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83" r:id="rId5"/>
    <p:sldId id="466" r:id="rId6"/>
    <p:sldId id="438" r:id="rId7"/>
    <p:sldId id="460" r:id="rId8"/>
    <p:sldId id="463" r:id="rId9"/>
    <p:sldId id="462" r:id="rId10"/>
    <p:sldId id="461" r:id="rId11"/>
    <p:sldId id="464" r:id="rId12"/>
    <p:sldId id="465" r:id="rId13"/>
    <p:sldId id="459" r:id="rId14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Teng" initials="ET" lastIdx="7" clrIdx="0">
    <p:extLst>
      <p:ext uri="{19B8F6BF-5375-455C-9EA6-DF929625EA0E}">
        <p15:presenceInfo xmlns:p15="http://schemas.microsoft.com/office/powerpoint/2012/main" userId="S::evelyn_teng@wshc.sg::9bfca584-8889-44a2-acd6-04c1d29eee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89970" autoAdjust="0"/>
  </p:normalViewPr>
  <p:slideViewPr>
    <p:cSldViewPr snapToGrid="0">
      <p:cViewPr varScale="1">
        <p:scale>
          <a:sx n="77" d="100"/>
          <a:sy n="77" d="100"/>
        </p:scale>
        <p:origin x="1257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303886429943"/>
          <c:y val="5.1173817538757542E-2"/>
          <c:w val="0.84642920879289985"/>
          <c:h val="0.82026996180281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142</c:v>
                </c:pt>
                <c:pt idx="1">
                  <c:v>132</c:v>
                </c:pt>
                <c:pt idx="2">
                  <c:v>127</c:v>
                </c:pt>
                <c:pt idx="3">
                  <c:v>116</c:v>
                </c:pt>
                <c:pt idx="4">
                  <c:v>143</c:v>
                </c:pt>
                <c:pt idx="5">
                  <c:v>125</c:v>
                </c:pt>
                <c:pt idx="6">
                  <c:v>106</c:v>
                </c:pt>
                <c:pt idx="7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3-4BB8-BD42-C6BC3E8E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35248"/>
        <c:axId val="190135808"/>
      </c:barChart>
      <c:catAx>
        <c:axId val="19013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35808"/>
        <c:crosses val="autoZero"/>
        <c:auto val="1"/>
        <c:lblAlgn val="ctr"/>
        <c:lblOffset val="100"/>
        <c:noMultiLvlLbl val="0"/>
      </c:catAx>
      <c:valAx>
        <c:axId val="190135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b="1" dirty="0"/>
                  <a:t>No.</a:t>
                </a:r>
                <a:r>
                  <a:rPr lang="en-SG" b="1" baseline="0" dirty="0"/>
                  <a:t> of </a:t>
                </a:r>
                <a:r>
                  <a:rPr lang="en-SG" b="1" dirty="0"/>
                  <a:t>amputations in SG</a:t>
                </a:r>
              </a:p>
            </c:rich>
          </c:tx>
          <c:layout>
            <c:manualLayout>
              <c:xMode val="edge"/>
              <c:yMode val="edge"/>
              <c:x val="2.5103522066646494E-2"/>
              <c:y val="0.16915328803397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35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 involving machinery can lead to serious injuries.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year, more than 100 workers suffer from amputations while working with machines.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your risk assessment before starting work.</a:t>
            </a:r>
          </a:p>
          <a:p>
            <a:endParaRPr lang="en-GB" dirty="0"/>
          </a:p>
          <a:p>
            <a:r>
              <a:rPr lang="en-GB" dirty="0"/>
              <a:t>Workplace </a:t>
            </a:r>
            <a:r>
              <a:rPr lang="en-GB" baseline="0" dirty="0"/>
              <a:t>amputations typically involve arms, hands or fingers. Life will not be the same again once you lose a hand or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machines have moving parts. Machine parts may move in a linear, reciprocating, rotary, or oscillating motion, individually or in combination.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cases, the action of these moving parts can exert sufficient force to cause injury to workers operating the machine.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a machine, it is good practice to check that moving/sharp parts are guarded as much as possible.</a:t>
            </a:r>
          </a:p>
          <a:p>
            <a:r>
              <a:rPr lang="en-US" dirty="0"/>
              <a:t>If the machine guard is broken or damaged in any way, do not use the machine.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machine with sharp cutting edge that cannot be fully guarded (e.g. a table saw machine), use a tool (e.g. a push block) to keep your hands away from the cutting 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Lockout and Tagout (LOTO) refers to a procedure where a lock (or locking device) is used to secure an energy isolation device (e.g. a switch or valve) at a safe state (e.g. switch OFF) or position (valve CLOSED). Tags are then put in place to alert others that a repair or maintenance activity is going on, as well as the name(s) of person(s) at work, and that no one is to operate the machine.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energy isolation device basically isolates the worker from a hazardous energy source (e.g. electrical energy, mechanical energy, hydraulic energy, pneumatic energy).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LOTO will help prevent the machine from being inadvertently activated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while the work activity is in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workplace housekeeping not only increases your productivity, but it also helps to create a safer workplace. Sawdust is combustible dust and can create a slipping hazard. By keeping your work area free of sawdust, you can </a:t>
            </a:r>
            <a:r>
              <a:rPr lang="en-US" dirty="0" err="1"/>
              <a:t>minimise</a:t>
            </a:r>
            <a:r>
              <a:rPr lang="en-US" dirty="0"/>
              <a:t> both the risk of slips and falls as well as the possibility of a dust fire. It is safer to use a vacuum for collecting sawdust as manual sweeping often creates a dust cloud which you might breathe in (respiratory hazard).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 may be exposed to falling or flying objects, sawdust or chemical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vapours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working with a woodworking machine.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right PPE for working with machines may include: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protective clothing such as overalls, covered non-slip shoes, and protective items such as safety eyewear, hearing protection and use of respirators.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PPE offers protection from workplace hazards only if it is in good condition, properly selected for the work activity and correctly-fitted to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woodworking, the use of the right tools (a push block) may be used to keep your hands safe while using a table saw machine.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ingaporestandardseshop.sg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wshc.sg/resour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vmukojpY0LY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69" y="1681637"/>
            <a:ext cx="8922711" cy="1325033"/>
          </a:xfrm>
        </p:spPr>
        <p:txBody>
          <a:bodyPr/>
          <a:lstStyle/>
          <a:p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5 WSH tips for  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3600" spc="300" dirty="0">
                <a:solidFill>
                  <a:srgbClr val="92D050"/>
                </a:solidFill>
              </a:rPr>
              <a:t>WORKING SAFELY IN WOODWORKING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60000" y="432000"/>
            <a:ext cx="86680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WOODWORKING ACCIDENTS</a:t>
            </a:r>
          </a:p>
          <a:p>
            <a:r>
              <a:rPr lang="en-US" sz="4200" b="1" dirty="0">
                <a:solidFill>
                  <a:schemeClr val="bg1"/>
                </a:solidFill>
                <a:cs typeface="Arial" pitchFamily="34" charset="0"/>
              </a:rPr>
              <a:t>CAN BE PREVENTED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163DC-1231-44CC-9D5A-400C56A1A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14" y="2093077"/>
            <a:ext cx="2267417" cy="3236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09EBEA-11D9-43B4-9014-0DB7FB807847}"/>
              </a:ext>
            </a:extLst>
          </p:cNvPr>
          <p:cNvSpPr/>
          <p:nvPr/>
        </p:nvSpPr>
        <p:spPr>
          <a:xfrm>
            <a:off x="-62601" y="5396515"/>
            <a:ext cx="3668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Download at 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www.wshc.sg/resources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77EE0-F122-4AAD-B7ED-C292997BB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310" y="1860737"/>
            <a:ext cx="2744077" cy="3910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DC5502-7F3D-43A2-B2BC-7E0287A651E6}"/>
              </a:ext>
            </a:extLst>
          </p:cNvPr>
          <p:cNvSpPr/>
          <p:nvPr/>
        </p:nvSpPr>
        <p:spPr>
          <a:xfrm>
            <a:off x="5338626" y="5800702"/>
            <a:ext cx="32057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dirty="0"/>
              <a:t>Available at </a:t>
            </a:r>
            <a:r>
              <a:rPr lang="en-US" sz="1300" dirty="0">
                <a:hlinkClick r:id="rId6"/>
              </a:rPr>
              <a:t>www.singaporestandardseshop.sg/</a:t>
            </a:r>
            <a:r>
              <a:rPr lang="en-US" sz="13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5B943-4321-4B0D-8AD3-194C4D34D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348" y="2093077"/>
            <a:ext cx="2271893" cy="323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03767" y="5881038"/>
            <a:ext cx="3641691" cy="264065"/>
          </a:xfrm>
          <a:prstGeom prst="rect">
            <a:avLst/>
          </a:prstGeom>
        </p:spPr>
        <p:txBody>
          <a:bodyPr/>
          <a:lstStyle/>
          <a:p>
            <a:pPr lvl="0" indent="4763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ko-KR" sz="1100" i="1" kern="0" dirty="0">
                <a:ea typeface="Gulim" pitchFamily="34" charset="-127"/>
                <a:cs typeface="Arial" pitchFamily="34" charset="0"/>
              </a:rPr>
              <a:t>Source:  WSH National Statistics Report 2012 - 2019</a:t>
            </a:r>
            <a:endParaRPr lang="en-GB" altLang="ko-KR" sz="1200" b="1" i="1" kern="0" dirty="0">
              <a:solidFill>
                <a:srgbClr val="C00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CAD9A9F-3B9B-4A37-AC7F-6208A1B8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00" y="432000"/>
            <a:ext cx="4826191" cy="6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</a:rPr>
              <a:t>AMPUTATIONS</a:t>
            </a:r>
            <a:endParaRPr lang="en-US" sz="4000" b="1" spc="300" dirty="0">
              <a:solidFill>
                <a:srgbClr val="92D050"/>
              </a:solidFill>
              <a:latin typeface="+mj-lt"/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A4D5892D-AC45-43EB-99C4-ECB82358E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12318"/>
              </p:ext>
            </p:extLst>
          </p:nvPr>
        </p:nvGraphicFramePr>
        <p:xfrm>
          <a:off x="672566" y="1862462"/>
          <a:ext cx="7446963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4DF6FCC-F8DE-4AF4-AEFD-1C2EFB083C82}"/>
              </a:ext>
            </a:extLst>
          </p:cNvPr>
          <p:cNvSpPr/>
          <p:nvPr/>
        </p:nvSpPr>
        <p:spPr>
          <a:xfrm>
            <a:off x="576000" y="1118357"/>
            <a:ext cx="691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Every year, more than 100 workers suffer from amputations.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52942-B055-4E5C-9D2B-3CDEB29B3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580786" y="504319"/>
            <a:ext cx="8431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KEY CAUSES OF AMPUTATIONS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Machines with Moving Parts (see examples below)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F9D01E-D014-4552-8BAC-F558EA08C917}"/>
              </a:ext>
            </a:extLst>
          </p:cNvPr>
          <p:cNvSpPr/>
          <p:nvPr/>
        </p:nvSpPr>
        <p:spPr>
          <a:xfrm>
            <a:off x="245048" y="3528252"/>
            <a:ext cx="286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Single rotating surface 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0777CB34-099A-4A86-A828-38484D007EBE}"/>
              </a:ext>
            </a:extLst>
          </p:cNvPr>
          <p:cNvSpPr txBox="1">
            <a:spLocks noChangeArrowheads="1"/>
          </p:cNvSpPr>
          <p:nvPr/>
        </p:nvSpPr>
        <p:spPr>
          <a:xfrm>
            <a:off x="3619713" y="6338596"/>
            <a:ext cx="4538134" cy="287866"/>
          </a:xfrm>
          <a:prstGeom prst="rect">
            <a:avLst/>
          </a:prstGeom>
        </p:spPr>
        <p:txBody>
          <a:bodyPr/>
          <a:lstStyle/>
          <a:p>
            <a:pPr indent="4763" algn="r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altLang="ko-KR" sz="11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Source: </a:t>
            </a:r>
            <a:r>
              <a:rPr lang="en-SG" altLang="ko-KR" sz="1100" i="1" kern="0" dirty="0">
                <a:ea typeface="Gulim" pitchFamily="34" charset="-127"/>
                <a:cs typeface="Arial" pitchFamily="34" charset="0"/>
              </a:rPr>
              <a:t>WSH Guidelines on Safe Use of Machinery </a:t>
            </a:r>
            <a:endParaRPr kumimoji="0" lang="en-GB" altLang="ko-KR" sz="12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F0F98-D5E4-4B3A-A3BD-B28BFBF88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6" y="1654376"/>
            <a:ext cx="2196065" cy="18738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07F00-7185-48DF-B77D-D343B01A2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 dirty="0"/>
              <a:t>/10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96273-35AE-47E6-A1B2-B3ECE6F7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43" y="3845591"/>
            <a:ext cx="7001204" cy="1859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434562-551A-41D7-B0C0-0F2B57FAE552}"/>
              </a:ext>
            </a:extLst>
          </p:cNvPr>
          <p:cNvSpPr/>
          <p:nvPr/>
        </p:nvSpPr>
        <p:spPr>
          <a:xfrm>
            <a:off x="3084435" y="5714952"/>
            <a:ext cx="286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Cutting hazard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E0E6B-EE69-48FB-94EB-4294D79424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272" y="1655682"/>
            <a:ext cx="5521407" cy="18725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BCFCC5-3A70-4171-BD26-831622AFB342}"/>
              </a:ext>
            </a:extLst>
          </p:cNvPr>
          <p:cNvSpPr/>
          <p:nvPr/>
        </p:nvSpPr>
        <p:spPr>
          <a:xfrm>
            <a:off x="4518205" y="3528253"/>
            <a:ext cx="286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400" dirty="0">
                <a:solidFill>
                  <a:srgbClr val="C00000"/>
                </a:solidFill>
              </a:rPr>
              <a:t>Impact hazard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802029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Make sure all moving parts are guarded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2A74-224F-42E2-A0D4-223A6EDC4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F39C0-AAFA-49F7-9703-C33CD5615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" t="1861" r="952" b="1861"/>
          <a:stretch/>
        </p:blipFill>
        <p:spPr>
          <a:xfrm>
            <a:off x="792000" y="1980000"/>
            <a:ext cx="7560000" cy="37326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8178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Use push block to push the workpiece through the saw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21A14-07B1-4066-88BB-E84A5ADF0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397F3-067B-44F9-9187-DE1BC5CB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980000"/>
            <a:ext cx="7560000" cy="37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79187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Lock-out and tag-out before 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repair and maintenance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98CB0-1C63-49CB-A9E6-40D43E8FA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97FBD-3C40-43FF-B5F8-E3854267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" t="1768" r="766" b="1892"/>
          <a:stretch/>
        </p:blipFill>
        <p:spPr>
          <a:xfrm>
            <a:off x="792000" y="1980000"/>
            <a:ext cx="7560000" cy="37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817211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Return all tools and keep areas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free of sawdust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DADD-C1E9-45A3-8558-DF8BE793A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23BFC-5432-4ED4-8940-C8875CA3F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" t="889" r="502" b="2413"/>
          <a:stretch/>
        </p:blipFill>
        <p:spPr>
          <a:xfrm>
            <a:off x="792000" y="1980000"/>
            <a:ext cx="7560000" cy="37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00" y="360000"/>
            <a:ext cx="77038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Use the right personal protective equipment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0A2D-1866-461A-B2AE-338F51966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BB8F1-1BF9-4141-AC1D-0CA6B4C6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" t="936" b="936"/>
          <a:stretch/>
        </p:blipFill>
        <p:spPr>
          <a:xfrm>
            <a:off x="792000" y="1980000"/>
            <a:ext cx="766800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CF90E539-9D52-466A-A90F-1335B1D8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" y="415834"/>
            <a:ext cx="53842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LOOK. THINK. DO.</a:t>
            </a: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“I Can Prevent Hand Injuries.”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BCB5EEF-B3E5-49F8-8584-49AA8B3B6E7C}"/>
              </a:ext>
            </a:extLst>
          </p:cNvPr>
          <p:cNvSpPr txBox="1">
            <a:spLocks noChangeArrowheads="1"/>
          </p:cNvSpPr>
          <p:nvPr/>
        </p:nvSpPr>
        <p:spPr>
          <a:xfrm>
            <a:off x="3852104" y="5945942"/>
            <a:ext cx="4538134" cy="287866"/>
          </a:xfrm>
          <a:prstGeom prst="rect">
            <a:avLst/>
          </a:prstGeom>
        </p:spPr>
        <p:txBody>
          <a:bodyPr/>
          <a:lstStyle/>
          <a:p>
            <a:pPr indent="4763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ko-KR" sz="1600" i="1" kern="0" dirty="0">
                <a:ea typeface="Gulim" pitchFamily="34" charset="-127"/>
                <a:cs typeface="Arial" pitchFamily="34" charset="0"/>
              </a:rPr>
              <a:t>View video on </a:t>
            </a:r>
            <a:r>
              <a:rPr lang="en-SG" sz="1600" i="1" dirty="0"/>
              <a:t>WSH Council’s </a:t>
            </a:r>
            <a:r>
              <a:rPr lang="en-SG" sz="1600" i="1" u="sng" dirty="0">
                <a:hlinkClick r:id="rId5"/>
              </a:rPr>
              <a:t>YouTube Channel </a:t>
            </a:r>
            <a:endParaRPr kumimoji="0" lang="en-GB" altLang="ko-KR" sz="16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7" name="I Can Prevent Hand Injuries">
            <a:hlinkClick r:id="" action="ppaction://media"/>
            <a:extLst>
              <a:ext uri="{FF2B5EF4-FFF2-40B4-BE49-F238E27FC236}">
                <a16:creationId xmlns:a16="http://schemas.microsoft.com/office/drawing/2014/main" id="{48F2D3CF-9BCE-40C4-A2E8-8DCE954AE8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145" y="1512154"/>
            <a:ext cx="7603093" cy="42767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5CB40-9F86-427D-9B55-7AA761AE0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9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43898793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F6778-6F24-4D8E-B4B3-F88D71424088}">
  <ds:schemaRefs>
    <ds:schemaRef ds:uri="cbe9bbb5-45e3-4447-80d6-4cb6f335969f"/>
    <ds:schemaRef ds:uri="http://purl.org/dc/elements/1.1/"/>
    <ds:schemaRef ds:uri="http://schemas.microsoft.com/office/2006/metadata/properties"/>
    <ds:schemaRef ds:uri="12a6bfef-e109-4a0f-b62d-ff2763486e00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8F34C4-ADF1-41D2-8240-E88C86639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EADDF-608F-4310-A347-81539954C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11444</TotalTime>
  <Words>719</Words>
  <Application>Microsoft Office PowerPoint</Application>
  <PresentationFormat>On-screen Show (4:3)</PresentationFormat>
  <Paragraphs>70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Myriad Pro</vt:lpstr>
      <vt:lpstr>Arial</vt:lpstr>
      <vt:lpstr>Calibri</vt:lpstr>
      <vt:lpstr>20100329 Organising Comm Meeting - Update from planning team #3</vt:lpstr>
      <vt:lpstr>5 WSH tips for   WORKING SAFELY IN WOODWORKING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Ee Hwe LIM</cp:lastModifiedBy>
  <cp:revision>852</cp:revision>
  <dcterms:created xsi:type="dcterms:W3CDTF">2009-07-13T01:57:01Z</dcterms:created>
  <dcterms:modified xsi:type="dcterms:W3CDTF">2020-04-17T05:45:58Z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