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4"/>
  </p:sldMasterIdLst>
  <p:notesMasterIdLst>
    <p:notesMasterId r:id="rId15"/>
  </p:notesMasterIdLst>
  <p:handoutMasterIdLst>
    <p:handoutMasterId r:id="rId16"/>
  </p:handoutMasterIdLst>
  <p:sldIdLst>
    <p:sldId id="283" r:id="rId5"/>
    <p:sldId id="434" r:id="rId6"/>
    <p:sldId id="438" r:id="rId7"/>
    <p:sldId id="463" r:id="rId8"/>
    <p:sldId id="460" r:id="rId9"/>
    <p:sldId id="461" r:id="rId10"/>
    <p:sldId id="462" r:id="rId11"/>
    <p:sldId id="464" r:id="rId12"/>
    <p:sldId id="465" r:id="rId13"/>
    <p:sldId id="459" r:id="rId14"/>
  </p:sldIdLst>
  <p:sldSz cx="9144000" cy="6858000" type="screen4x3"/>
  <p:notesSz cx="9939338" cy="6807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elyn Teng" initials="ET" lastIdx="12" clrIdx="0">
    <p:extLst>
      <p:ext uri="{19B8F6BF-5375-455C-9EA6-DF929625EA0E}">
        <p15:presenceInfo xmlns:p15="http://schemas.microsoft.com/office/powerpoint/2012/main" userId="S::evelyn_teng@wshc.sg::9bfca584-8889-44a2-acd6-04c1d29eeedb" providerId="AD"/>
      </p:ext>
    </p:extLst>
  </p:cmAuthor>
  <p:cmAuthor id="2" name="Siew Liang YEO" initials="SLY" lastIdx="1" clrIdx="1">
    <p:extLst>
      <p:ext uri="{19B8F6BF-5375-455C-9EA6-DF929625EA0E}">
        <p15:presenceInfo xmlns:p15="http://schemas.microsoft.com/office/powerpoint/2012/main" userId="S::yeo_siew_liang@wshc.sg::870ef082-3ba7-495e-a181-aa2fb34f56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66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93" autoAdjust="0"/>
    <p:restoredTop sz="91159" autoAdjust="0"/>
  </p:normalViewPr>
  <p:slideViewPr>
    <p:cSldViewPr snapToGrid="0">
      <p:cViewPr varScale="1">
        <p:scale>
          <a:sx n="78" d="100"/>
          <a:sy n="78" d="100"/>
        </p:scale>
        <p:origin x="1365" y="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3303886429943"/>
          <c:y val="5.1173817538757542E-2"/>
          <c:w val="0.84642920879289985"/>
          <c:h val="0.82026996180281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142</c:v>
                </c:pt>
                <c:pt idx="1">
                  <c:v>132</c:v>
                </c:pt>
                <c:pt idx="2">
                  <c:v>127</c:v>
                </c:pt>
                <c:pt idx="3">
                  <c:v>116</c:v>
                </c:pt>
                <c:pt idx="4">
                  <c:v>143</c:v>
                </c:pt>
                <c:pt idx="5">
                  <c:v>125</c:v>
                </c:pt>
                <c:pt idx="6">
                  <c:v>106</c:v>
                </c:pt>
                <c:pt idx="7">
                  <c:v>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03-4BB8-BD42-C6BC3E8EC9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135248"/>
        <c:axId val="190135808"/>
      </c:barChart>
      <c:catAx>
        <c:axId val="19013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135808"/>
        <c:crosses val="autoZero"/>
        <c:auto val="1"/>
        <c:lblAlgn val="ctr"/>
        <c:lblOffset val="100"/>
        <c:noMultiLvlLbl val="0"/>
      </c:catAx>
      <c:valAx>
        <c:axId val="190135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SG" b="1" dirty="0"/>
                  <a:t>No.</a:t>
                </a:r>
                <a:r>
                  <a:rPr lang="en-SG" b="1" baseline="0" dirty="0"/>
                  <a:t> of </a:t>
                </a:r>
                <a:r>
                  <a:rPr lang="en-SG" b="1" dirty="0"/>
                  <a:t>amputations in SG</a:t>
                </a:r>
              </a:p>
            </c:rich>
          </c:tx>
          <c:layout>
            <c:manualLayout>
              <c:xMode val="edge"/>
              <c:yMode val="edge"/>
              <c:x val="2.6808915258475167E-2"/>
              <c:y val="0.17569725447115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13524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8475" cy="33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3" tIns="45917" rIns="91833" bIns="4591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9275" y="1"/>
            <a:ext cx="4308475" cy="33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3" tIns="45917" rIns="91833" bIns="4591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65808"/>
            <a:ext cx="4308475" cy="33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3" tIns="45917" rIns="91833" bIns="4591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9275" y="6465808"/>
            <a:ext cx="4308475" cy="33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3" tIns="45917" rIns="91833" bIns="459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DB2C37-ABFB-4983-BBB3-C26DC8E75A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10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8475" cy="339804"/>
          </a:xfrm>
          <a:prstGeom prst="rect">
            <a:avLst/>
          </a:prstGeom>
        </p:spPr>
        <p:txBody>
          <a:bodyPr vert="horz" wrap="square" lIns="91833" tIns="45917" rIns="91833" bIns="4591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9275" y="1"/>
            <a:ext cx="4308475" cy="339804"/>
          </a:xfrm>
          <a:prstGeom prst="rect">
            <a:avLst/>
          </a:prstGeom>
        </p:spPr>
        <p:txBody>
          <a:bodyPr vert="horz" wrap="square" lIns="91833" tIns="45917" rIns="91833" bIns="4591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A59F51-550D-4216-BC73-2C7579DB50B6}" type="datetimeFigureOut">
              <a:rPr lang="en-US"/>
              <a:pPr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405188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3" tIns="45917" rIns="91833" bIns="4591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75" y="3232904"/>
            <a:ext cx="7951788" cy="3064589"/>
          </a:xfrm>
          <a:prstGeom prst="rect">
            <a:avLst/>
          </a:prstGeom>
        </p:spPr>
        <p:txBody>
          <a:bodyPr vert="horz" lIns="91833" tIns="45917" rIns="91833" bIns="4591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65808"/>
            <a:ext cx="4308475" cy="339804"/>
          </a:xfrm>
          <a:prstGeom prst="rect">
            <a:avLst/>
          </a:prstGeom>
        </p:spPr>
        <p:txBody>
          <a:bodyPr vert="horz" wrap="square" lIns="91833" tIns="45917" rIns="91833" bIns="4591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9275" y="6465808"/>
            <a:ext cx="4308475" cy="339804"/>
          </a:xfrm>
          <a:prstGeom prst="rect">
            <a:avLst/>
          </a:prstGeom>
        </p:spPr>
        <p:txBody>
          <a:bodyPr vert="horz" wrap="square" lIns="91833" tIns="45917" rIns="91833" bIns="459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E9DE7D-FD8A-49F6-AEF4-BF7BEEEDE5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1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F98DCA-5630-4348-96D3-59E5A07B7983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87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26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Moving machine parts can cause death or serious injuries such as crushed limbs and amputations. 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Every year, </a:t>
            </a:r>
            <a:r>
              <a:rPr lang="en-SG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workers die and 1,000 workers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injured while working with </a:t>
            </a:r>
            <a:r>
              <a:rPr lang="en-SG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machines.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your risk assessment before </a:t>
            </a:r>
            <a:r>
              <a:rPr lang="en-SG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starting work.</a:t>
            </a:r>
            <a:endParaRPr lang="en-GB" dirty="0"/>
          </a:p>
          <a:p>
            <a:endParaRPr lang="en-GB" dirty="0"/>
          </a:p>
          <a:p>
            <a:r>
              <a:rPr lang="en-GB" dirty="0"/>
              <a:t>Workplace </a:t>
            </a:r>
            <a:r>
              <a:rPr lang="en-GB" baseline="0" dirty="0"/>
              <a:t>amputations typically involve arms, hands or fingers. Life will not be the same again once you lose an arm, hand or finger.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9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Many machines have moving parts. Machine parts may move in a linear, reciprocating, rotary, or oscillating motion, individually or in combination.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many cases, the action of these moving parts can exert sufficient force to cause injury to workers operating the machine.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87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operate machines that you have been trained to operate. </a:t>
            </a:r>
          </a:p>
          <a:p>
            <a:r>
              <a:rPr lang="en-US" dirty="0"/>
              <a:t>If you are not familiar with the machine, it is best not to switch ON the machine.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81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using a machine, it is good practice to check that all moving parts are guarded and that there are no exposed moving parts.</a:t>
            </a:r>
          </a:p>
          <a:p>
            <a:r>
              <a:rPr lang="en-US" dirty="0"/>
              <a:t>If the machine guard is broken or damaged in any way, do not use the machine.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31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tell if a machine is not working properly if you see its parts moving abnormally, spot a major leak, hear strange sounds, smell something burning (or anything unusual) and/or feel that the machine is not vibrating as it normally does.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54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Lockout and Tagout (LOTO) refers to a procedure where a lock (or locking device) is used to secure an energy isolation device (e.g. a switch or valve) at a safe state (e.g. switch OFF) or position (valve CLOSED). Tags are then put in place to alert others that a repair or maintenance activity is going on, as well as the name(s) of person(s) at work, and that no one is to operate the machine. </a:t>
            </a:r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energy isolation device basically isolates the worker from a hazardous energy source (e.g. electrical energy, mechanical energy, hydraulic energy, pneumatic energy).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LOTO will help prevent the machine from being inadvertently activated or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energised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while the work activity is in progress.</a:t>
            </a:r>
            <a:endParaRPr lang="en-US" dirty="0"/>
          </a:p>
          <a:p>
            <a:endParaRPr lang="en-US" dirty="0"/>
          </a:p>
          <a:p>
            <a:r>
              <a:rPr lang="en-US" dirty="0"/>
              <a:t>Multiple lockout may be achieved using a hasp which typically allows up to 6 locks to be simultaneously applied to a energy isolation device.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30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Workers may be exposed to falling or flying objects, splashing fluids, or harmful dusts, fumes, mists,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vapours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or gases when working with a machine.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right PPE for working with machines may include: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protective clothing such as overalls, covered non-slip shoes, heat-resistant gloves, and protective items such as safety eyewear, hearing protection and use of respirators.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PPE offers protection from workplace hazards only if it is in good condition, properly selected for the work activity and correctly-fitted to the user.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89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If machine guarding cannot be used, the use of the right tools (a push plate in the above bandsaw machine example) may be used to keep your hands safe.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52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er-01.jpg">
            <a:extLst>
              <a:ext uri="{FF2B5EF4-FFF2-40B4-BE49-F238E27FC236}">
                <a16:creationId xmlns:a16="http://schemas.microsoft.com/office/drawing/2014/main" id="{ACFD7894-456F-4037-B183-DC2B0C4EB2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9549"/>
            <a:ext cx="9156735" cy="68675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7C08A2-D9DD-4A07-9366-4DC8DCA260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824" y="3193183"/>
            <a:ext cx="4094109" cy="187086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D1A64552-9B1A-4F33-8D90-F467A5EF7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570" y="1681637"/>
            <a:ext cx="8241031" cy="1325033"/>
          </a:xfrm>
          <a:prstGeom prst="rect">
            <a:avLst/>
          </a:prstGeom>
        </p:spPr>
        <p:txBody>
          <a:bodyPr/>
          <a:lstStyle>
            <a:lvl1pPr algn="l">
              <a:defRPr sz="3000" b="1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SG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48B9D886-461F-439F-9F8C-4B5A9A27DA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" y="5328101"/>
            <a:ext cx="2795240" cy="337457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400" b="0">
                <a:solidFill>
                  <a:srgbClr val="5D6367"/>
                </a:solidFill>
              </a:defRPr>
            </a:lvl1pPr>
          </a:lstStyle>
          <a:p>
            <a:pPr lvl="0"/>
            <a:r>
              <a:rPr lang="en-SG" dirty="0"/>
              <a:t>Date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110410C8-2934-4A51-9D1C-FCD97728B5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69" y="5766747"/>
            <a:ext cx="4202431" cy="33543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400" b="1">
                <a:solidFill>
                  <a:srgbClr val="5D6367"/>
                </a:solidFill>
              </a:defRPr>
            </a:lvl1pPr>
          </a:lstStyle>
          <a:p>
            <a:pPr lvl="0"/>
            <a:r>
              <a:rPr lang="en-SG" dirty="0"/>
              <a:t>Presenter’s Name and Branch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84B2850F-961D-49B3-8E21-4B5DDC4994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570" y="6134435"/>
            <a:ext cx="2795240" cy="33543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400" b="0">
                <a:solidFill>
                  <a:srgbClr val="5D6367"/>
                </a:solidFill>
              </a:defRPr>
            </a:lvl1pPr>
          </a:lstStyle>
          <a:p>
            <a:pPr lvl="0"/>
            <a:r>
              <a:rPr lang="en-SG" dirty="0"/>
              <a:t>Meeting Name</a:t>
            </a:r>
          </a:p>
        </p:txBody>
      </p:sp>
    </p:spTree>
    <p:extLst>
      <p:ext uri="{BB962C8B-B14F-4D97-AF65-F5344CB8AC3E}">
        <p14:creationId xmlns:p14="http://schemas.microsoft.com/office/powerpoint/2010/main" val="1702630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4A21EDE-C93C-44BB-AE41-16EEE316CE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11" y="6055138"/>
            <a:ext cx="1300447" cy="8028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5FBE3B-AB14-41AA-A431-4326727C76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4299" y="0"/>
            <a:ext cx="3949700" cy="3549651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508002" y="6431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4B254-6ABE-410E-B61A-BD0E73BAD8F2}"/>
              </a:ext>
            </a:extLst>
          </p:cNvPr>
          <p:cNvSpPr txBox="1"/>
          <p:nvPr userDrawn="1"/>
        </p:nvSpPr>
        <p:spPr>
          <a:xfrm>
            <a:off x="508002" y="6431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1C2B00-1812-43D2-9E03-76A4CB877A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878658" y="6416297"/>
            <a:ext cx="2133600" cy="305177"/>
          </a:xfrm>
          <a:prstGeom prst="rect">
            <a:avLst/>
          </a:prstGeom>
        </p:spPr>
        <p:txBody>
          <a:bodyPr/>
          <a:lstStyle>
            <a:lvl1pPr algn="r">
              <a:defRPr sz="1200" baseline="0"/>
            </a:lvl1pPr>
          </a:lstStyle>
          <a:p>
            <a:fld id="{8584D53F-AF5E-4723-96CB-40045B6453DE}" type="slidenum">
              <a:rPr lang="en-SG" smtClean="0"/>
              <a:pPr/>
              <a:t>‹#›</a:t>
            </a:fld>
            <a:r>
              <a:rPr lang="en-SG" dirty="0"/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49814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solidFill>
          <a:srgbClr val="9CC8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858314-F50C-44B5-9935-40FA6E7B1F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875" y="-918469"/>
            <a:ext cx="5103372" cy="47089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AC333D-23B3-42EE-9B81-3EDECC5F6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23052"/>
            <a:ext cx="1571626" cy="120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9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63" r:id="rId1"/>
    <p:sldLayoutId id="2147484664" r:id="rId2"/>
    <p:sldLayoutId id="214748466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6699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699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ingaporestandardseshop.sg/" TargetMode="External"/><Relationship Id="rId5" Type="http://schemas.openxmlformats.org/officeDocument/2006/relationships/image" Target="../media/image18.png"/><Relationship Id="rId4" Type="http://schemas.openxmlformats.org/officeDocument/2006/relationships/hyperlink" Target="http://www.wshc.sg/machinesafet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6.png"/><Relationship Id="rId5" Type="http://schemas.openxmlformats.org/officeDocument/2006/relationships/hyperlink" Target="https://www.youtube.com/watch?v=vmukojpY0LY" TargetMode="Externa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F7BB5-4C4E-4F42-A2FB-653343E5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570" y="1626733"/>
            <a:ext cx="8774430" cy="1411367"/>
          </a:xfrm>
        </p:spPr>
        <p:txBody>
          <a:bodyPr/>
          <a:lstStyle/>
          <a:p>
            <a:r>
              <a:rPr lang="en-SG" sz="2000" b="0" dirty="0">
                <a:solidFill>
                  <a:schemeClr val="bg1">
                    <a:lumMod val="50000"/>
                  </a:schemeClr>
                </a:solidFill>
              </a:rPr>
              <a:t>5 WSH tips for  </a:t>
            </a:r>
            <a:br>
              <a:rPr lang="en-SG" dirty="0">
                <a:solidFill>
                  <a:srgbClr val="92D050"/>
                </a:solidFill>
              </a:rPr>
            </a:br>
            <a:r>
              <a:rPr lang="en-SG" sz="3600" spc="300" dirty="0">
                <a:solidFill>
                  <a:srgbClr val="92D050"/>
                </a:solidFill>
              </a:rPr>
              <a:t>WORKING SAFELY WITH MACHINES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6EE81A-2214-4FEF-A273-9BBC2FE70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0" y="5861533"/>
            <a:ext cx="4202431" cy="650780"/>
          </a:xfrm>
        </p:spPr>
        <p:txBody>
          <a:bodyPr/>
          <a:lstStyle/>
          <a:p>
            <a:pPr algn="r"/>
            <a:r>
              <a:rPr lang="en-SG" dirty="0"/>
              <a:t>Making Workplaces Safer</a:t>
            </a:r>
          </a:p>
          <a:p>
            <a:pPr algn="r"/>
            <a:r>
              <a:rPr lang="en-SG" b="0" dirty="0"/>
              <a:t>Adopt safe work practices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576000" y="324792"/>
            <a:ext cx="77382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200" b="1" spc="300" dirty="0">
                <a:solidFill>
                  <a:schemeClr val="bg1"/>
                </a:solidFill>
                <a:latin typeface="+mj-lt"/>
                <a:cs typeface="Arial" pitchFamily="34" charset="0"/>
              </a:rPr>
              <a:t>MACHINERY ACCIDENTS</a:t>
            </a:r>
          </a:p>
          <a:p>
            <a:r>
              <a:rPr lang="en-US" sz="4200" b="1" dirty="0">
                <a:solidFill>
                  <a:schemeClr val="bg1"/>
                </a:solidFill>
                <a:cs typeface="Arial" pitchFamily="34" charset="0"/>
              </a:rPr>
              <a:t>CAN BE PREVENTED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2163DC-1231-44CC-9D5A-400C56A1A5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8170" y="1912481"/>
            <a:ext cx="2833830" cy="40454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309EBEA-11D9-43B4-9014-0DB7FB807847}"/>
              </a:ext>
            </a:extLst>
          </p:cNvPr>
          <p:cNvSpPr/>
          <p:nvPr/>
        </p:nvSpPr>
        <p:spPr>
          <a:xfrm>
            <a:off x="981261" y="5965630"/>
            <a:ext cx="36688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Download at </a:t>
            </a:r>
            <a:r>
              <a:rPr lang="en-US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www.wshc.sg/machinesafety</a:t>
            </a:r>
            <a:endParaRPr lang="en-US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F24D67-AF00-48F0-BA51-219A9B8F7F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141" y="1779104"/>
            <a:ext cx="3079993" cy="43368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E011148-E1B4-4FBF-ACF7-28BFCEDEDD12}"/>
              </a:ext>
            </a:extLst>
          </p:cNvPr>
          <p:cNvSpPr/>
          <p:nvPr/>
        </p:nvSpPr>
        <p:spPr>
          <a:xfrm>
            <a:off x="5023885" y="6116208"/>
            <a:ext cx="3205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Available at </a:t>
            </a:r>
            <a:r>
              <a:rPr lang="en-US" sz="1200" dirty="0">
                <a:hlinkClick r:id="rId6"/>
              </a:rPr>
              <a:t>www.singaporestandardseshop.sg/</a:t>
            </a:r>
            <a:r>
              <a:rPr lang="en-US" sz="1200" dirty="0"/>
              <a:t>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303767" y="5881038"/>
            <a:ext cx="3641691" cy="264065"/>
          </a:xfrm>
          <a:prstGeom prst="rect">
            <a:avLst/>
          </a:prstGeom>
        </p:spPr>
        <p:txBody>
          <a:bodyPr/>
          <a:lstStyle/>
          <a:p>
            <a:pPr lvl="0" indent="4763" algn="r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altLang="ko-KR" sz="1100" i="1" kern="0" dirty="0">
                <a:ea typeface="Gulim" pitchFamily="34" charset="-127"/>
                <a:cs typeface="Arial" pitchFamily="34" charset="0"/>
              </a:rPr>
              <a:t>Source:  WSH National Statistics Report 2012 - 2019</a:t>
            </a:r>
            <a:endParaRPr lang="en-GB" altLang="ko-KR" sz="1200" b="1" i="1" kern="0" dirty="0">
              <a:solidFill>
                <a:srgbClr val="C00000"/>
              </a:solidFill>
              <a:ea typeface="Gulim" pitchFamily="34" charset="-127"/>
              <a:cs typeface="Arial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CAD9A9F-3B9B-4A37-AC7F-6208A1B86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566" y="551294"/>
            <a:ext cx="4116002" cy="68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 spc="300" dirty="0">
                <a:solidFill>
                  <a:srgbClr val="92D050"/>
                </a:solidFill>
                <a:latin typeface="+mj-lt"/>
              </a:rPr>
              <a:t>AMPUTATIONS</a:t>
            </a:r>
            <a:endParaRPr lang="en-US" sz="4000" b="1" spc="300" dirty="0">
              <a:solidFill>
                <a:srgbClr val="92D050"/>
              </a:solidFill>
              <a:latin typeface="+mj-lt"/>
            </a:endParaRPr>
          </a:p>
        </p:txBody>
      </p:sp>
      <p:graphicFrame>
        <p:nvGraphicFramePr>
          <p:cNvPr id="14" name="Content Placeholder 5">
            <a:extLst>
              <a:ext uri="{FF2B5EF4-FFF2-40B4-BE49-F238E27FC236}">
                <a16:creationId xmlns:a16="http://schemas.microsoft.com/office/drawing/2014/main" id="{A4D5892D-AC45-43EB-99C4-ECB82358EE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6449550"/>
              </p:ext>
            </p:extLst>
          </p:nvPr>
        </p:nvGraphicFramePr>
        <p:xfrm>
          <a:off x="672566" y="1862462"/>
          <a:ext cx="7446963" cy="38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34DF6FCC-F8DE-4AF4-AEFD-1C2EFB083C82}"/>
              </a:ext>
            </a:extLst>
          </p:cNvPr>
          <p:cNvSpPr/>
          <p:nvPr/>
        </p:nvSpPr>
        <p:spPr>
          <a:xfrm>
            <a:off x="640684" y="1181547"/>
            <a:ext cx="6938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Every year, more than 100 workers suffer from amputations.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652942-B055-4E5C-9D2B-3CDEB29B30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2</a:t>
            </a:fld>
            <a:r>
              <a:rPr lang="en-SG" dirty="0"/>
              <a:t>/10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596026" y="557364"/>
            <a:ext cx="795273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spc="300" dirty="0">
                <a:solidFill>
                  <a:srgbClr val="92D050"/>
                </a:solidFill>
                <a:latin typeface="+mj-lt"/>
                <a:cs typeface="Arial" pitchFamily="34" charset="0"/>
              </a:rPr>
              <a:t>KEY CAUSES OF AMPUTATIONS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Machines with Moving Parts (see examples below)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F9D01E-D014-4552-8BAC-F558EA08C917}"/>
              </a:ext>
            </a:extLst>
          </p:cNvPr>
          <p:cNvSpPr/>
          <p:nvPr/>
        </p:nvSpPr>
        <p:spPr>
          <a:xfrm>
            <a:off x="349088" y="3357460"/>
            <a:ext cx="28675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1400" dirty="0">
                <a:solidFill>
                  <a:srgbClr val="C00000"/>
                </a:solidFill>
              </a:rPr>
              <a:t>Single rotating surface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968A98-58B5-4CF4-A99D-43CB492F61DD}"/>
              </a:ext>
            </a:extLst>
          </p:cNvPr>
          <p:cNvSpPr/>
          <p:nvPr/>
        </p:nvSpPr>
        <p:spPr>
          <a:xfrm>
            <a:off x="4766206" y="5754387"/>
            <a:ext cx="28675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1400" dirty="0">
                <a:solidFill>
                  <a:srgbClr val="C00000"/>
                </a:solidFill>
              </a:rPr>
              <a:t>Gaps and projections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996718-6AC1-44F1-B188-EBCBA223DF4C}"/>
              </a:ext>
            </a:extLst>
          </p:cNvPr>
          <p:cNvSpPr/>
          <p:nvPr/>
        </p:nvSpPr>
        <p:spPr>
          <a:xfrm>
            <a:off x="1651210" y="5754387"/>
            <a:ext cx="28675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1400" dirty="0">
                <a:solidFill>
                  <a:srgbClr val="C00000"/>
                </a:solidFill>
              </a:rPr>
              <a:t>Counter rotating parts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C68BAB1-DCD6-423C-8573-BFF667F74540}"/>
              </a:ext>
            </a:extLst>
          </p:cNvPr>
          <p:cNvSpPr/>
          <p:nvPr/>
        </p:nvSpPr>
        <p:spPr>
          <a:xfrm>
            <a:off x="3619346" y="3324492"/>
            <a:ext cx="40939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1400" dirty="0">
                <a:solidFill>
                  <a:srgbClr val="C00000"/>
                </a:solidFill>
              </a:rPr>
              <a:t>Rotating and tangentially moving surface 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0777CB34-099A-4A86-A828-38484D007EBE}"/>
              </a:ext>
            </a:extLst>
          </p:cNvPr>
          <p:cNvSpPr txBox="1">
            <a:spLocks noChangeArrowheads="1"/>
          </p:cNvSpPr>
          <p:nvPr/>
        </p:nvSpPr>
        <p:spPr>
          <a:xfrm>
            <a:off x="1718658" y="6247831"/>
            <a:ext cx="4538134" cy="287866"/>
          </a:xfrm>
          <a:prstGeom prst="rect">
            <a:avLst/>
          </a:prstGeom>
        </p:spPr>
        <p:txBody>
          <a:bodyPr/>
          <a:lstStyle/>
          <a:p>
            <a:pPr indent="4763" algn="r">
              <a:lnSpc>
                <a:spcPct val="80000"/>
              </a:lnSpc>
              <a:spcBef>
                <a:spcPct val="20000"/>
              </a:spcBef>
              <a:defRPr/>
            </a:pPr>
            <a:r>
              <a:rPr kumimoji="0" lang="en-GB" altLang="ko-KR" sz="11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  <a:t>Source: </a:t>
            </a:r>
            <a:r>
              <a:rPr lang="en-SG" altLang="ko-KR" sz="1100" i="1" kern="0" dirty="0">
                <a:ea typeface="Gulim" pitchFamily="34" charset="-127"/>
                <a:cs typeface="Arial" pitchFamily="34" charset="0"/>
              </a:rPr>
              <a:t>WSH Guidelines on Safe Use of Machinery </a:t>
            </a:r>
            <a:endParaRPr kumimoji="0" lang="en-GB" altLang="ko-KR" sz="1200" b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3F0F98-D5E4-4B3A-A3BD-B28BFBF88B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151" y="1511779"/>
            <a:ext cx="2135412" cy="18221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6F09BB-8BB4-497C-8AE6-6A7714E181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210" y="3777764"/>
            <a:ext cx="2901625" cy="20262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D18D9F-741C-4993-A537-8D51ADE317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292" y="3772572"/>
            <a:ext cx="2913000" cy="20535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A1DE19-B178-4A3A-98E2-8267203B12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692" y="1532875"/>
            <a:ext cx="5729539" cy="1801027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E07F00-7185-48DF-B77D-D343B01A28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3</a:t>
            </a:fld>
            <a:r>
              <a:rPr lang="en-SG"/>
              <a:t>/10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76000" y="360000"/>
            <a:ext cx="817849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>
                <a:solidFill>
                  <a:srgbClr val="92D050"/>
                </a:solidFill>
                <a:cs typeface="Arial" pitchFamily="34" charset="0"/>
              </a:rPr>
              <a:t>WSH Tip 1</a:t>
            </a:r>
          </a:p>
          <a:p>
            <a:r>
              <a:rPr lang="en-US" sz="3100" b="1" dirty="0">
                <a:solidFill>
                  <a:srgbClr val="C00000"/>
                </a:solidFill>
                <a:cs typeface="Arial" pitchFamily="34" charset="0"/>
              </a:rPr>
              <a:t>Operate the machine only if you are trained and competent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368C5A-D6E5-4477-A7FB-3E525B70C3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0" t="847" r="402" b="1585"/>
          <a:stretch/>
        </p:blipFill>
        <p:spPr>
          <a:xfrm>
            <a:off x="792000" y="1980000"/>
            <a:ext cx="7560000" cy="376363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5B8680-1F92-47DE-ACC8-D528FA0208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4</a:t>
            </a:fld>
            <a:r>
              <a:rPr lang="en-SG"/>
              <a:t>/10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959111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76000" y="360000"/>
            <a:ext cx="8027955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>
                <a:solidFill>
                  <a:srgbClr val="92D050"/>
                </a:solidFill>
                <a:cs typeface="Arial" pitchFamily="34" charset="0"/>
              </a:rPr>
              <a:t>WSH Tip 2</a:t>
            </a:r>
          </a:p>
          <a:p>
            <a:r>
              <a:rPr lang="en-US" sz="3100" b="1" dirty="0">
                <a:solidFill>
                  <a:srgbClr val="C00000"/>
                </a:solidFill>
                <a:cs typeface="Arial" pitchFamily="34" charset="0"/>
              </a:rPr>
              <a:t>Make sure all moving parts are guarded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30D107-AA14-47E3-8CEF-63D95A08A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00" y="1980000"/>
            <a:ext cx="7560000" cy="37448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D9F26F-935C-4F35-9655-753C9450F0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5</a:t>
            </a:fld>
            <a:r>
              <a:rPr lang="en-SG"/>
              <a:t>/10</a:t>
            </a:r>
            <a:endParaRPr lang="en-SG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76000" y="360000"/>
            <a:ext cx="648351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>
                <a:solidFill>
                  <a:srgbClr val="92D050"/>
                </a:solidFill>
                <a:cs typeface="Arial" pitchFamily="34" charset="0"/>
              </a:rPr>
              <a:t>WSH Tip 3</a:t>
            </a:r>
          </a:p>
          <a:p>
            <a:r>
              <a:rPr lang="en-US" sz="3100" b="1" dirty="0">
                <a:solidFill>
                  <a:srgbClr val="C00000"/>
                </a:solidFill>
                <a:cs typeface="Arial" pitchFamily="34" charset="0"/>
              </a:rPr>
              <a:t>Stop the machine if it is not </a:t>
            </a:r>
          </a:p>
          <a:p>
            <a:r>
              <a:rPr lang="en-US" sz="3100" b="1" dirty="0">
                <a:solidFill>
                  <a:srgbClr val="C00000"/>
                </a:solidFill>
                <a:cs typeface="Arial" pitchFamily="34" charset="0"/>
              </a:rPr>
              <a:t>working properly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19010B-CD35-465E-9355-334ACCC33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00" y="1980000"/>
            <a:ext cx="7560000" cy="375049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9D5E4C-7DF9-402A-840C-5740AE6C0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6</a:t>
            </a:fld>
            <a:r>
              <a:rPr lang="en-SG"/>
              <a:t>/10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73481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76000" y="360000"/>
            <a:ext cx="6132249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>
                <a:solidFill>
                  <a:srgbClr val="92D050"/>
                </a:solidFill>
                <a:cs typeface="Arial" pitchFamily="34" charset="0"/>
              </a:rPr>
              <a:t>WSH Tip 4</a:t>
            </a:r>
          </a:p>
          <a:p>
            <a:r>
              <a:rPr lang="en-US" sz="3100" b="1" dirty="0">
                <a:solidFill>
                  <a:srgbClr val="C00000"/>
                </a:solidFill>
                <a:cs typeface="Arial" pitchFamily="34" charset="0"/>
              </a:rPr>
              <a:t>Lock-out and tag-out before </a:t>
            </a:r>
          </a:p>
          <a:p>
            <a:r>
              <a:rPr lang="en-US" sz="3100" b="1" dirty="0">
                <a:solidFill>
                  <a:srgbClr val="C00000"/>
                </a:solidFill>
                <a:cs typeface="Arial" pitchFamily="34" charset="0"/>
              </a:rPr>
              <a:t>repair and maintenance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1596B7-A858-4DA7-B0C9-75AEE22CB6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1" t="860" r="757" b="1898"/>
          <a:stretch/>
        </p:blipFill>
        <p:spPr>
          <a:xfrm>
            <a:off x="792000" y="1980000"/>
            <a:ext cx="7560000" cy="373048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DDBE95-FC21-4606-A602-B00C165FF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7</a:t>
            </a:fld>
            <a:r>
              <a:rPr lang="en-SG"/>
              <a:t>/10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950180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76000" y="360000"/>
            <a:ext cx="735424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>
                <a:solidFill>
                  <a:srgbClr val="92D050"/>
                </a:solidFill>
                <a:cs typeface="Arial" pitchFamily="34" charset="0"/>
              </a:rPr>
              <a:t>WSH Tip 5</a:t>
            </a:r>
          </a:p>
          <a:p>
            <a:r>
              <a:rPr lang="en-US" sz="3100" b="1" dirty="0">
                <a:solidFill>
                  <a:srgbClr val="C00000"/>
                </a:solidFill>
                <a:cs typeface="Arial" pitchFamily="34" charset="0"/>
              </a:rPr>
              <a:t>Use the right personal protective equipment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9B88E2-C3EF-4533-B75A-6251578CB6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1" t="876" r="702" b="962"/>
          <a:stretch/>
        </p:blipFill>
        <p:spPr>
          <a:xfrm>
            <a:off x="792000" y="1980000"/>
            <a:ext cx="7560000" cy="3780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7DBFDC-D0BC-4956-B2F4-7253F938E6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8</a:t>
            </a:fld>
            <a:r>
              <a:rPr lang="en-SG"/>
              <a:t>/10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941775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>
            <a:extLst>
              <a:ext uri="{FF2B5EF4-FFF2-40B4-BE49-F238E27FC236}">
                <a16:creationId xmlns:a16="http://schemas.microsoft.com/office/drawing/2014/main" id="{CF90E539-9D52-466A-A90F-1335B1D86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86" y="415834"/>
            <a:ext cx="560570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spc="300" dirty="0">
                <a:solidFill>
                  <a:srgbClr val="92D050"/>
                </a:solidFill>
                <a:latin typeface="+mj-lt"/>
                <a:cs typeface="Arial" pitchFamily="34" charset="0"/>
              </a:rPr>
              <a:t>LOOK. THINK. DO.</a:t>
            </a:r>
          </a:p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“I Can Prevent Hand Injuries.”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1BCB5EEF-B3E5-49F8-8584-49AA8B3B6E7C}"/>
              </a:ext>
            </a:extLst>
          </p:cNvPr>
          <p:cNvSpPr txBox="1">
            <a:spLocks noChangeArrowheads="1"/>
          </p:cNvSpPr>
          <p:nvPr/>
        </p:nvSpPr>
        <p:spPr>
          <a:xfrm>
            <a:off x="3917421" y="5997738"/>
            <a:ext cx="4538134" cy="287866"/>
          </a:xfrm>
          <a:prstGeom prst="rect">
            <a:avLst/>
          </a:prstGeom>
        </p:spPr>
        <p:txBody>
          <a:bodyPr/>
          <a:lstStyle/>
          <a:p>
            <a:pPr indent="4763" algn="r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altLang="ko-KR" sz="1600" i="1" kern="0" dirty="0">
                <a:ea typeface="Gulim" pitchFamily="34" charset="-127"/>
                <a:cs typeface="Arial" pitchFamily="34" charset="0"/>
              </a:rPr>
              <a:t>View video on </a:t>
            </a:r>
            <a:r>
              <a:rPr lang="en-SG" sz="1600" i="1" dirty="0"/>
              <a:t>WSH Council’s </a:t>
            </a:r>
            <a:r>
              <a:rPr lang="en-SG" sz="1600" i="1" u="sng" dirty="0">
                <a:hlinkClick r:id="rId5"/>
              </a:rPr>
              <a:t>YouTube Channel</a:t>
            </a:r>
            <a:endParaRPr kumimoji="0" lang="en-GB" altLang="ko-KR" sz="1600" b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pic>
        <p:nvPicPr>
          <p:cNvPr id="7" name="I Can Prevent Hand Injuries">
            <a:hlinkClick r:id="" action="ppaction://media"/>
            <a:extLst>
              <a:ext uri="{FF2B5EF4-FFF2-40B4-BE49-F238E27FC236}">
                <a16:creationId xmlns:a16="http://schemas.microsoft.com/office/drawing/2014/main" id="{48F2D3CF-9BCE-40C4-A2E8-8DCE954AE82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3413" y="1525793"/>
            <a:ext cx="7596000" cy="427275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93E6BA-DF4B-4B19-8A4A-BC335EBF4E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9</a:t>
            </a:fld>
            <a:r>
              <a:rPr lang="en-SG"/>
              <a:t>/10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43898793"/>
      </p:ext>
    </p:extLst>
  </p:cSld>
  <p:clrMapOvr>
    <a:masterClrMapping/>
  </p:clrMapOvr>
  <p:timing>
    <p:tnLst>
      <p:par>
        <p:cTn id="1" dur="indefinite" restart="never" nodeType="tmRoot">
          <p:childTnLst>
            <p:video fullScrn="1"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20100329 Organising Comm Meeting - Update from planning team #3">
  <a:themeElements>
    <a:clrScheme name="WSHC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SHC Presentation Template">
      <a:majorFont>
        <a:latin typeface="Myriad Pro"/>
        <a:ea typeface=""/>
        <a:cs typeface="Arial"/>
      </a:majorFont>
      <a:minorFont>
        <a:latin typeface="Myriad Pro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SHC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HC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HC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HC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HC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HC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HC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HC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HC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HC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HC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HC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D70C16F0951B4B941C929915881E40" ma:contentTypeVersion="12" ma:contentTypeDescription="Create a new document." ma:contentTypeScope="" ma:versionID="43242f4159a7eced04d6d86423f25805">
  <xsd:schema xmlns:xsd="http://www.w3.org/2001/XMLSchema" xmlns:xs="http://www.w3.org/2001/XMLSchema" xmlns:p="http://schemas.microsoft.com/office/2006/metadata/properties" xmlns:ns2="12a6bfef-e109-4a0f-b62d-ff2763486e00" xmlns:ns3="cbe9bbb5-45e3-4447-80d6-4cb6f335969f" targetNamespace="http://schemas.microsoft.com/office/2006/metadata/properties" ma:root="true" ma:fieldsID="5d84fc2635d2a16034c6cd942e943e9d" ns2:_="" ns3:_="">
    <xsd:import namespace="12a6bfef-e109-4a0f-b62d-ff2763486e00"/>
    <xsd:import namespace="cbe9bbb5-45e3-4447-80d6-4cb6f335969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6bfef-e109-4a0f-b62d-ff2763486e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e9bbb5-45e3-4447-80d6-4cb6f33596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1157BD-884B-48ED-A6D0-5F4D23CBE8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4C66B1-2AD2-4913-AC8E-C373FC1F6761}">
  <ds:schemaRefs>
    <ds:schemaRef ds:uri="cbe9bbb5-45e3-4447-80d6-4cb6f335969f"/>
    <ds:schemaRef ds:uri="http://purl.org/dc/elements/1.1/"/>
    <ds:schemaRef ds:uri="http://schemas.microsoft.com/office/2006/metadata/properties"/>
    <ds:schemaRef ds:uri="12a6bfef-e109-4a0f-b62d-ff2763486e00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A390F9D-CD89-48BA-96F0-A18274959B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a6bfef-e109-4a0f-b62d-ff2763486e00"/>
    <ds:schemaRef ds:uri="cbe9bbb5-45e3-4447-80d6-4cb6f33596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11076</TotalTime>
  <Words>731</Words>
  <Application>Microsoft Office PowerPoint</Application>
  <PresentationFormat>On-screen Show (4:3)</PresentationFormat>
  <Paragraphs>74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Myriad Pro</vt:lpstr>
      <vt:lpstr>Arial</vt:lpstr>
      <vt:lpstr>Calibri</vt:lpstr>
      <vt:lpstr>20100329 Organising Comm Meeting - Update from planning team #3</vt:lpstr>
      <vt:lpstr>5 WSH tips for   WORKING SAFELY WITH MACHINES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Workplaces Safer</dc:title>
  <dc:subject/>
  <dc:creator>Brought to you by WSH Council</dc:creator>
  <cp:keywords>WSH Practices</cp:keywords>
  <dc:description/>
  <cp:lastModifiedBy>Ee Hwe LIM</cp:lastModifiedBy>
  <cp:revision>864</cp:revision>
  <dcterms:created xsi:type="dcterms:W3CDTF">2009-07-13T01:57:01Z</dcterms:created>
  <dcterms:modified xsi:type="dcterms:W3CDTF">2020-04-17T05:45:39Z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0x01010091D70C16F0951B4B941C929915881E40</vt:lpwstr>
  </property>
</Properties>
</file>