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15"/>
  </p:notesMasterIdLst>
  <p:handoutMasterIdLst>
    <p:handoutMasterId r:id="rId16"/>
  </p:handoutMasterIdLst>
  <p:sldIdLst>
    <p:sldId id="283" r:id="rId5"/>
    <p:sldId id="434" r:id="rId6"/>
    <p:sldId id="463" r:id="rId7"/>
    <p:sldId id="460" r:id="rId8"/>
    <p:sldId id="462" r:id="rId9"/>
    <p:sldId id="461" r:id="rId10"/>
    <p:sldId id="464" r:id="rId11"/>
    <p:sldId id="465" r:id="rId12"/>
    <p:sldId id="466" r:id="rId13"/>
    <p:sldId id="459" r:id="rId14"/>
  </p:sldIdLst>
  <p:sldSz cx="9144000" cy="6858000" type="screen4x3"/>
  <p:notesSz cx="9939338" cy="6807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yn Teng" initials="ET" lastIdx="9" clrIdx="0">
    <p:extLst>
      <p:ext uri="{19B8F6BF-5375-455C-9EA6-DF929625EA0E}">
        <p15:presenceInfo xmlns:p15="http://schemas.microsoft.com/office/powerpoint/2012/main" userId="S::evelyn_teng@wshc.sg::9bfca584-8889-44a2-acd6-04c1d29eee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66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8" autoAdjust="0"/>
    <p:restoredTop sz="92370" autoAdjust="0"/>
  </p:normalViewPr>
  <p:slideViewPr>
    <p:cSldViewPr snapToGrid="0">
      <p:cViewPr varScale="1">
        <p:scale>
          <a:sx n="79" d="100"/>
          <a:sy n="79" d="100"/>
        </p:scale>
        <p:origin x="1407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8475" cy="33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3" tIns="45917" rIns="91833" bIns="4591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9275" y="1"/>
            <a:ext cx="4308475" cy="33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3" tIns="45917" rIns="91833" bIns="4591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808"/>
            <a:ext cx="4308475" cy="33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3" tIns="45917" rIns="91833" bIns="4591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9275" y="6465808"/>
            <a:ext cx="4308475" cy="33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3" tIns="45917" rIns="91833" bIns="459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DB2C37-ABFB-4983-BBB3-C26DC8E75A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10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8475" cy="339804"/>
          </a:xfrm>
          <a:prstGeom prst="rect">
            <a:avLst/>
          </a:prstGeom>
        </p:spPr>
        <p:txBody>
          <a:bodyPr vert="horz" wrap="square" lIns="91833" tIns="45917" rIns="91833" bIns="4591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275" y="1"/>
            <a:ext cx="4308475" cy="339804"/>
          </a:xfrm>
          <a:prstGeom prst="rect">
            <a:avLst/>
          </a:prstGeom>
        </p:spPr>
        <p:txBody>
          <a:bodyPr vert="horz" wrap="square" lIns="91833" tIns="45917" rIns="91833" bIns="4591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A59F51-550D-4216-BC73-2C7579DB50B6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405188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3" tIns="45917" rIns="91833" bIns="4591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75" y="3232904"/>
            <a:ext cx="7951788" cy="3064589"/>
          </a:xfrm>
          <a:prstGeom prst="rect">
            <a:avLst/>
          </a:prstGeom>
        </p:spPr>
        <p:txBody>
          <a:bodyPr vert="horz" lIns="91833" tIns="45917" rIns="91833" bIns="4591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65808"/>
            <a:ext cx="4308475" cy="339804"/>
          </a:xfrm>
          <a:prstGeom prst="rect">
            <a:avLst/>
          </a:prstGeom>
        </p:spPr>
        <p:txBody>
          <a:bodyPr vert="horz" wrap="square" lIns="91833" tIns="45917" rIns="91833" bIns="4591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275" y="6465808"/>
            <a:ext cx="4308475" cy="339804"/>
          </a:xfrm>
          <a:prstGeom prst="rect">
            <a:avLst/>
          </a:prstGeom>
        </p:spPr>
        <p:txBody>
          <a:bodyPr vert="horz" wrap="square" lIns="91833" tIns="45917" rIns="91833" bIns="459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E9DE7D-FD8A-49F6-AEF4-BF7BEEEDE5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1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F98DCA-5630-4348-96D3-59E5A07B7983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87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9DE7D-FD8A-49F6-AEF4-BF7BEEEDE5D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88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Unsafe work practices and poor housekeeping in food manufacturing can cause slips, trips and falls and serious injuries that can result in amputations.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Every year, more than 400 workers are injured in the food manufacturing industry.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your risk assessment before starting work.</a:t>
            </a:r>
          </a:p>
          <a:p>
            <a:endParaRPr lang="en-GB" dirty="0"/>
          </a:p>
          <a:p>
            <a:r>
              <a:rPr lang="en-GB" dirty="0"/>
              <a:t>Major injuries include crush injuries and arm/ hand/finger </a:t>
            </a:r>
            <a:r>
              <a:rPr lang="en-GB" baseline="0" dirty="0"/>
              <a:t>amputations.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7D-FD8A-49F6-AEF4-BF7BEEEDE5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operate machines you have been trained to operate. </a:t>
            </a:r>
          </a:p>
          <a:p>
            <a:r>
              <a:rPr lang="en-US" dirty="0"/>
              <a:t>If you are not familiar with the machine, it is best not to switch ON the machine.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7D-FD8A-49F6-AEF4-BF7BEEEDE5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1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using a machine, it is good practice to check that moving/sharp parts are guarded wherever possible.</a:t>
            </a:r>
          </a:p>
          <a:p>
            <a:r>
              <a:rPr lang="en-US" dirty="0"/>
              <a:t>If the machine guard is broken or damaged in any way, do not use the machine. </a:t>
            </a:r>
          </a:p>
          <a:p>
            <a:r>
              <a:rPr lang="en-US" dirty="0"/>
              <a:t>For a machine with sharp cutting edge that cannot be fully guarded (e.g. a bandsaw machine, use a tool (e.g. a push plate) to keep your hands away from the cutting edge.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7D-FD8A-49F6-AEF4-BF7BEEEDE5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31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Lockout and Tagout (LOTO) refers to a procedure where a lock (or locking device) is used to secure an energy isolation device (e.g. a switch or valve) at a safe state (e.g. switch OFF) or position (valve CLOSED). Tags are then put in place to alert others that a repair or maintenance activity is going on, as well as the name(s) of person(s) at work, and that no one is to operate the machine.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energy isolation device basically isolates the worker from a hazardous energy source (e.g. electrical energy, mechanical energy, hydraulic energy, pneumatic energy).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LOTO will help prevent the machine from being inadvertently activated or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energised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while the work activity is in progress.</a:t>
            </a:r>
            <a:endParaRPr lang="en-US" dirty="0"/>
          </a:p>
          <a:p>
            <a:endParaRPr lang="en-US" dirty="0"/>
          </a:p>
          <a:p>
            <a:r>
              <a:rPr lang="en-US" dirty="0"/>
              <a:t>Multiple lockout may be achieved using a hasp which typically allows up to 6 locks to be simultaneously applied to a energy isolation device.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7D-FD8A-49F6-AEF4-BF7BEEEDE5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30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Floors may be slippery in a food manufacturing process area - possibly due to spills, condensation or oil accumulation.</a:t>
            </a:r>
          </a:p>
          <a:p>
            <a:r>
              <a:rPr lang="en-US" dirty="0"/>
              <a:t>For your safety, always put on non-slip footwear before entering a food manufacturing process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7D-FD8A-49F6-AEF4-BF7BEEEDE5D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54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good practice to clean up a spill immediately after one occurs.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will protect you and your colleagues from a slip and fall incident.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7D-FD8A-49F6-AEF4-BF7BEEEDE5D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89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If machine guarding cannot be used, the use of the right tools (a push plate in the above bandsaw machine example) may be used to keep your hands safe.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7D-FD8A-49F6-AEF4-BF7BEEEDE5D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52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/>
              <a:t>By cleaning up spills immediately after they occur, you can do your part to prevent slips and falls at your workplace.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7D-FD8A-49F6-AEF4-BF7BEEEDE5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5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-01.jpg">
            <a:extLst>
              <a:ext uri="{FF2B5EF4-FFF2-40B4-BE49-F238E27FC236}">
                <a16:creationId xmlns:a16="http://schemas.microsoft.com/office/drawing/2014/main" id="{ACFD7894-456F-4037-B183-DC2B0C4EB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549"/>
            <a:ext cx="9156735" cy="68675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7C08A2-D9DD-4A07-9366-4DC8DCA26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824" y="3193183"/>
            <a:ext cx="4094109" cy="187086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D1A64552-9B1A-4F33-8D90-F467A5EF7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570" y="1681637"/>
            <a:ext cx="8241031" cy="1325033"/>
          </a:xfrm>
          <a:prstGeom prst="rect">
            <a:avLst/>
          </a:prstGeom>
        </p:spPr>
        <p:txBody>
          <a:bodyPr/>
          <a:lstStyle>
            <a:lvl1pPr algn="l">
              <a:defRPr sz="3000" b="1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SG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8B9D886-461F-439F-9F8C-4B5A9A27D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570" y="5328101"/>
            <a:ext cx="2795240" cy="3374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400" b="0">
                <a:solidFill>
                  <a:srgbClr val="5D6367"/>
                </a:solidFill>
              </a:defRPr>
            </a:lvl1pPr>
          </a:lstStyle>
          <a:p>
            <a:pPr lvl="0"/>
            <a:r>
              <a:rPr lang="en-SG" dirty="0"/>
              <a:t>Date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10410C8-2934-4A51-9D1C-FCD97728B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569" y="5766747"/>
            <a:ext cx="4202431" cy="33543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400" b="1">
                <a:solidFill>
                  <a:srgbClr val="5D6367"/>
                </a:solidFill>
              </a:defRPr>
            </a:lvl1pPr>
          </a:lstStyle>
          <a:p>
            <a:pPr lvl="0"/>
            <a:r>
              <a:rPr lang="en-SG" dirty="0"/>
              <a:t>Presenter’s Name and Branch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4B2850F-961D-49B3-8E21-4B5DDC4994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570" y="6134435"/>
            <a:ext cx="2795240" cy="33543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400" b="0">
                <a:solidFill>
                  <a:srgbClr val="5D6367"/>
                </a:solidFill>
              </a:defRPr>
            </a:lvl1pPr>
          </a:lstStyle>
          <a:p>
            <a:pPr lvl="0"/>
            <a:r>
              <a:rPr lang="en-SG" dirty="0"/>
              <a:t>Meeting Name</a:t>
            </a:r>
          </a:p>
        </p:txBody>
      </p:sp>
    </p:spTree>
    <p:extLst>
      <p:ext uri="{BB962C8B-B14F-4D97-AF65-F5344CB8AC3E}">
        <p14:creationId xmlns:p14="http://schemas.microsoft.com/office/powerpoint/2010/main" val="170263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A21EDE-C93C-44BB-AE41-16EEE316C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11" y="6055138"/>
            <a:ext cx="1300447" cy="802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5FBE3B-AB14-41AA-A431-4326727C7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299" y="0"/>
            <a:ext cx="3949700" cy="3549651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508002" y="6431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4B254-6ABE-410E-B61A-BD0E73BAD8F2}"/>
              </a:ext>
            </a:extLst>
          </p:cNvPr>
          <p:cNvSpPr txBox="1"/>
          <p:nvPr userDrawn="1"/>
        </p:nvSpPr>
        <p:spPr>
          <a:xfrm>
            <a:off x="508002" y="6431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1C2B00-1812-43D2-9E03-76A4CB877A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78658" y="6416297"/>
            <a:ext cx="2133600" cy="305177"/>
          </a:xfrm>
          <a:prstGeom prst="rect">
            <a:avLst/>
          </a:prstGeom>
        </p:spPr>
        <p:txBody>
          <a:bodyPr/>
          <a:lstStyle>
            <a:lvl1pPr algn="r">
              <a:defRPr sz="1200" baseline="0"/>
            </a:lvl1pPr>
          </a:lstStyle>
          <a:p>
            <a:fld id="{8584D53F-AF5E-4723-96CB-40045B6453DE}" type="slidenum">
              <a:rPr lang="en-SG" smtClean="0"/>
              <a:pPr/>
              <a:t>‹#›</a:t>
            </a:fld>
            <a:r>
              <a:rPr lang="en-SG" dirty="0"/>
              <a:t>/10</a:t>
            </a:r>
          </a:p>
        </p:txBody>
      </p:sp>
    </p:spTree>
    <p:extLst>
      <p:ext uri="{BB962C8B-B14F-4D97-AF65-F5344CB8AC3E}">
        <p14:creationId xmlns:p14="http://schemas.microsoft.com/office/powerpoint/2010/main" val="49814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rgbClr val="9CC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58314-F50C-44B5-9935-40FA6E7B1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75" y="-918469"/>
            <a:ext cx="5103372" cy="4708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AC333D-23B3-42EE-9B81-3EDECC5F6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3052"/>
            <a:ext cx="1571626" cy="12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9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Myriad Pro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Myriad Pro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Myriad Pro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Myriad Pro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Myriad Pro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Myriad Pro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Myriad Pro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Myriad Pro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6699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99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wshc.sg/machinesafety" TargetMode="Externa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watch?v=vmukojpY0LY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hyperlink" Target="https://apc01.safelinks.protection.outlook.com/?url=https%3A%2F%2Fwww.youtube.com%2Fwatch%3Fv%3DbSoEPX6oKsc&amp;data=02%7C01%7Cevelyn_teng%40wshc.sg%7Ca31041bdb23b47b77fa408d7df328635%7C0af12b508f1940928ace4dce8f8253e0%7C0%7C0%7C637223280427701866&amp;sdata=YBIqBTZfCfTjz6WIPw7xANEs1MPV9xb8FKjQwMia5h4%3D&amp;reserved=0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6EE81A-2214-4FEF-A273-9BBC2FE70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5861533"/>
            <a:ext cx="4202431" cy="650780"/>
          </a:xfrm>
        </p:spPr>
        <p:txBody>
          <a:bodyPr/>
          <a:lstStyle/>
          <a:p>
            <a:pPr algn="r"/>
            <a:r>
              <a:rPr lang="en-SG" dirty="0"/>
              <a:t>Making Workplaces Safer</a:t>
            </a:r>
          </a:p>
          <a:p>
            <a:pPr algn="r"/>
            <a:r>
              <a:rPr lang="en-SG" b="0" dirty="0"/>
              <a:t>Adopt safe work practices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92B276-BAD1-4759-A837-87D5B156F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1800" b="0" dirty="0">
                <a:solidFill>
                  <a:schemeClr val="bg1">
                    <a:lumMod val="50000"/>
                  </a:schemeClr>
                </a:solidFill>
              </a:rPr>
              <a:t>5 WSH tips for </a:t>
            </a:r>
            <a:br>
              <a:rPr lang="en-SG" dirty="0">
                <a:solidFill>
                  <a:srgbClr val="92D050"/>
                </a:solidFill>
              </a:rPr>
            </a:br>
            <a:r>
              <a:rPr lang="en-SG" sz="3200" spc="300" dirty="0">
                <a:solidFill>
                  <a:srgbClr val="92D050"/>
                </a:solidFill>
              </a:rPr>
              <a:t>WORKING SAFELY IN FOOD MANUFACTURING</a:t>
            </a:r>
            <a:br>
              <a:rPr lang="en-SG" sz="3200" spc="300" dirty="0">
                <a:solidFill>
                  <a:srgbClr val="92D050"/>
                </a:solidFill>
              </a:rPr>
            </a:br>
            <a:endParaRPr lang="en-SG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F42A0-8D75-4DC0-A064-1A973B173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5090">
            <a:off x="3403120" y="2798609"/>
            <a:ext cx="1998643" cy="2792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478800" y="490748"/>
            <a:ext cx="77382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+mj-lt"/>
                <a:cs typeface="Arial" pitchFamily="34" charset="0"/>
              </a:rPr>
              <a:t>ACCIDENTS CAN BE PREVENTED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2163DC-1231-44CC-9D5A-400C56A1A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4086">
            <a:off x="5764424" y="2011332"/>
            <a:ext cx="2537351" cy="3622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F54434-ECB3-44E1-A655-7A54463014CD}"/>
              </a:ext>
            </a:extLst>
          </p:cNvPr>
          <p:cNvSpPr/>
          <p:nvPr/>
        </p:nvSpPr>
        <p:spPr>
          <a:xfrm>
            <a:off x="4344675" y="5846855"/>
            <a:ext cx="3957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Download at </a:t>
            </a:r>
            <a:r>
              <a:rPr lang="en-US" sz="1400" dirty="0">
                <a:hlinkClick r:id="rId5"/>
              </a:rPr>
              <a:t>http://www.wshc.sg/machinesafety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303767" y="3980839"/>
            <a:ext cx="3641691" cy="264065"/>
          </a:xfrm>
          <a:prstGeom prst="rect">
            <a:avLst/>
          </a:prstGeom>
        </p:spPr>
        <p:txBody>
          <a:bodyPr/>
          <a:lstStyle/>
          <a:p>
            <a:pPr lvl="0" indent="4763" algn="r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altLang="ko-KR" sz="1100" i="1" kern="0" dirty="0">
                <a:latin typeface="+mn-lt"/>
                <a:ea typeface="Gulim" pitchFamily="34" charset="-127"/>
                <a:cs typeface="Arial" pitchFamily="34" charset="0"/>
              </a:rPr>
              <a:t>Source:  WSH National Statistics Report 2017 - 2019</a:t>
            </a:r>
            <a:endParaRPr lang="en-GB" altLang="ko-KR" sz="1200" b="1" i="1" kern="0" dirty="0">
              <a:solidFill>
                <a:srgbClr val="C00000"/>
              </a:solidFill>
              <a:latin typeface="+mn-lt"/>
              <a:ea typeface="Gulim" pitchFamily="34" charset="-127"/>
              <a:cs typeface="Arial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CAD9A9F-3B9B-4A37-AC7F-6208A1B86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05" y="569894"/>
            <a:ext cx="8385253" cy="6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 b="1" spc="300" dirty="0">
                <a:solidFill>
                  <a:srgbClr val="92D050"/>
                </a:solidFill>
                <a:latin typeface="+mj-lt"/>
              </a:rPr>
              <a:t>PREVENT WORKPLACE INJURIES</a:t>
            </a:r>
            <a:endParaRPr lang="en-US" sz="4000" b="1" spc="300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DF6FCC-F8DE-4AF4-AEFD-1C2EFB083C82}"/>
              </a:ext>
            </a:extLst>
          </p:cNvPr>
          <p:cNvSpPr/>
          <p:nvPr/>
        </p:nvSpPr>
        <p:spPr>
          <a:xfrm>
            <a:off x="640684" y="1181546"/>
            <a:ext cx="7693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</a:rPr>
              <a:t>Every year, more than 400 workers are injured in the </a:t>
            </a:r>
          </a:p>
          <a:p>
            <a:r>
              <a:rPr lang="en-US" b="1" dirty="0">
                <a:latin typeface="+mn-lt"/>
              </a:rPr>
              <a:t>food manufacturing industry.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CDD505-7D99-437D-93C3-28EFC10CB375}"/>
              </a:ext>
            </a:extLst>
          </p:cNvPr>
          <p:cNvSpPr/>
          <p:nvPr/>
        </p:nvSpPr>
        <p:spPr>
          <a:xfrm>
            <a:off x="736308" y="4499604"/>
            <a:ext cx="63061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Top incident types in the food manufacturing industry are: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Slips, Trips and Falls (STFs)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Struck by Moving Object (SBMO)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Caught In/Between Objects (CIBO)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Cut/ Stabbed by Object (CSBO)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DEDCE23-6A7D-43B0-A8DA-5B8F5B5E7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238343"/>
              </p:ext>
            </p:extLst>
          </p:nvPr>
        </p:nvGraphicFramePr>
        <p:xfrm>
          <a:off x="736308" y="2046021"/>
          <a:ext cx="7244220" cy="18288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229633">
                  <a:extLst>
                    <a:ext uri="{9D8B030D-6E8A-4147-A177-3AD203B41FA5}">
                      <a16:colId xmlns:a16="http://schemas.microsoft.com/office/drawing/2014/main" val="3002149715"/>
                    </a:ext>
                  </a:extLst>
                </a:gridCol>
                <a:gridCol w="1640909">
                  <a:extLst>
                    <a:ext uri="{9D8B030D-6E8A-4147-A177-3AD203B41FA5}">
                      <a16:colId xmlns:a16="http://schemas.microsoft.com/office/drawing/2014/main" val="643798617"/>
                    </a:ext>
                  </a:extLst>
                </a:gridCol>
                <a:gridCol w="1791222">
                  <a:extLst>
                    <a:ext uri="{9D8B030D-6E8A-4147-A177-3AD203B41FA5}">
                      <a16:colId xmlns:a16="http://schemas.microsoft.com/office/drawing/2014/main" val="4210353550"/>
                    </a:ext>
                  </a:extLst>
                </a:gridCol>
                <a:gridCol w="1582456">
                  <a:extLst>
                    <a:ext uri="{9D8B030D-6E8A-4147-A177-3AD203B41FA5}">
                      <a16:colId xmlns:a16="http://schemas.microsoft.com/office/drawing/2014/main" val="19080286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u="sng" dirty="0">
                          <a:solidFill>
                            <a:schemeClr val="tx1"/>
                          </a:solidFill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u="sng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u="sng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343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Fatalities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316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Major Injuries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dirty="0">
                          <a:solidFill>
                            <a:srgbClr val="C00000"/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dirty="0">
                          <a:solidFill>
                            <a:srgbClr val="C00000"/>
                          </a:solidFill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dirty="0">
                          <a:solidFill>
                            <a:srgbClr val="C00000"/>
                          </a:solidFill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752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Minor Injuries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dirty="0">
                          <a:solidFill>
                            <a:srgbClr val="C00000"/>
                          </a:solidFill>
                        </a:rPr>
                        <a:t>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dirty="0">
                          <a:solidFill>
                            <a:srgbClr val="C00000"/>
                          </a:solidFill>
                        </a:rPr>
                        <a:t>497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dirty="0">
                          <a:solidFill>
                            <a:srgbClr val="C00000"/>
                          </a:solidFill>
                        </a:rPr>
                        <a:t>535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546845"/>
                  </a:ext>
                </a:extLst>
              </a:tr>
            </a:tbl>
          </a:graphicData>
        </a:graphic>
      </p:graphicFrame>
      <p:sp>
        <p:nvSpPr>
          <p:cNvPr id="4" name="Right Brace 3">
            <a:extLst>
              <a:ext uri="{FF2B5EF4-FFF2-40B4-BE49-F238E27FC236}">
                <a16:creationId xmlns:a16="http://schemas.microsoft.com/office/drawing/2014/main" id="{326A967B-0728-420A-A948-98E993F58F05}"/>
              </a:ext>
            </a:extLst>
          </p:cNvPr>
          <p:cNvSpPr/>
          <p:nvPr/>
        </p:nvSpPr>
        <p:spPr>
          <a:xfrm>
            <a:off x="5032213" y="5067240"/>
            <a:ext cx="144049" cy="930520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E3B3B5-9474-429D-B871-DD0561A7490C}"/>
              </a:ext>
            </a:extLst>
          </p:cNvPr>
          <p:cNvSpPr/>
          <p:nvPr/>
        </p:nvSpPr>
        <p:spPr>
          <a:xfrm>
            <a:off x="5299445" y="5224723"/>
            <a:ext cx="21336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</a:rPr>
              <a:t>Typically due to </a:t>
            </a:r>
          </a:p>
          <a:p>
            <a:r>
              <a:rPr lang="en-US" sz="1400" dirty="0">
                <a:latin typeface="+mn-lt"/>
              </a:rPr>
              <a:t>working with machines </a:t>
            </a:r>
          </a:p>
          <a:p>
            <a:endParaRPr lang="en-US" sz="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FBC93-763C-49D2-8A90-9A639E6F3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84D53F-AF5E-4723-96CB-40045B6453DE}" type="slidenum">
              <a:rPr lang="en-SG" smtClean="0"/>
              <a:pPr/>
              <a:t>2</a:t>
            </a:fld>
            <a:r>
              <a:rPr lang="en-SG"/>
              <a:t>/10</a:t>
            </a:r>
            <a:endParaRPr lang="en-SG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80787" y="504319"/>
            <a:ext cx="817849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92D050"/>
                </a:solidFill>
                <a:cs typeface="Arial" pitchFamily="34" charset="0"/>
              </a:rPr>
              <a:t>WSH Tip 1</a:t>
            </a:r>
          </a:p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Have adequate training before </a:t>
            </a:r>
          </a:p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operating a machine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CC984-6DC8-494B-A899-6A55922DCB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22" y="2044542"/>
            <a:ext cx="7926636" cy="407895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21A14-07B1-4066-88BB-E84A5ADF0C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84D53F-AF5E-4723-96CB-40045B6453DE}" type="slidenum">
              <a:rPr lang="en-SG" smtClean="0"/>
              <a:pPr/>
              <a:t>3</a:t>
            </a:fld>
            <a:r>
              <a:rPr lang="en-SG"/>
              <a:t>/10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95911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80785" y="504319"/>
            <a:ext cx="802795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92D050"/>
                </a:solidFill>
                <a:cs typeface="Arial" pitchFamily="34" charset="0"/>
              </a:rPr>
              <a:t>WSH Tip 2</a:t>
            </a:r>
          </a:p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Ensure safeguards are in place.</a:t>
            </a:r>
          </a:p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Use a tool to keep your hands safe.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155A42-4228-43E9-B9B4-315C508385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62" y="2027864"/>
            <a:ext cx="8191041" cy="415240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2A74-224F-42E2-A0D4-223A6EDC41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84D53F-AF5E-4723-96CB-40045B6453DE}" type="slidenum">
              <a:rPr lang="en-SG" smtClean="0"/>
              <a:pPr/>
              <a:t>4</a:t>
            </a:fld>
            <a:r>
              <a:rPr lang="en-SG"/>
              <a:t>/10</a:t>
            </a:r>
            <a:endParaRPr lang="en-SG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80785" y="504319"/>
            <a:ext cx="791872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92D050"/>
                </a:solidFill>
                <a:cs typeface="Arial" pitchFamily="34" charset="0"/>
              </a:rPr>
              <a:t>WSH Tip 3</a:t>
            </a:r>
          </a:p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Lock-out and tag-out before</a:t>
            </a:r>
          </a:p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cleaning, repair and maintenance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15A4FF-F0DC-4B39-997F-F4113CB02C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55" y="2057222"/>
            <a:ext cx="8080872" cy="40598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98CB0-1C63-49CB-A9E6-40D43E8FA3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84D53F-AF5E-4723-96CB-40045B6453DE}" type="slidenum">
              <a:rPr lang="en-SG" smtClean="0"/>
              <a:pPr/>
              <a:t>5</a:t>
            </a:fld>
            <a:r>
              <a:rPr lang="en-SG"/>
              <a:t>/10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50180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80785" y="504319"/>
            <a:ext cx="81721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92D050"/>
                </a:solidFill>
                <a:cs typeface="Arial" pitchFamily="34" charset="0"/>
              </a:rPr>
              <a:t>WSH Tip 4</a:t>
            </a:r>
          </a:p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Use non-slip footwear and replace</a:t>
            </a:r>
          </a:p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when it is worn 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A2018-496A-4093-9B75-3F9D0883D5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70" y="2019025"/>
            <a:ext cx="8113923" cy="41259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FDADD-C1E9-45A3-8558-DF8BE793AB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84D53F-AF5E-4723-96CB-40045B6453DE}" type="slidenum">
              <a:rPr lang="en-SG" smtClean="0"/>
              <a:pPr/>
              <a:t>6</a:t>
            </a:fld>
            <a:r>
              <a:rPr lang="en-SG"/>
              <a:t>/10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7348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80786" y="504319"/>
            <a:ext cx="770389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92D050"/>
                </a:solidFill>
                <a:cs typeface="Arial" pitchFamily="34" charset="0"/>
              </a:rPr>
              <a:t>WSH Tip 5</a:t>
            </a:r>
          </a:p>
          <a:p>
            <a:r>
              <a:rPr lang="en-US" sz="3200" b="1" dirty="0" err="1">
                <a:solidFill>
                  <a:srgbClr val="C00000"/>
                </a:solidFill>
                <a:cs typeface="Arial" pitchFamily="34" charset="0"/>
              </a:rPr>
              <a:t>Practise</a:t>
            </a:r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 good housekeeping and</a:t>
            </a:r>
          </a:p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clean up spills immediately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642FE4-1497-430F-93EA-7FE49BDCEC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50" y="2093785"/>
            <a:ext cx="7952684" cy="40866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00A2D-1866-461A-B2AE-338F51966D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84D53F-AF5E-4723-96CB-40045B6453DE}" type="slidenum">
              <a:rPr lang="en-SG" smtClean="0"/>
              <a:pPr/>
              <a:t>7</a:t>
            </a:fld>
            <a:r>
              <a:rPr lang="en-SG"/>
              <a:t>/10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41775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CF90E539-9D52-466A-A90F-1335B1D86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86" y="415834"/>
            <a:ext cx="551283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spc="300" dirty="0">
                <a:solidFill>
                  <a:srgbClr val="92D050"/>
                </a:solidFill>
                <a:cs typeface="Arial" pitchFamily="34" charset="0"/>
              </a:rPr>
              <a:t>LOOK. THINK. DO. </a:t>
            </a:r>
            <a:br>
              <a:rPr lang="en-US" sz="3600" b="1" spc="300" dirty="0">
                <a:solidFill>
                  <a:srgbClr val="92D050"/>
                </a:solidFill>
                <a:cs typeface="Arial" pitchFamily="34" charset="0"/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“I Can Prevent Hand Injuries”</a:t>
            </a:r>
          </a:p>
          <a:p>
            <a:endParaRPr lang="en-US" sz="1600" dirty="0">
              <a:cs typeface="Arial" pitchFamily="34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1BCB5EEF-B3E5-49F8-8584-49AA8B3B6E7C}"/>
              </a:ext>
            </a:extLst>
          </p:cNvPr>
          <p:cNvSpPr txBox="1">
            <a:spLocks noChangeArrowheads="1"/>
          </p:cNvSpPr>
          <p:nvPr/>
        </p:nvSpPr>
        <p:spPr>
          <a:xfrm>
            <a:off x="4166250" y="6015952"/>
            <a:ext cx="4538134" cy="287866"/>
          </a:xfrm>
          <a:prstGeom prst="rect">
            <a:avLst/>
          </a:prstGeom>
        </p:spPr>
        <p:txBody>
          <a:bodyPr/>
          <a:lstStyle/>
          <a:p>
            <a:pPr indent="4763" algn="r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altLang="ko-KR" sz="1600" i="1" kern="0" dirty="0">
                <a:ea typeface="Gulim" pitchFamily="34" charset="-127"/>
                <a:cs typeface="Arial" pitchFamily="34" charset="0"/>
              </a:rPr>
              <a:t>View video on </a:t>
            </a:r>
            <a:r>
              <a:rPr lang="en-SG" sz="1600" i="1" dirty="0"/>
              <a:t>WSH Council’s </a:t>
            </a:r>
            <a:r>
              <a:rPr lang="en-SG" sz="1600" i="1" u="sng" dirty="0">
                <a:hlinkClick r:id="rId5"/>
              </a:rPr>
              <a:t>YouTube Channel</a:t>
            </a:r>
            <a:endParaRPr lang="en-GB" altLang="ko-KR" sz="1600" b="1" kern="0" dirty="0">
              <a:solidFill>
                <a:srgbClr val="C00000"/>
              </a:solidFill>
              <a:ea typeface="Gulim" pitchFamily="34" charset="-127"/>
              <a:cs typeface="Arial" pitchFamily="34" charset="0"/>
            </a:endParaRPr>
          </a:p>
        </p:txBody>
      </p:sp>
      <p:pic>
        <p:nvPicPr>
          <p:cNvPr id="7" name="I Can Prevent Hand Injuries">
            <a:hlinkClick r:id="" action="ppaction://media"/>
            <a:extLst>
              <a:ext uri="{FF2B5EF4-FFF2-40B4-BE49-F238E27FC236}">
                <a16:creationId xmlns:a16="http://schemas.microsoft.com/office/drawing/2014/main" id="{48F2D3CF-9BCE-40C4-A2E8-8DCE954AE8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213" y="1518763"/>
            <a:ext cx="7884802" cy="44352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15CB40-9F86-427D-9B55-7AA761AE0E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84D53F-AF5E-4723-96CB-40045B6453DE}" type="slidenum">
              <a:rPr lang="en-SG" smtClean="0"/>
              <a:pPr/>
              <a:t>8</a:t>
            </a:fld>
            <a:r>
              <a:rPr lang="en-SG"/>
              <a:t>/10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4389879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CF90E539-9D52-466A-A90F-1335B1D86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86" y="415834"/>
            <a:ext cx="542639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spc="300" dirty="0">
                <a:solidFill>
                  <a:srgbClr val="92D050"/>
                </a:solidFill>
                <a:cs typeface="Arial" pitchFamily="34" charset="0"/>
              </a:rPr>
              <a:t>LOOK. THINK. DO. </a:t>
            </a:r>
            <a:br>
              <a:rPr lang="en-US" sz="3600" b="1" spc="300" dirty="0">
                <a:solidFill>
                  <a:srgbClr val="92D050"/>
                </a:solidFill>
                <a:cs typeface="Arial" pitchFamily="34" charset="0"/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“I Can Prevent Falls: Slippery Floor”</a:t>
            </a:r>
          </a:p>
          <a:p>
            <a:endParaRPr lang="en-US" sz="1600" dirty="0">
              <a:cs typeface="Arial" pitchFamily="34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1BCB5EEF-B3E5-49F8-8584-49AA8B3B6E7C}"/>
              </a:ext>
            </a:extLst>
          </p:cNvPr>
          <p:cNvSpPr txBox="1">
            <a:spLocks noChangeArrowheads="1"/>
          </p:cNvSpPr>
          <p:nvPr/>
        </p:nvSpPr>
        <p:spPr>
          <a:xfrm>
            <a:off x="4166250" y="6015952"/>
            <a:ext cx="4538134" cy="287866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altLang="ko-KR" sz="1600" i="1" kern="0" dirty="0">
                <a:ea typeface="Gulim" pitchFamily="34" charset="-127"/>
                <a:cs typeface="Arial" pitchFamily="34" charset="0"/>
              </a:rPr>
              <a:t>View video on </a:t>
            </a:r>
            <a:r>
              <a:rPr lang="en-SG" sz="1600" i="1" dirty="0"/>
              <a:t>WSH Council’s </a:t>
            </a:r>
            <a:r>
              <a:rPr lang="en-SG" sz="1600" i="1" u="sng" dirty="0">
                <a:hlinkClick r:id="rId5"/>
              </a:rPr>
              <a:t>YouTube Channel</a:t>
            </a:r>
            <a:endParaRPr lang="en-SG" sz="1600" dirty="0"/>
          </a:p>
        </p:txBody>
      </p:sp>
      <p:pic>
        <p:nvPicPr>
          <p:cNvPr id="24" name="I Can Prevent Falls - Slippery Floor">
            <a:hlinkClick r:id="" action="ppaction://media"/>
            <a:extLst>
              <a:ext uri="{FF2B5EF4-FFF2-40B4-BE49-F238E27FC236}">
                <a16:creationId xmlns:a16="http://schemas.microsoft.com/office/drawing/2014/main" id="{E7CCC742-D764-4B80-AFCD-8694B7EFE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346" y="1427639"/>
            <a:ext cx="7957038" cy="44758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07989-D53D-4E83-A20D-ED4202522A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84D53F-AF5E-4723-96CB-40045B6453DE}" type="slidenum">
              <a:rPr lang="en-SG" smtClean="0"/>
              <a:pPr/>
              <a:t>9</a:t>
            </a:fld>
            <a:r>
              <a:rPr lang="en-SG"/>
              <a:t>/10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907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0100329 Organising Comm Meeting - Update from planning team #3">
  <a:themeElements>
    <a:clrScheme name="WSHC Presentatio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SHC Presentation Template">
      <a:majorFont>
        <a:latin typeface="Myriad Pro"/>
        <a:ea typeface=""/>
        <a:cs typeface="Arial"/>
      </a:majorFont>
      <a:minorFont>
        <a:latin typeface="Myriad Pro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SHC Presentati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SHC Presentatio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SHC Presentatio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SHC Presentatio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SHC Presentatio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SHC Presentatio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SHC Presentatio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SHC Presentatio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SHC Presentatio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SHC Presentatio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SHC Presentatio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SHC Presentatio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D70C16F0951B4B941C929915881E40" ma:contentTypeVersion="12" ma:contentTypeDescription="Create a new document." ma:contentTypeScope="" ma:versionID="43242f4159a7eced04d6d86423f25805">
  <xsd:schema xmlns:xsd="http://www.w3.org/2001/XMLSchema" xmlns:xs="http://www.w3.org/2001/XMLSchema" xmlns:p="http://schemas.microsoft.com/office/2006/metadata/properties" xmlns:ns2="12a6bfef-e109-4a0f-b62d-ff2763486e00" xmlns:ns3="cbe9bbb5-45e3-4447-80d6-4cb6f335969f" targetNamespace="http://schemas.microsoft.com/office/2006/metadata/properties" ma:root="true" ma:fieldsID="5d84fc2635d2a16034c6cd942e943e9d" ns2:_="" ns3:_="">
    <xsd:import namespace="12a6bfef-e109-4a0f-b62d-ff2763486e00"/>
    <xsd:import namespace="cbe9bbb5-45e3-4447-80d6-4cb6f33596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6bfef-e109-4a0f-b62d-ff2763486e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9bbb5-45e3-4447-80d6-4cb6f33596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D0C205-F639-4AE1-A54A-A4E1E698359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2a6bfef-e109-4a0f-b62d-ff2763486e00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cbe9bbb5-45e3-4447-80d6-4cb6f335969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310D514-F88F-4BA3-A19E-C0BA71200D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C98B07-C40D-41A0-9106-6B8ADB260F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a6bfef-e109-4a0f-b62d-ff2763486e00"/>
    <ds:schemaRef ds:uri="cbe9bbb5-45e3-4447-80d6-4cb6f33596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12123</TotalTime>
  <Words>693</Words>
  <Application>Microsoft Office PowerPoint</Application>
  <PresentationFormat>On-screen Show (4:3)</PresentationFormat>
  <Paragraphs>89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Myriad Pro</vt:lpstr>
      <vt:lpstr>Arial</vt:lpstr>
      <vt:lpstr>Calibri</vt:lpstr>
      <vt:lpstr>20100329 Organising Comm Meeting - Update from planning team #3</vt:lpstr>
      <vt:lpstr>5 WSH tips for  WORKING SAFELY IN FOOD MANUFACTURING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Workplaces Safer</dc:title>
  <dc:subject/>
  <dc:creator>Brought to you by WSH Council</dc:creator>
  <cp:keywords>WSH Practices</cp:keywords>
  <dc:description/>
  <cp:lastModifiedBy>Ee Hwe LIM</cp:lastModifiedBy>
  <cp:revision>859</cp:revision>
  <dcterms:created xsi:type="dcterms:W3CDTF">2009-07-13T01:57:01Z</dcterms:created>
  <dcterms:modified xsi:type="dcterms:W3CDTF">2020-04-17T07:39:41Z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0x01010091D70C16F0951B4B941C929915881E40</vt:lpwstr>
  </property>
</Properties>
</file>