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6"/>
  </p:notesMasterIdLst>
  <p:sldIdLst>
    <p:sldId id="321" r:id="rId2"/>
    <p:sldId id="315" r:id="rId3"/>
    <p:sldId id="355" r:id="rId4"/>
    <p:sldId id="262" r:id="rId5"/>
    <p:sldId id="383" r:id="rId6"/>
    <p:sldId id="269" r:id="rId7"/>
    <p:sldId id="316" r:id="rId8"/>
    <p:sldId id="317" r:id="rId9"/>
    <p:sldId id="318" r:id="rId10"/>
    <p:sldId id="359" r:id="rId11"/>
    <p:sldId id="360" r:id="rId12"/>
    <p:sldId id="361" r:id="rId13"/>
    <p:sldId id="384" r:id="rId14"/>
    <p:sldId id="319" r:id="rId15"/>
    <p:sldId id="328" r:id="rId16"/>
    <p:sldId id="271" r:id="rId17"/>
    <p:sldId id="309" r:id="rId18"/>
    <p:sldId id="304" r:id="rId19"/>
    <p:sldId id="305" r:id="rId20"/>
    <p:sldId id="306" r:id="rId21"/>
    <p:sldId id="278" r:id="rId22"/>
    <p:sldId id="365" r:id="rId23"/>
    <p:sldId id="366" r:id="rId24"/>
    <p:sldId id="385" r:id="rId25"/>
    <p:sldId id="337" r:id="rId26"/>
    <p:sldId id="338" r:id="rId27"/>
    <p:sldId id="339" r:id="rId28"/>
    <p:sldId id="340" r:id="rId29"/>
    <p:sldId id="341" r:id="rId30"/>
    <p:sldId id="342" r:id="rId31"/>
    <p:sldId id="343" r:id="rId32"/>
    <p:sldId id="386" r:id="rId33"/>
    <p:sldId id="345" r:id="rId34"/>
    <p:sldId id="346" r:id="rId35"/>
    <p:sldId id="347" r:id="rId36"/>
    <p:sldId id="348" r:id="rId37"/>
    <p:sldId id="349" r:id="rId38"/>
    <p:sldId id="350" r:id="rId39"/>
    <p:sldId id="351" r:id="rId40"/>
    <p:sldId id="352" r:id="rId41"/>
    <p:sldId id="324" r:id="rId42"/>
    <p:sldId id="325" r:id="rId43"/>
    <p:sldId id="326" r:id="rId44"/>
    <p:sldId id="362" r:id="rId45"/>
    <p:sldId id="363" r:id="rId46"/>
    <p:sldId id="364" r:id="rId47"/>
    <p:sldId id="320" r:id="rId48"/>
    <p:sldId id="331" r:id="rId49"/>
    <p:sldId id="335" r:id="rId50"/>
    <p:sldId id="334" r:id="rId51"/>
    <p:sldId id="357" r:id="rId52"/>
    <p:sldId id="332" r:id="rId53"/>
    <p:sldId id="358" r:id="rId54"/>
    <p:sldId id="329" r:id="rId55"/>
  </p:sldIdLst>
  <p:sldSz cx="12192000" cy="6858000"/>
  <p:notesSz cx="6742113"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63" userDrawn="1">
          <p15:clr>
            <a:srgbClr val="A4A3A4"/>
          </p15:clr>
        </p15:guide>
        <p15:guide id="3"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ervon Chew" initials="SC" lastIdx="23" clrIdx="0">
    <p:extLst>
      <p:ext uri="{19B8F6BF-5375-455C-9EA6-DF929625EA0E}">
        <p15:presenceInfo xmlns:p15="http://schemas.microsoft.com/office/powerpoint/2012/main" userId="S-1-5-21-1930076918-864796864-2711959706-1691" providerId="AD"/>
      </p:ext>
    </p:extLst>
  </p:cmAuthor>
  <p:cmAuthor id="2" name="Stefan GOH" initials="SG" lastIdx="19" clrIdx="1">
    <p:extLst>
      <p:ext uri="{19B8F6BF-5375-455C-9EA6-DF929625EA0E}">
        <p15:presenceInfo xmlns:p15="http://schemas.microsoft.com/office/powerpoint/2012/main" userId="S-1-5-21-1930076918-864796864-2711959706-1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FD51"/>
    <a:srgbClr val="FCFAD0"/>
    <a:srgbClr val="FFFFCC"/>
    <a:srgbClr val="FFFF99"/>
    <a:srgbClr val="FFCC00"/>
    <a:srgbClr val="FFE89D"/>
    <a:srgbClr val="FF0066"/>
    <a:srgbClr val="F09E66"/>
    <a:srgbClr val="B0C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748" autoAdjust="0"/>
  </p:normalViewPr>
  <p:slideViewPr>
    <p:cSldViewPr snapToGrid="0" showGuides="1">
      <p:cViewPr varScale="1">
        <p:scale>
          <a:sx n="39" d="100"/>
          <a:sy n="39" d="100"/>
        </p:scale>
        <p:origin x="776" y="10"/>
      </p:cViewPr>
      <p:guideLst>
        <p:guide pos="3863"/>
        <p:guide orient="horz" pos="216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34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18971" y="0"/>
            <a:ext cx="2921582" cy="495348"/>
          </a:xfrm>
          <a:prstGeom prst="rect">
            <a:avLst/>
          </a:prstGeom>
        </p:spPr>
        <p:txBody>
          <a:bodyPr vert="horz" lIns="91440" tIns="45720" rIns="91440" bIns="45720" rtlCol="0"/>
          <a:lstStyle>
            <a:lvl1pPr algn="r">
              <a:defRPr sz="1200"/>
            </a:lvl1pPr>
          </a:lstStyle>
          <a:p>
            <a:fld id="{3D5DA3D3-6DDC-4D55-8965-3429D4AD2871}" type="datetimeFigureOut">
              <a:rPr lang="en-SG" smtClean="0"/>
              <a:t>29/8/2019</a:t>
            </a:fld>
            <a:endParaRPr lang="en-SG"/>
          </a:p>
        </p:txBody>
      </p:sp>
      <p:sp>
        <p:nvSpPr>
          <p:cNvPr id="4" name="Slide Image Placehold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74212" y="4751219"/>
            <a:ext cx="539369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9377317"/>
            <a:ext cx="2921582" cy="49534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18971" y="9377317"/>
            <a:ext cx="2921582" cy="495347"/>
          </a:xfrm>
          <a:prstGeom prst="rect">
            <a:avLst/>
          </a:prstGeom>
        </p:spPr>
        <p:txBody>
          <a:bodyPr vert="horz" lIns="91440" tIns="45720" rIns="91440" bIns="45720" rtlCol="0" anchor="b"/>
          <a:lstStyle>
            <a:lvl1pPr algn="r">
              <a:defRPr sz="1200"/>
            </a:lvl1pPr>
          </a:lstStyle>
          <a:p>
            <a:fld id="{FDE3D6AB-143F-4DB9-8094-C47CE7EB4773}" type="slidenum">
              <a:rPr lang="en-SG" smtClean="0"/>
              <a:t>‹#›</a:t>
            </a:fld>
            <a:endParaRPr lang="en-SG"/>
          </a:p>
        </p:txBody>
      </p:sp>
    </p:spTree>
    <p:extLst>
      <p:ext uri="{BB962C8B-B14F-4D97-AF65-F5344CB8AC3E}">
        <p14:creationId xmlns:p14="http://schemas.microsoft.com/office/powerpoint/2010/main" val="672392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200" dirty="0">
                <a:solidFill>
                  <a:schemeClr val="bg1"/>
                </a:solidFill>
              </a:rPr>
              <a:t>These slides may be used to complement your in-house Workplace Safety &amp; Health (WSH) training programme.</a:t>
            </a:r>
          </a:p>
          <a:p>
            <a:pPr>
              <a:spcBef>
                <a:spcPts val="600"/>
              </a:spcBef>
              <a:spcAft>
                <a:spcPts val="600"/>
              </a:spcAft>
            </a:pPr>
            <a:r>
              <a:rPr lang="en-GB" sz="1200" dirty="0">
                <a:solidFill>
                  <a:schemeClr val="bg1"/>
                </a:solidFill>
              </a:rPr>
              <a:t>Common hazards types</a:t>
            </a:r>
            <a:r>
              <a:rPr lang="en-GB" sz="1200" baseline="0" dirty="0">
                <a:solidFill>
                  <a:schemeClr val="bg1"/>
                </a:solidFill>
              </a:rPr>
              <a:t> </a:t>
            </a:r>
            <a:r>
              <a:rPr lang="en-GB" sz="1200" dirty="0">
                <a:solidFill>
                  <a:schemeClr val="bg1"/>
                </a:solidFill>
              </a:rPr>
              <a:t>are cited, which you can customise by selecting those relevant to your specific workplace.</a:t>
            </a:r>
          </a:p>
          <a:p>
            <a:pPr>
              <a:spcBef>
                <a:spcPts val="600"/>
              </a:spcBef>
              <a:spcAft>
                <a:spcPts val="600"/>
              </a:spcAft>
            </a:pPr>
            <a:r>
              <a:rPr lang="en-GB" sz="1200" dirty="0">
                <a:solidFill>
                  <a:schemeClr val="bg1"/>
                </a:solidFill>
              </a:rPr>
              <a:t>Safe</a:t>
            </a:r>
            <a:r>
              <a:rPr lang="en-GB" sz="1200" baseline="0" dirty="0">
                <a:solidFill>
                  <a:schemeClr val="bg1"/>
                </a:solidFill>
              </a:rPr>
              <a:t> practices provide guidance on what your workers can do to reduce the risks associated with their daily work activities.</a:t>
            </a:r>
            <a:endParaRPr lang="en-GB" sz="1200" dirty="0">
              <a:solidFill>
                <a:schemeClr val="bg1"/>
              </a:solidFill>
            </a:endParaRPr>
          </a:p>
          <a:p>
            <a:pPr>
              <a:spcBef>
                <a:spcPts val="600"/>
              </a:spcBef>
              <a:spcAft>
                <a:spcPts val="600"/>
              </a:spcAft>
            </a:pPr>
            <a:endParaRPr lang="en-GB" sz="1200" dirty="0">
              <a:solidFill>
                <a:schemeClr val="bg1"/>
              </a:solidFill>
            </a:endParaRPr>
          </a:p>
          <a:p>
            <a:pPr>
              <a:spcBef>
                <a:spcPts val="600"/>
              </a:spcBef>
              <a:spcAft>
                <a:spcPts val="600"/>
              </a:spcAft>
            </a:pPr>
            <a:r>
              <a:rPr lang="en-GB" sz="1200" dirty="0">
                <a:solidFill>
                  <a:schemeClr val="bg1"/>
                </a:solidFill>
              </a:rPr>
              <a:t>Sample accident case studies are included together with the lessons learnt.</a:t>
            </a:r>
          </a:p>
          <a:p>
            <a:pPr>
              <a:spcBef>
                <a:spcPts val="600"/>
              </a:spcBef>
              <a:spcAft>
                <a:spcPts val="600"/>
              </a:spcAft>
            </a:pPr>
            <a:r>
              <a:rPr lang="en-GB" sz="1200" dirty="0">
                <a:solidFill>
                  <a:schemeClr val="bg1"/>
                </a:solidFill>
              </a:rPr>
              <a:t>You are encouraged to insert your company’s own case study examples (if any) which your staff can better</a:t>
            </a:r>
            <a:r>
              <a:rPr lang="en-GB" sz="1200" baseline="0" dirty="0">
                <a:solidFill>
                  <a:schemeClr val="bg1"/>
                </a:solidFill>
              </a:rPr>
              <a:t> </a:t>
            </a:r>
            <a:r>
              <a:rPr lang="en-GB" sz="1200" dirty="0">
                <a:solidFill>
                  <a:schemeClr val="bg1"/>
                </a:solidFill>
              </a:rPr>
              <a:t>relate to. </a:t>
            </a:r>
          </a:p>
          <a:p>
            <a:pPr>
              <a:spcBef>
                <a:spcPts val="600"/>
              </a:spcBef>
              <a:spcAft>
                <a:spcPts val="600"/>
              </a:spcAft>
            </a:pPr>
            <a:r>
              <a:rPr lang="en-GB" sz="1200" dirty="0">
                <a:solidFill>
                  <a:schemeClr val="bg1"/>
                </a:solidFill>
              </a:rPr>
              <a:t>This will</a:t>
            </a:r>
            <a:r>
              <a:rPr lang="en-GB" sz="1200" baseline="0" dirty="0">
                <a:solidFill>
                  <a:schemeClr val="bg1"/>
                </a:solidFill>
              </a:rPr>
              <a:t> </a:t>
            </a:r>
            <a:r>
              <a:rPr lang="en-GB" sz="1200" dirty="0">
                <a:solidFill>
                  <a:schemeClr val="bg1"/>
                </a:solidFill>
              </a:rPr>
              <a:t>help enhance the effectiveness of your WSH training session.</a:t>
            </a:r>
            <a:endParaRPr lang="en-GB" dirty="0"/>
          </a:p>
        </p:txBody>
      </p:sp>
      <p:sp>
        <p:nvSpPr>
          <p:cNvPr id="4" name="Slide Number Placeholder 3"/>
          <p:cNvSpPr>
            <a:spLocks noGrp="1"/>
          </p:cNvSpPr>
          <p:nvPr>
            <p:ph type="sldNum" sz="quarter" idx="10"/>
          </p:nvPr>
        </p:nvSpPr>
        <p:spPr/>
        <p:txBody>
          <a:bodyPr/>
          <a:lstStyle/>
          <a:p>
            <a:fld id="{FDE3D6AB-143F-4DB9-8094-C47CE7EB4773}" type="slidenum">
              <a:rPr lang="en-SG" smtClean="0"/>
              <a:t>1</a:t>
            </a:fld>
            <a:endParaRPr lang="en-SG"/>
          </a:p>
        </p:txBody>
      </p:sp>
    </p:spTree>
    <p:extLst>
      <p:ext uri="{BB962C8B-B14F-4D97-AF65-F5344CB8AC3E}">
        <p14:creationId xmlns:p14="http://schemas.microsoft.com/office/powerpoint/2010/main" val="458073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FDE3D6AB-143F-4DB9-8094-C47CE7EB4773}" type="slidenum">
              <a:rPr lang="en-SG" smtClean="0"/>
              <a:t>11</a:t>
            </a:fld>
            <a:endParaRPr lang="en-SG"/>
          </a:p>
        </p:txBody>
      </p:sp>
    </p:spTree>
    <p:extLst>
      <p:ext uri="{BB962C8B-B14F-4D97-AF65-F5344CB8AC3E}">
        <p14:creationId xmlns:p14="http://schemas.microsoft.com/office/powerpoint/2010/main" val="2505031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FDE3D6AB-143F-4DB9-8094-C47CE7EB4773}" type="slidenum">
              <a:rPr lang="en-SG" smtClean="0"/>
              <a:t>12</a:t>
            </a:fld>
            <a:endParaRPr lang="en-SG"/>
          </a:p>
        </p:txBody>
      </p:sp>
    </p:spTree>
    <p:extLst>
      <p:ext uri="{BB962C8B-B14F-4D97-AF65-F5344CB8AC3E}">
        <p14:creationId xmlns:p14="http://schemas.microsoft.com/office/powerpoint/2010/main" val="754473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dirty="0"/>
              <a:t>Notes for the trainer</a:t>
            </a:r>
            <a:r>
              <a:rPr lang="en-GB" sz="1200" dirty="0"/>
              <a:t>:</a:t>
            </a:r>
          </a:p>
          <a:p>
            <a:pPr>
              <a:buFont typeface="Arial" pitchFamily="34" charset="0"/>
              <a:buNone/>
            </a:pPr>
            <a:r>
              <a:rPr lang="en-GB" sz="1200" dirty="0"/>
              <a:t>Please provide a sample of your company’s Risk Assessment form. </a:t>
            </a:r>
            <a:endParaRPr lang="en-SG" dirty="0"/>
          </a:p>
        </p:txBody>
      </p:sp>
      <p:sp>
        <p:nvSpPr>
          <p:cNvPr id="4" name="Slide Number Placeholder 3"/>
          <p:cNvSpPr>
            <a:spLocks noGrp="1"/>
          </p:cNvSpPr>
          <p:nvPr>
            <p:ph type="sldNum" sz="quarter" idx="10"/>
          </p:nvPr>
        </p:nvSpPr>
        <p:spPr/>
        <p:txBody>
          <a:bodyPr/>
          <a:lstStyle/>
          <a:p>
            <a:fld id="{FDE3D6AB-143F-4DB9-8094-C47CE7EB4773}" type="slidenum">
              <a:rPr lang="en-SG" smtClean="0"/>
              <a:t>13</a:t>
            </a:fld>
            <a:endParaRPr lang="en-SG"/>
          </a:p>
        </p:txBody>
      </p:sp>
    </p:spTree>
    <p:extLst>
      <p:ext uri="{BB962C8B-B14F-4D97-AF65-F5344CB8AC3E}">
        <p14:creationId xmlns:p14="http://schemas.microsoft.com/office/powerpoint/2010/main" val="2910977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Notes to trainer</a:t>
            </a:r>
            <a:r>
              <a:rPr lang="en-US" dirty="0"/>
              <a:t>:</a:t>
            </a:r>
          </a:p>
          <a:p>
            <a:r>
              <a:rPr lang="en-US" dirty="0"/>
              <a:t>You</a:t>
            </a:r>
            <a:r>
              <a:rPr lang="en-US" baseline="0" dirty="0"/>
              <a:t> are encourage to use this slide as an introduction to the HOC and its concept. Important to just highlight the key points.</a:t>
            </a:r>
            <a:endParaRPr lang="en-SG" dirty="0"/>
          </a:p>
        </p:txBody>
      </p:sp>
      <p:sp>
        <p:nvSpPr>
          <p:cNvPr id="4" name="Slide Number Placeholder 3"/>
          <p:cNvSpPr>
            <a:spLocks noGrp="1"/>
          </p:cNvSpPr>
          <p:nvPr>
            <p:ph type="sldNum" sz="quarter" idx="10"/>
          </p:nvPr>
        </p:nvSpPr>
        <p:spPr/>
        <p:txBody>
          <a:bodyPr/>
          <a:lstStyle/>
          <a:p>
            <a:fld id="{FDE3D6AB-143F-4DB9-8094-C47CE7EB4773}" type="slidenum">
              <a:rPr lang="en-SG" smtClean="0"/>
              <a:t>14</a:t>
            </a:fld>
            <a:endParaRPr lang="en-SG"/>
          </a:p>
        </p:txBody>
      </p:sp>
    </p:spTree>
    <p:extLst>
      <p:ext uri="{BB962C8B-B14F-4D97-AF65-F5344CB8AC3E}">
        <p14:creationId xmlns:p14="http://schemas.microsoft.com/office/powerpoint/2010/main" val="649074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Notes</a:t>
            </a:r>
            <a:r>
              <a:rPr lang="en-US" u="sng" baseline="0" dirty="0"/>
              <a:t> to trainer</a:t>
            </a:r>
            <a:r>
              <a:rPr lang="en-US" baseline="0" dirty="0"/>
              <a:t>:</a:t>
            </a:r>
          </a:p>
          <a:p>
            <a:r>
              <a:rPr lang="en-US" baseline="0" dirty="0"/>
              <a:t>The examples highlighted here are woodworking related. You are free to add/ </a:t>
            </a:r>
            <a:r>
              <a:rPr lang="en-US" baseline="0" dirty="0" err="1"/>
              <a:t>contextualise</a:t>
            </a:r>
            <a:r>
              <a:rPr lang="en-US" baseline="0" dirty="0"/>
              <a:t> other examples to suit your organizational needs. </a:t>
            </a:r>
            <a:endParaRPr lang="en-SG" dirty="0"/>
          </a:p>
        </p:txBody>
      </p:sp>
      <p:sp>
        <p:nvSpPr>
          <p:cNvPr id="4" name="Slide Number Placeholder 3"/>
          <p:cNvSpPr>
            <a:spLocks noGrp="1"/>
          </p:cNvSpPr>
          <p:nvPr>
            <p:ph type="sldNum" sz="quarter" idx="10"/>
          </p:nvPr>
        </p:nvSpPr>
        <p:spPr/>
        <p:txBody>
          <a:bodyPr/>
          <a:lstStyle/>
          <a:p>
            <a:fld id="{FDE3D6AB-143F-4DB9-8094-C47CE7EB4773}" type="slidenum">
              <a:rPr lang="en-SG" smtClean="0"/>
              <a:t>15</a:t>
            </a:fld>
            <a:endParaRPr lang="en-SG"/>
          </a:p>
        </p:txBody>
      </p:sp>
    </p:spTree>
    <p:extLst>
      <p:ext uri="{BB962C8B-B14F-4D97-AF65-F5344CB8AC3E}">
        <p14:creationId xmlns:p14="http://schemas.microsoft.com/office/powerpoint/2010/main" val="1750804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u="sng" dirty="0"/>
              <a:t>Notes for the trainer</a:t>
            </a:r>
            <a:r>
              <a:rPr lang="en-GB" sz="1300" u="none" dirty="0"/>
              <a:t>:</a:t>
            </a:r>
          </a:p>
          <a:p>
            <a:pPr>
              <a:buFont typeface="Arial" pitchFamily="34" charset="0"/>
              <a:buNone/>
            </a:pPr>
            <a:r>
              <a:rPr lang="en-GB" sz="1300" dirty="0"/>
              <a:t>You may choose to focus on the hazards commonly found at your workplace.</a:t>
            </a:r>
          </a:p>
          <a:p>
            <a:pPr>
              <a:buFont typeface="Arial" pitchFamily="34" charset="0"/>
              <a:buNone/>
            </a:pPr>
            <a:r>
              <a:rPr lang="en-GB" sz="1300" dirty="0"/>
              <a:t>Please</a:t>
            </a:r>
            <a:r>
              <a:rPr lang="en-GB" sz="1300" baseline="0" dirty="0"/>
              <a:t> also use this slide as a reminder to ensure that all hazards are adequately addressed in your company’s Risk Assessment (RA).</a:t>
            </a:r>
          </a:p>
          <a:p>
            <a:pPr>
              <a:buFont typeface="Arial" pitchFamily="34" charset="0"/>
              <a:buNone/>
            </a:pPr>
            <a:endParaRPr lang="en-GB" sz="1300" baseline="0" dirty="0"/>
          </a:p>
          <a:p>
            <a:pPr>
              <a:buFont typeface="Arial" pitchFamily="34" charset="0"/>
              <a:buNone/>
            </a:pPr>
            <a:r>
              <a:rPr lang="en-GB" sz="1300" baseline="0" dirty="0"/>
              <a:t>As an added option, if there are readily available records of hazards reported in your workplace,</a:t>
            </a:r>
          </a:p>
          <a:p>
            <a:pPr>
              <a:buFont typeface="Arial" pitchFamily="34" charset="0"/>
              <a:buNone/>
            </a:pPr>
            <a:r>
              <a:rPr lang="en-GB" sz="1300" baseline="0" dirty="0"/>
              <a:t>you can choose to emphasise the more common hazards found in your workplace in the green box above.</a:t>
            </a:r>
          </a:p>
          <a:p>
            <a:pPr>
              <a:buFont typeface="Arial" pitchFamily="34" charset="0"/>
              <a:buNone/>
            </a:pPr>
            <a:endParaRPr lang="en-GB" sz="1300" baseline="0" dirty="0"/>
          </a:p>
          <a:p>
            <a:pPr>
              <a:buFont typeface="Arial" pitchFamily="34" charset="0"/>
              <a:buNone/>
            </a:pPr>
            <a:r>
              <a:rPr lang="en-GB" sz="1300" baseline="0" dirty="0"/>
              <a:t>You can find statistics on the WSH Institute website </a:t>
            </a:r>
            <a:r>
              <a:rPr lang="en-GB" sz="1300" i="0" baseline="0" dirty="0"/>
              <a:t>(</a:t>
            </a:r>
            <a:r>
              <a:rPr lang="en-GB" sz="1200" i="0" kern="1200" dirty="0">
                <a:solidFill>
                  <a:schemeClr val="tx1"/>
                </a:solidFill>
                <a:latin typeface="+mn-lt"/>
                <a:ea typeface="+mn-ea"/>
                <a:cs typeface="+mn-cs"/>
              </a:rPr>
              <a:t>https://www.wsh-institute.sg).</a:t>
            </a:r>
            <a:endParaRPr lang="en-GB" sz="1300" i="0" dirty="0"/>
          </a:p>
        </p:txBody>
      </p:sp>
      <p:sp>
        <p:nvSpPr>
          <p:cNvPr id="4" name="Slide Number Placeholder 3"/>
          <p:cNvSpPr>
            <a:spLocks noGrp="1"/>
          </p:cNvSpPr>
          <p:nvPr>
            <p:ph type="sldNum" sz="quarter" idx="10"/>
          </p:nvPr>
        </p:nvSpPr>
        <p:spPr/>
        <p:txBody>
          <a:bodyPr/>
          <a:lstStyle/>
          <a:p>
            <a:fld id="{84E02F84-F7E0-44D6-A7EA-8C0A5B88E77A}" type="slidenum">
              <a:rPr lang="en-US" smtClean="0"/>
              <a:pPr/>
              <a:t>16</a:t>
            </a:fld>
            <a:endParaRPr lang="en-US"/>
          </a:p>
        </p:txBody>
      </p:sp>
    </p:spTree>
    <p:extLst>
      <p:ext uri="{BB962C8B-B14F-4D97-AF65-F5344CB8AC3E}">
        <p14:creationId xmlns:p14="http://schemas.microsoft.com/office/powerpoint/2010/main" val="4144053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834E0464-25F3-4113-89F1-944B5D5BEC9D}" type="slidenum">
              <a:rPr lang="en-GB" smtClean="0"/>
              <a:pPr/>
              <a:t>17</a:t>
            </a:fld>
            <a:endParaRPr lang="en-GB"/>
          </a:p>
        </p:txBody>
      </p:sp>
    </p:spTree>
    <p:extLst>
      <p:ext uri="{BB962C8B-B14F-4D97-AF65-F5344CB8AC3E}">
        <p14:creationId xmlns:p14="http://schemas.microsoft.com/office/powerpoint/2010/main" val="615588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dirty="0"/>
              <a:t>Notes to trainer:</a:t>
            </a:r>
          </a:p>
        </p:txBody>
      </p:sp>
      <p:sp>
        <p:nvSpPr>
          <p:cNvPr id="4" name="Slide Number Placeholder 3"/>
          <p:cNvSpPr>
            <a:spLocks noGrp="1"/>
          </p:cNvSpPr>
          <p:nvPr>
            <p:ph type="sldNum" sz="quarter" idx="10"/>
          </p:nvPr>
        </p:nvSpPr>
        <p:spPr/>
        <p:txBody>
          <a:bodyPr/>
          <a:lstStyle/>
          <a:p>
            <a:fld id="{FDE3D6AB-143F-4DB9-8094-C47CE7EB4773}" type="slidenum">
              <a:rPr lang="en-SG" smtClean="0"/>
              <a:t>18</a:t>
            </a:fld>
            <a:endParaRPr lang="en-SG"/>
          </a:p>
        </p:txBody>
      </p:sp>
    </p:spTree>
    <p:extLst>
      <p:ext uri="{BB962C8B-B14F-4D97-AF65-F5344CB8AC3E}">
        <p14:creationId xmlns:p14="http://schemas.microsoft.com/office/powerpoint/2010/main" val="445328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u="sng" dirty="0"/>
              <a:t>Notes to trainer</a:t>
            </a:r>
            <a:r>
              <a:rPr lang="en-US" dirty="0"/>
              <a:t>:</a:t>
            </a:r>
          </a:p>
          <a:p>
            <a:r>
              <a:rPr lang="en-US" dirty="0"/>
              <a:t>This is an important slide</a:t>
            </a:r>
            <a:r>
              <a:rPr lang="en-US" baseline="0" dirty="0"/>
              <a:t> to remind operators to be vigilant when operating woodworking machines</a:t>
            </a:r>
            <a:endParaRPr lang="en-US" dirty="0"/>
          </a:p>
        </p:txBody>
      </p:sp>
      <p:sp>
        <p:nvSpPr>
          <p:cNvPr id="4" name="Slide Number Placeholder 3"/>
          <p:cNvSpPr>
            <a:spLocks noGrp="1"/>
          </p:cNvSpPr>
          <p:nvPr>
            <p:ph type="sldNum" sz="quarter" idx="10"/>
          </p:nvPr>
        </p:nvSpPr>
        <p:spPr/>
        <p:txBody>
          <a:bodyPr/>
          <a:lstStyle/>
          <a:p>
            <a:fld id="{FDE3D6AB-143F-4DB9-8094-C47CE7EB4773}" type="slidenum">
              <a:rPr lang="en-SG" smtClean="0"/>
              <a:t>19</a:t>
            </a:fld>
            <a:endParaRPr lang="en-SG" dirty="0"/>
          </a:p>
        </p:txBody>
      </p:sp>
    </p:spTree>
    <p:extLst>
      <p:ext uri="{BB962C8B-B14F-4D97-AF65-F5344CB8AC3E}">
        <p14:creationId xmlns:p14="http://schemas.microsoft.com/office/powerpoint/2010/main" val="3466144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u="sng" dirty="0">
                <a:solidFill>
                  <a:schemeClr val="tx1"/>
                </a:solidFill>
              </a:rPr>
              <a:t>Notes to trainer</a:t>
            </a:r>
            <a:r>
              <a:rPr lang="en-US"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You</a:t>
            </a:r>
            <a:r>
              <a:rPr lang="en-US" baseline="0" dirty="0">
                <a:solidFill>
                  <a:schemeClr val="tx1"/>
                </a:solidFill>
              </a:rPr>
              <a:t> are free to include and/or contextualize any other examples relevant to your </a:t>
            </a:r>
            <a:r>
              <a:rPr lang="en-US" baseline="0" dirty="0" err="1">
                <a:solidFill>
                  <a:schemeClr val="tx1"/>
                </a:solidFill>
              </a:rPr>
              <a:t>organisational</a:t>
            </a:r>
            <a:r>
              <a:rPr lang="en-US" baseline="0" dirty="0">
                <a:solidFill>
                  <a:schemeClr val="tx1"/>
                </a:solidFill>
              </a:rPr>
              <a:t> needs  </a:t>
            </a:r>
            <a:endParaRPr lang="en-US" dirty="0">
              <a:solidFill>
                <a:schemeClr val="tx1"/>
              </a:solidFill>
            </a:endParaRPr>
          </a:p>
          <a:p>
            <a:endParaRPr lang="en-US" dirty="0">
              <a:solidFill>
                <a:schemeClr val="tx1"/>
              </a:solidFill>
            </a:endParaRPr>
          </a:p>
        </p:txBody>
      </p:sp>
      <p:sp>
        <p:nvSpPr>
          <p:cNvPr id="4" name="Slide Number Placeholder 3"/>
          <p:cNvSpPr>
            <a:spLocks noGrp="1"/>
          </p:cNvSpPr>
          <p:nvPr>
            <p:ph type="sldNum" sz="quarter" idx="10"/>
          </p:nvPr>
        </p:nvSpPr>
        <p:spPr/>
        <p:txBody>
          <a:bodyPr/>
          <a:lstStyle/>
          <a:p>
            <a:fld id="{FDE3D6AB-143F-4DB9-8094-C47CE7EB4773}" type="slidenum">
              <a:rPr lang="en-SG" smtClean="0"/>
              <a:t>20</a:t>
            </a:fld>
            <a:endParaRPr lang="en-SG"/>
          </a:p>
        </p:txBody>
      </p:sp>
    </p:spTree>
    <p:extLst>
      <p:ext uri="{BB962C8B-B14F-4D97-AF65-F5344CB8AC3E}">
        <p14:creationId xmlns:p14="http://schemas.microsoft.com/office/powerpoint/2010/main" val="215899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buFont typeface="Arial" pitchFamily="34" charset="0"/>
              <a:buNone/>
              <a:defRPr/>
            </a:pPr>
            <a:r>
              <a:rPr lang="en-GB" sz="1300" baseline="0" dirty="0"/>
              <a:t>Further reading for trainers:</a:t>
            </a:r>
          </a:p>
          <a:p>
            <a:pPr defTabSz="966612">
              <a:buFont typeface="Arial" pitchFamily="34" charset="0"/>
              <a:buNone/>
              <a:defRPr/>
            </a:pPr>
            <a:endParaRPr lang="en-GB" sz="1300" baseline="0" dirty="0"/>
          </a:p>
          <a:p>
            <a:pPr marL="0" marR="0" indent="0" algn="l" defTabSz="966612" rtl="0" eaLnBrk="1" fontAlgn="auto" latinLnBrk="0" hangingPunct="1">
              <a:lnSpc>
                <a:spcPct val="100000"/>
              </a:lnSpc>
              <a:spcBef>
                <a:spcPts val="0"/>
              </a:spcBef>
              <a:spcAft>
                <a:spcPts val="0"/>
              </a:spcAft>
              <a:buClrTx/>
              <a:buSzTx/>
              <a:buFont typeface="Arial" pitchFamily="34" charset="0"/>
              <a:buNone/>
              <a:tabLst/>
              <a:defRPr/>
            </a:pPr>
            <a:r>
              <a:rPr lang="en-GB" sz="1300" baseline="0" dirty="0"/>
              <a:t>You may find the following WSH Guidelines relevant to some topics presented in this set of slides.</a:t>
            </a:r>
          </a:p>
          <a:p>
            <a:pPr marL="0" marR="0" indent="0" algn="l" defTabSz="966612" rtl="0" eaLnBrk="1" fontAlgn="auto" latinLnBrk="0" hangingPunct="1">
              <a:lnSpc>
                <a:spcPct val="100000"/>
              </a:lnSpc>
              <a:spcBef>
                <a:spcPts val="0"/>
              </a:spcBef>
              <a:spcAft>
                <a:spcPts val="0"/>
              </a:spcAft>
              <a:buClrTx/>
              <a:buSzTx/>
              <a:buFont typeface="Arial" pitchFamily="34" charset="0"/>
              <a:buNone/>
              <a:tabLst/>
              <a:defRPr/>
            </a:pPr>
            <a:r>
              <a:rPr lang="en-GB" sz="1300" baseline="0" dirty="0"/>
              <a:t>They are available on the WSH Council website. (www.wshc.sg)</a:t>
            </a:r>
          </a:p>
          <a:p>
            <a:pPr defTabSz="966612">
              <a:buFont typeface="Arial" pitchFamily="34" charset="0"/>
              <a:buNone/>
              <a:defRPr/>
            </a:pPr>
            <a:endParaRPr lang="en-GB" sz="1300" baseline="0" dirty="0"/>
          </a:p>
          <a:p>
            <a:pPr defTabSz="966612">
              <a:buFont typeface="Arial" pitchFamily="34" charset="0"/>
              <a:buChar char="•"/>
              <a:defRPr/>
            </a:pPr>
            <a:r>
              <a:rPr lang="en-GB" sz="1300" baseline="0" dirty="0"/>
              <a:t> Risk Management Code of Practice</a:t>
            </a:r>
          </a:p>
          <a:p>
            <a:pPr defTabSz="966612">
              <a:buFont typeface="Arial" pitchFamily="34" charset="0"/>
              <a:buChar char="•"/>
              <a:defRPr/>
            </a:pPr>
            <a:r>
              <a:rPr lang="en-GB" sz="1300" baseline="0" dirty="0"/>
              <a:t> Safe use of machineries</a:t>
            </a:r>
          </a:p>
          <a:p>
            <a:pPr defTabSz="966612">
              <a:buFont typeface="Arial" pitchFamily="34" charset="0"/>
              <a:buChar char="•"/>
              <a:defRPr/>
            </a:pPr>
            <a:r>
              <a:rPr lang="en-GB" sz="1300" baseline="0" dirty="0"/>
              <a:t> Safe Use of Power Presses and Press brakes</a:t>
            </a:r>
          </a:p>
          <a:p>
            <a:pPr defTabSz="966612">
              <a:buFont typeface="Arial" pitchFamily="34" charset="0"/>
              <a:buChar char="•"/>
              <a:defRPr/>
            </a:pPr>
            <a:r>
              <a:rPr lang="en-GB" sz="1300" baseline="0" dirty="0"/>
              <a:t> Hearing Conservation Programme</a:t>
            </a:r>
          </a:p>
        </p:txBody>
      </p:sp>
      <p:sp>
        <p:nvSpPr>
          <p:cNvPr id="4" name="Slide Number Placeholder 3"/>
          <p:cNvSpPr>
            <a:spLocks noGrp="1"/>
          </p:cNvSpPr>
          <p:nvPr>
            <p:ph type="sldNum" sz="quarter" idx="10"/>
          </p:nvPr>
        </p:nvSpPr>
        <p:spPr/>
        <p:txBody>
          <a:bodyPr/>
          <a:lstStyle/>
          <a:p>
            <a:fld id="{834E0464-25F3-4113-89F1-944B5D5BEC9D}" type="slidenum">
              <a:rPr lang="en-GB" smtClean="0"/>
              <a:pPr/>
              <a:t>2</a:t>
            </a:fld>
            <a:endParaRPr lang="en-GB"/>
          </a:p>
        </p:txBody>
      </p:sp>
    </p:spTree>
    <p:extLst>
      <p:ext uri="{BB962C8B-B14F-4D97-AF65-F5344CB8AC3E}">
        <p14:creationId xmlns:p14="http://schemas.microsoft.com/office/powerpoint/2010/main" val="1094487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u="sng" dirty="0"/>
              <a:t>Notes to trainer</a:t>
            </a:r>
            <a:r>
              <a:rPr lang="en-US" dirty="0"/>
              <a:t>:</a:t>
            </a:r>
          </a:p>
          <a:p>
            <a:r>
              <a:rPr lang="en-US" dirty="0"/>
              <a:t>You may</a:t>
            </a:r>
            <a:r>
              <a:rPr lang="en-US" baseline="0" dirty="0"/>
              <a:t> download the Look. Think. Do Pictograms Pack for Use of Electrical Equipment from the WSH Council website</a:t>
            </a:r>
            <a:endParaRPr lang="en-US" dirty="0"/>
          </a:p>
        </p:txBody>
      </p:sp>
      <p:sp>
        <p:nvSpPr>
          <p:cNvPr id="4" name="Slide Number Placeholder 3"/>
          <p:cNvSpPr>
            <a:spLocks noGrp="1"/>
          </p:cNvSpPr>
          <p:nvPr>
            <p:ph type="sldNum" sz="quarter" idx="10"/>
          </p:nvPr>
        </p:nvSpPr>
        <p:spPr/>
        <p:txBody>
          <a:bodyPr/>
          <a:lstStyle/>
          <a:p>
            <a:fld id="{FDE3D6AB-143F-4DB9-8094-C47CE7EB4773}" type="slidenum">
              <a:rPr lang="en-SG" smtClean="0"/>
              <a:t>21</a:t>
            </a:fld>
            <a:endParaRPr lang="en-SG"/>
          </a:p>
        </p:txBody>
      </p:sp>
    </p:spTree>
    <p:extLst>
      <p:ext uri="{BB962C8B-B14F-4D97-AF65-F5344CB8AC3E}">
        <p14:creationId xmlns:p14="http://schemas.microsoft.com/office/powerpoint/2010/main" val="1400779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u="sng" dirty="0"/>
              <a:t>Notes to trainer</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latin typeface="Arial" panose="020B0604020202020204" pitchFamily="34" charset="0"/>
                <a:cs typeface="Arial" panose="020B0604020202020204" pitchFamily="34" charset="0"/>
              </a:rPr>
              <a:t>Authorised</a:t>
            </a:r>
            <a:r>
              <a:rPr lang="en-US" sz="1200" dirty="0">
                <a:latin typeface="Arial" panose="020B0604020202020204" pitchFamily="34" charset="0"/>
                <a:cs typeface="Arial" panose="020B0604020202020204" pitchFamily="34" charset="0"/>
              </a:rPr>
              <a:t> personnel performing servicing or maintenance shall be trained 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642938" lvl="1" indent="-185738" algn="just">
              <a:buFont typeface="Arial" panose="020B0604020202020204" pitchFamily="34" charset="0"/>
              <a:buChar char="•"/>
            </a:pPr>
            <a:r>
              <a:rPr lang="en-US" sz="1200" dirty="0" err="1">
                <a:latin typeface="Arial" panose="020B0604020202020204" pitchFamily="34" charset="0"/>
                <a:cs typeface="Arial" panose="020B0604020202020204" pitchFamily="34" charset="0"/>
              </a:rPr>
              <a:t>Recognise</a:t>
            </a:r>
            <a:r>
              <a:rPr lang="en-US" sz="1200" dirty="0">
                <a:latin typeface="Arial" panose="020B0604020202020204" pitchFamily="34" charset="0"/>
                <a:cs typeface="Arial" panose="020B0604020202020204" pitchFamily="34" charset="0"/>
              </a:rPr>
              <a:t> hazardous energy sources &amp; understand the energy types &amp; magnitudes,</a:t>
            </a:r>
            <a:endParaRPr lang="en-US" sz="800" dirty="0">
              <a:latin typeface="Arial" panose="020B0604020202020204" pitchFamily="34" charset="0"/>
              <a:cs typeface="Arial" panose="020B0604020202020204" pitchFamily="34" charset="0"/>
            </a:endParaRPr>
          </a:p>
          <a:p>
            <a:pPr marL="642938" lvl="1" indent="-185738" algn="just">
              <a:buFont typeface="Arial" panose="020B0604020202020204" pitchFamily="34" charset="0"/>
              <a:buChar char="•"/>
            </a:pPr>
            <a:r>
              <a:rPr lang="en-US" sz="1200" dirty="0">
                <a:latin typeface="Arial" panose="020B0604020202020204" pitchFamily="34" charset="0"/>
                <a:cs typeface="Arial" panose="020B0604020202020204" pitchFamily="34" charset="0"/>
              </a:rPr>
              <a:t>Identify &amp; properly operate the applicable energy-isolating devices; &amp;</a:t>
            </a:r>
            <a:endParaRPr lang="en-US" sz="800" dirty="0">
              <a:latin typeface="Arial" panose="020B0604020202020204" pitchFamily="34" charset="0"/>
              <a:cs typeface="Arial" panose="020B0604020202020204" pitchFamily="34" charset="0"/>
            </a:endParaRPr>
          </a:p>
          <a:p>
            <a:pPr marL="642938" lvl="1" indent="-185738" algn="just">
              <a:buFont typeface="Arial" panose="020B0604020202020204" pitchFamily="34" charset="0"/>
              <a:buChar char="•"/>
            </a:pPr>
            <a:r>
              <a:rPr lang="en-US" sz="1200" dirty="0">
                <a:latin typeface="Arial" panose="020B0604020202020204" pitchFamily="34" charset="0"/>
                <a:cs typeface="Arial" panose="020B0604020202020204" pitchFamily="34" charset="0"/>
              </a:rPr>
              <a:t>Safely apply &amp; remove lockout devices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just"/>
            <a:r>
              <a:rPr lang="en-US" sz="1600" b="1" u="none" dirty="0">
                <a:latin typeface="Arial" panose="020B0604020202020204" pitchFamily="34" charset="0"/>
                <a:cs typeface="Arial" panose="020B0604020202020204" pitchFamily="34" charset="0"/>
              </a:rPr>
              <a:t>5 steps for effective LOTO for hazardous machines (m/c):</a:t>
            </a:r>
          </a:p>
          <a:p>
            <a:pPr algn="just"/>
            <a:endParaRPr lang="en-US" sz="1600" b="1" dirty="0">
              <a:latin typeface="Arial" panose="020B0604020202020204" pitchFamily="34" charset="0"/>
              <a:cs typeface="Arial" panose="020B0604020202020204" pitchFamily="34" charset="0"/>
            </a:endParaRPr>
          </a:p>
          <a:p>
            <a:pPr marL="263525" indent="-263525" algn="just">
              <a:buClr>
                <a:schemeClr val="tx1"/>
              </a:buClr>
              <a:buAutoNum type="arabicPeriod"/>
            </a:pPr>
            <a:r>
              <a:rPr lang="en-US" sz="1600" b="1" dirty="0">
                <a:solidFill>
                  <a:srgbClr val="FFC000"/>
                </a:solidFill>
                <a:latin typeface="Arial" panose="020B0604020202020204" pitchFamily="34" charset="0"/>
                <a:cs typeface="Arial" panose="020B0604020202020204" pitchFamily="34" charset="0"/>
              </a:rPr>
              <a:t>Announce</a:t>
            </a:r>
            <a:r>
              <a:rPr lang="en-US" sz="1600" b="1" dirty="0">
                <a:latin typeface="Arial" panose="020B0604020202020204" pitchFamily="34" charset="0"/>
                <a:cs typeface="Arial" panose="020B0604020202020204" pitchFamily="34" charset="0"/>
              </a:rPr>
              <a:t> the shutdown</a:t>
            </a:r>
          </a:p>
          <a:p>
            <a:pPr marL="542925" lvl="1" indent="-279400" algn="just">
              <a:buFont typeface="Wingdings" panose="05000000000000000000" pitchFamily="2" charset="2"/>
              <a:buChar char="v"/>
            </a:pPr>
            <a:r>
              <a:rPr lang="en-US" sz="1600" dirty="0">
                <a:latin typeface="Arial" panose="020B0604020202020204" pitchFamily="34" charset="0"/>
                <a:cs typeface="Arial" panose="020B0604020202020204" pitchFamily="34" charset="0"/>
              </a:rPr>
              <a:t>Notify all affected workers that the m/c is to be shut down.</a:t>
            </a:r>
          </a:p>
          <a:p>
            <a:pPr marL="542925" lvl="1" indent="-279400" algn="just">
              <a:buFont typeface="Wingdings" panose="05000000000000000000" pitchFamily="2" charset="2"/>
              <a:buChar char="v"/>
            </a:pPr>
            <a:endParaRPr lang="en-US" sz="800" dirty="0">
              <a:latin typeface="Arial" panose="020B0604020202020204" pitchFamily="34" charset="0"/>
              <a:cs typeface="Arial" panose="020B0604020202020204" pitchFamily="34" charset="0"/>
            </a:endParaRPr>
          </a:p>
          <a:p>
            <a:pPr marL="263525" indent="-263525" algn="just">
              <a:buClr>
                <a:schemeClr val="tx1"/>
              </a:buClr>
              <a:buAutoNum type="arabicPeriod" startAt="2"/>
            </a:pPr>
            <a:r>
              <a:rPr lang="en-US" sz="1600" b="1" dirty="0">
                <a:solidFill>
                  <a:srgbClr val="FFC000"/>
                </a:solidFill>
                <a:latin typeface="Arial" panose="020B0604020202020204" pitchFamily="34" charset="0"/>
                <a:cs typeface="Arial" panose="020B0604020202020204" pitchFamily="34" charset="0"/>
              </a:rPr>
              <a:t>Shut down </a:t>
            </a:r>
            <a:r>
              <a:rPr lang="en-US" sz="1600" b="1" dirty="0">
                <a:latin typeface="Arial" panose="020B0604020202020204" pitchFamily="34" charset="0"/>
                <a:cs typeface="Arial" panose="020B0604020202020204" pitchFamily="34" charset="0"/>
              </a:rPr>
              <a:t>the machine</a:t>
            </a:r>
          </a:p>
          <a:p>
            <a:pPr marL="542925" indent="-279400" algn="just">
              <a:buClr>
                <a:schemeClr val="tx1"/>
              </a:buClr>
              <a:buFont typeface="Wingdings" panose="05000000000000000000" pitchFamily="2" charset="2"/>
              <a:buChar char="v"/>
            </a:pPr>
            <a:r>
              <a:rPr lang="en-US" sz="1600" dirty="0">
                <a:latin typeface="Arial" panose="020B0604020202020204" pitchFamily="34" charset="0"/>
                <a:cs typeface="Arial" panose="020B0604020202020204" pitchFamily="34" charset="0"/>
              </a:rPr>
              <a:t>Proceed to shut down the m/c via normal procedure &amp; ensure all moving parts have come to a complete stop </a:t>
            </a:r>
          </a:p>
          <a:p>
            <a:pPr marL="263525" indent="0" algn="just">
              <a:buClr>
                <a:schemeClr val="tx1"/>
              </a:buClr>
              <a:buFont typeface="Wingdings" panose="05000000000000000000" pitchFamily="2" charset="2"/>
              <a:buNone/>
            </a:pPr>
            <a:endParaRPr lang="en-US" sz="800" dirty="0">
              <a:latin typeface="Arial" panose="020B0604020202020204" pitchFamily="34" charset="0"/>
              <a:cs typeface="Arial" panose="020B0604020202020204" pitchFamily="34" charset="0"/>
            </a:endParaRPr>
          </a:p>
          <a:p>
            <a:pPr marL="263525" indent="-263525" algn="just">
              <a:buClr>
                <a:schemeClr val="tx1"/>
              </a:buClr>
              <a:buAutoNum type="arabicPeriod" startAt="3"/>
            </a:pPr>
            <a:r>
              <a:rPr lang="en-US" sz="1600" b="1" dirty="0">
                <a:solidFill>
                  <a:srgbClr val="FFC000"/>
                </a:solidFill>
                <a:latin typeface="Arial" panose="020B0604020202020204" pitchFamily="34" charset="0"/>
                <a:cs typeface="Arial" panose="020B0604020202020204" pitchFamily="34" charset="0"/>
              </a:rPr>
              <a:t>Disconnect </a:t>
            </a:r>
            <a:r>
              <a:rPr lang="en-US" sz="1600" b="1" dirty="0">
                <a:latin typeface="Arial" panose="020B0604020202020204" pitchFamily="34" charset="0"/>
                <a:cs typeface="Arial" panose="020B0604020202020204" pitchFamily="34" charset="0"/>
              </a:rPr>
              <a:t>all energy sources</a:t>
            </a:r>
          </a:p>
          <a:p>
            <a:pPr marL="542925" indent="-279400" algn="just">
              <a:buFont typeface="Wingdings" panose="05000000000000000000" pitchFamily="2" charset="2"/>
              <a:buChar char="v"/>
            </a:pPr>
            <a:r>
              <a:rPr lang="en-US" sz="1600" dirty="0">
                <a:latin typeface="Arial" panose="020B0604020202020204" pitchFamily="34" charset="0"/>
                <a:cs typeface="Arial" panose="020B0604020202020204" pitchFamily="34" charset="0"/>
              </a:rPr>
              <a:t>Disconnect all energy sources (i.e. electrical, mechanical, pneumatic or hydraulic) supply to the m/c.</a:t>
            </a:r>
          </a:p>
          <a:p>
            <a:pPr marL="542925" indent="-279400" algn="just">
              <a:buFont typeface="Wingdings" panose="05000000000000000000" pitchFamily="2" charset="2"/>
              <a:buChar char="v"/>
            </a:pPr>
            <a:r>
              <a:rPr lang="en-US" sz="1600" dirty="0">
                <a:latin typeface="Arial" panose="020B0604020202020204" pitchFamily="34" charset="0"/>
                <a:cs typeface="Arial" panose="020B0604020202020204" pitchFamily="34" charset="0"/>
              </a:rPr>
              <a:t>Confirm any stored energy is dissipated before starting work.</a:t>
            </a:r>
          </a:p>
          <a:p>
            <a:pPr marL="542925" indent="-279400" algn="just">
              <a:buFont typeface="Wingdings" panose="05000000000000000000" pitchFamily="2" charset="2"/>
              <a:buChar char="v"/>
            </a:pPr>
            <a:endParaRPr lang="en-US" sz="1600" dirty="0">
              <a:latin typeface="Arial" panose="020B0604020202020204" pitchFamily="34" charset="0"/>
              <a:cs typeface="Arial" panose="020B0604020202020204" pitchFamily="34" charset="0"/>
            </a:endParaRPr>
          </a:p>
          <a:p>
            <a:pPr marL="263525" indent="-263525" algn="just">
              <a:buClr>
                <a:schemeClr val="tx1"/>
              </a:buClr>
              <a:buAutoNum type="arabicPeriod" startAt="4"/>
            </a:pPr>
            <a:r>
              <a:rPr lang="en-US" sz="1600" b="1" dirty="0">
                <a:solidFill>
                  <a:srgbClr val="FFC000"/>
                </a:solidFill>
                <a:latin typeface="Arial" panose="020B0604020202020204" pitchFamily="34" charset="0"/>
                <a:cs typeface="Arial" panose="020B0604020202020204" pitchFamily="34" charset="0"/>
              </a:rPr>
              <a:t>Apply </a:t>
            </a:r>
            <a:r>
              <a:rPr lang="en-US" sz="1600" b="1" dirty="0">
                <a:latin typeface="Arial" panose="020B0604020202020204" pitchFamily="34" charset="0"/>
                <a:cs typeface="Arial" panose="020B0604020202020204" pitchFamily="34" charset="0"/>
              </a:rPr>
              <a:t>lock-out and tag-out</a:t>
            </a:r>
          </a:p>
          <a:p>
            <a:pPr marL="542925" indent="-279400" algn="just">
              <a:buFont typeface="Wingdings" panose="05000000000000000000" pitchFamily="2" charset="2"/>
              <a:buChar char="v"/>
            </a:pPr>
            <a:r>
              <a:rPr lang="en-US" sz="1600" dirty="0">
                <a:latin typeface="Arial" panose="020B0604020202020204" pitchFamily="34" charset="0"/>
                <a:cs typeface="Arial" panose="020B0604020202020204" pitchFamily="34" charset="0"/>
              </a:rPr>
              <a:t>Apply a lock-out device (e.g. a padlock) over energy-isolating device to prevent unexpected or accidental restoration of energy</a:t>
            </a:r>
            <a:endParaRPr lang="en-US" sz="600" dirty="0">
              <a:latin typeface="Arial" panose="020B0604020202020204" pitchFamily="34" charset="0"/>
              <a:cs typeface="Arial" panose="020B0604020202020204" pitchFamily="34" charset="0"/>
            </a:endParaRPr>
          </a:p>
          <a:p>
            <a:pPr marL="542925" indent="-279400" algn="just">
              <a:buFont typeface="Wingdings" panose="05000000000000000000" pitchFamily="2" charset="2"/>
              <a:buChar char="v"/>
            </a:pPr>
            <a:r>
              <a:rPr lang="en-US" sz="1600" dirty="0">
                <a:latin typeface="Arial" panose="020B0604020202020204" pitchFamily="34" charset="0"/>
                <a:cs typeface="Arial" panose="020B0604020202020204" pitchFamily="34" charset="0"/>
              </a:rPr>
              <a:t>Lock-out devices must be durable &amp; strong to prevent accidental removal.</a:t>
            </a:r>
          </a:p>
          <a:p>
            <a:pPr marL="542925" indent="-279400" algn="just">
              <a:buFont typeface="Wingdings" panose="05000000000000000000" pitchFamily="2" charset="2"/>
              <a:buChar char="v"/>
            </a:pPr>
            <a:r>
              <a:rPr lang="en-US" sz="1600" dirty="0">
                <a:latin typeface="Arial" panose="020B0604020202020204" pitchFamily="34" charset="0"/>
                <a:cs typeface="Arial" panose="020B0604020202020204" pitchFamily="34" charset="0"/>
              </a:rPr>
              <a:t>Each lock-out device should be affixed with durable tag with the identity of the person applying the lock-out.</a:t>
            </a:r>
          </a:p>
          <a:p>
            <a:pPr marL="542925" indent="-279400" algn="just">
              <a:buFont typeface="Wingdings" panose="05000000000000000000" pitchFamily="2" charset="2"/>
              <a:buChar char="v"/>
            </a:pPr>
            <a:endParaRPr lang="en-US" sz="1200" dirty="0">
              <a:latin typeface="Arial" panose="020B0604020202020204" pitchFamily="34" charset="0"/>
              <a:cs typeface="Arial" panose="020B0604020202020204" pitchFamily="34" charset="0"/>
            </a:endParaRPr>
          </a:p>
          <a:p>
            <a:pPr marL="263525" indent="-263525"/>
            <a:r>
              <a:rPr lang="en-US" sz="1600" b="1" dirty="0">
                <a:latin typeface="Arial" panose="020B0604020202020204" pitchFamily="34" charset="0"/>
                <a:cs typeface="Arial" panose="020B0604020202020204" pitchFamily="34" charset="0"/>
              </a:rPr>
              <a:t>5. 	</a:t>
            </a:r>
            <a:r>
              <a:rPr lang="en-US" sz="1600" b="1" dirty="0">
                <a:solidFill>
                  <a:srgbClr val="FFC000"/>
                </a:solidFill>
                <a:latin typeface="Arial" panose="020B0604020202020204" pitchFamily="34" charset="0"/>
                <a:cs typeface="Arial" panose="020B0604020202020204" pitchFamily="34" charset="0"/>
              </a:rPr>
              <a:t>Verify </a:t>
            </a:r>
            <a:r>
              <a:rPr lang="en-US" sz="1600" b="1" dirty="0">
                <a:latin typeface="Arial" panose="020B0604020202020204" pitchFamily="34" charset="0"/>
                <a:cs typeface="Arial" panose="020B0604020202020204" pitchFamily="34" charset="0"/>
              </a:rPr>
              <a:t>the isolation and lock-out</a:t>
            </a:r>
          </a:p>
          <a:p>
            <a:pPr marL="542925" lvl="1" indent="-279400">
              <a:buFont typeface="Wingdings" panose="05000000000000000000" pitchFamily="2" charset="2"/>
              <a:buChar char="v"/>
            </a:pPr>
            <a:r>
              <a:rPr lang="en-US" sz="1600" dirty="0">
                <a:latin typeface="Arial" panose="020B0604020202020204" pitchFamily="34" charset="0"/>
                <a:cs typeface="Arial" panose="020B0604020202020204" pitchFamily="34" charset="0"/>
              </a:rPr>
              <a:t>Check isolation &amp; lock-out is in use &amp; effective. </a:t>
            </a:r>
            <a:endParaRPr lang="en-US" sz="600" dirty="0">
              <a:latin typeface="Arial" panose="020B0604020202020204" pitchFamily="34" charset="0"/>
              <a:cs typeface="Arial" panose="020B0604020202020204" pitchFamily="34" charset="0"/>
            </a:endParaRPr>
          </a:p>
          <a:p>
            <a:pPr marL="542925" lvl="1" indent="-279400">
              <a:buFont typeface="Wingdings" panose="05000000000000000000" pitchFamily="2" charset="2"/>
              <a:buChar char="v"/>
            </a:pPr>
            <a:r>
              <a:rPr lang="en-US" sz="1600" dirty="0">
                <a:latin typeface="Arial" panose="020B0604020202020204" pitchFamily="34" charset="0"/>
                <a:cs typeface="Arial" panose="020B0604020202020204" pitchFamily="34" charset="0"/>
              </a:rPr>
              <a:t>Test the ops controls (‘on’ and ‘off’) to confirm that m/c is unable to start up.</a:t>
            </a:r>
            <a:endParaRPr lang="en-US" sz="600" dirty="0">
              <a:latin typeface="Arial" panose="020B0604020202020204" pitchFamily="34" charset="0"/>
              <a:cs typeface="Arial" panose="020B0604020202020204" pitchFamily="34" charset="0"/>
            </a:endParaRPr>
          </a:p>
          <a:p>
            <a:pPr marL="542925" lvl="1" indent="-279400">
              <a:buFont typeface="Wingdings" panose="05000000000000000000" pitchFamily="2" charset="2"/>
              <a:buChar char="v"/>
            </a:pPr>
            <a:r>
              <a:rPr lang="en-US" sz="1600" dirty="0">
                <a:latin typeface="Arial" panose="020B0604020202020204" pitchFamily="34" charset="0"/>
                <a:cs typeface="Arial" panose="020B0604020202020204" pitchFamily="34" charset="0"/>
              </a:rPr>
              <a:t>After the test, return ops controls to the</a:t>
            </a:r>
            <a:r>
              <a:rPr lang="en-SG" sz="1600" dirty="0">
                <a:latin typeface="Arial" panose="020B0604020202020204" pitchFamily="34" charset="0"/>
                <a:cs typeface="Arial" panose="020B0604020202020204" pitchFamily="34" charset="0"/>
              </a:rPr>
              <a:t>“off” position.</a:t>
            </a:r>
          </a:p>
          <a:p>
            <a:pPr marL="542925" lvl="1" indent="-279400">
              <a:buFont typeface="Wingdings" panose="05000000000000000000" pitchFamily="2" charset="2"/>
              <a:buChar char="v"/>
            </a:pPr>
            <a:r>
              <a:rPr lang="en-US" sz="1600" dirty="0">
                <a:latin typeface="Arial" panose="020B0604020202020204" pitchFamily="34" charset="0"/>
                <a:cs typeface="Arial" panose="020B0604020202020204" pitchFamily="34" charset="0"/>
              </a:rPr>
              <a:t>Once the above steps are completed, proceed with the installation/ repair /maintenance work on the m/c.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a:t>
            </a:r>
            <a:r>
              <a:rPr lang="en-US" baseline="0" dirty="0"/>
              <a:t> are encourage to use this slide as an introduction to the LOTO and its concept. Important to just highlight the key points.</a:t>
            </a:r>
            <a:endParaRPr lang="en-SG" dirty="0"/>
          </a:p>
          <a:p>
            <a:r>
              <a:rPr lang="en-US" sz="1200" b="0" i="0" u="none" strike="noStrike" kern="1200" baseline="0" dirty="0">
                <a:solidFill>
                  <a:schemeClr val="tx1"/>
                </a:solidFill>
                <a:latin typeface="+mn-lt"/>
                <a:ea typeface="+mn-ea"/>
                <a:cs typeface="+mn-cs"/>
              </a:rPr>
              <a:t>For more information on energy lock-out tag out, see </a:t>
            </a:r>
            <a:r>
              <a:rPr lang="en-US" sz="1200" b="0" i="1" u="none" strike="noStrike" kern="1200" baseline="0" dirty="0">
                <a:solidFill>
                  <a:schemeClr val="tx1"/>
                </a:solidFill>
                <a:latin typeface="+mn-lt"/>
                <a:ea typeface="+mn-ea"/>
                <a:cs typeface="+mn-cs"/>
              </a:rPr>
              <a:t>SS 571: 2011 Code of Practice for Energy</a:t>
            </a:r>
            <a:r>
              <a:rPr lang="en-SG" sz="1200" b="0" i="1" u="none" strike="noStrike" kern="1200" baseline="0" dirty="0">
                <a:solidFill>
                  <a:schemeClr val="tx1"/>
                </a:solidFill>
                <a:latin typeface="+mn-lt"/>
                <a:ea typeface="+mn-ea"/>
                <a:cs typeface="+mn-cs"/>
              </a:rPr>
              <a:t>Lockout and Tagout.</a:t>
            </a:r>
          </a:p>
        </p:txBody>
      </p:sp>
      <p:sp>
        <p:nvSpPr>
          <p:cNvPr id="4" name="Slide Number Placeholder 3"/>
          <p:cNvSpPr>
            <a:spLocks noGrp="1"/>
          </p:cNvSpPr>
          <p:nvPr>
            <p:ph type="sldNum" sz="quarter" idx="10"/>
          </p:nvPr>
        </p:nvSpPr>
        <p:spPr/>
        <p:txBody>
          <a:bodyPr/>
          <a:lstStyle/>
          <a:p>
            <a:fld id="{FDE3D6AB-143F-4DB9-8094-C47CE7EB4773}" type="slidenum">
              <a:rPr lang="en-SG" smtClean="0"/>
              <a:t>22</a:t>
            </a:fld>
            <a:endParaRPr lang="en-SG"/>
          </a:p>
        </p:txBody>
      </p:sp>
    </p:spTree>
    <p:extLst>
      <p:ext uri="{BB962C8B-B14F-4D97-AF65-F5344CB8AC3E}">
        <p14:creationId xmlns:p14="http://schemas.microsoft.com/office/powerpoint/2010/main" val="2922580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u="sng" dirty="0"/>
              <a:t>Notes to trainer</a:t>
            </a:r>
            <a:r>
              <a:rPr lang="en-US" dirty="0"/>
              <a:t>:</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dirty="0">
                <a:latin typeface="Arial" panose="020B0604020202020204" pitchFamily="34" charset="0"/>
                <a:cs typeface="Arial" panose="020B0604020202020204" pitchFamily="34" charset="0"/>
              </a:rPr>
              <a:t>6 Steps for Restoring a Machine for Operation</a:t>
            </a:r>
          </a:p>
          <a:p>
            <a:endParaRPr lang="en-US" sz="1200" b="0" i="0" u="none" strike="noStrike" kern="1200" baseline="0" dirty="0">
              <a:solidFill>
                <a:schemeClr val="tx1"/>
              </a:solidFill>
              <a:latin typeface="+mn-lt"/>
              <a:ea typeface="+mn-ea"/>
              <a:cs typeface="+mn-cs"/>
            </a:endParaRPr>
          </a:p>
          <a:p>
            <a:pPr algn="just"/>
            <a:r>
              <a:rPr lang="en-US" sz="1200" dirty="0">
                <a:latin typeface="Arial" panose="020B0604020202020204" pitchFamily="34" charset="0"/>
                <a:cs typeface="Arial" panose="020B0604020202020204" pitchFamily="34" charset="0"/>
              </a:rPr>
              <a:t>When the repair or maintenance work for a machine (m/c) is completed, the next step is to restore it to its normal operation. </a:t>
            </a:r>
          </a:p>
          <a:p>
            <a:pPr marL="342900" indent="-342900">
              <a:buAutoNum type="arabicPeriod"/>
            </a:pPr>
            <a:r>
              <a:rPr lang="en-US" sz="1200" dirty="0">
                <a:latin typeface="Arial" panose="020B0604020202020204" pitchFamily="34" charset="0"/>
                <a:cs typeface="Arial" panose="020B0604020202020204" pitchFamily="34" charset="0"/>
              </a:rPr>
              <a:t>Ensure that all tools have been removed from the machine,</a:t>
            </a:r>
          </a:p>
          <a:p>
            <a:pPr marL="352425" indent="-352425" algn="just"/>
            <a:r>
              <a:rPr lang="en-US" sz="1200" dirty="0">
                <a:latin typeface="Arial" panose="020B0604020202020204" pitchFamily="34" charset="0"/>
                <a:cs typeface="Arial" panose="020B0604020202020204" pitchFamily="34" charset="0"/>
              </a:rPr>
              <a:t>2. 	Confirm that all safeguards &amp; other safety devices are functional &amp; have been returned </a:t>
            </a:r>
            <a:r>
              <a:rPr lang="en-SG" sz="1200" dirty="0">
                <a:latin typeface="Arial" panose="020B0604020202020204" pitchFamily="34" charset="0"/>
                <a:cs typeface="Arial" panose="020B0604020202020204" pitchFamily="34" charset="0"/>
              </a:rPr>
              <a:t>to their original locations;</a:t>
            </a:r>
          </a:p>
          <a:p>
            <a:pPr marL="352425" indent="-352425" algn="just">
              <a:buAutoNum type="arabicPeriod" startAt="3"/>
            </a:pPr>
            <a:r>
              <a:rPr lang="en-US" sz="1200" dirty="0">
                <a:latin typeface="Arial" panose="020B0604020202020204" pitchFamily="34" charset="0"/>
                <a:cs typeface="Arial" panose="020B0604020202020204" pitchFamily="34" charset="0"/>
              </a:rPr>
              <a:t>Check the m/c’s immediate vicinity to ensure that its start-up will not endanger anyone;</a:t>
            </a:r>
          </a:p>
          <a:p>
            <a:pPr marL="352425" indent="-352425" algn="just">
              <a:buAutoNum type="arabicPeriod" startAt="3"/>
            </a:pPr>
            <a:r>
              <a:rPr lang="en-US" sz="1200" dirty="0">
                <a:latin typeface="Arial" panose="020B0604020202020204" pitchFamily="34" charset="0"/>
                <a:cs typeface="Arial" panose="020B0604020202020204" pitchFamily="34" charset="0"/>
              </a:rPr>
              <a:t>Announce that the machine would be turned on;</a:t>
            </a:r>
            <a:endParaRPr lang="en-US" sz="900" dirty="0">
              <a:latin typeface="Arial" panose="020B0604020202020204" pitchFamily="34" charset="0"/>
              <a:cs typeface="Arial" panose="020B0604020202020204" pitchFamily="34" charset="0"/>
            </a:endParaRPr>
          </a:p>
          <a:p>
            <a:pPr marL="352425" indent="-352425" algn="just">
              <a:buAutoNum type="arabicPeriod" startAt="3"/>
            </a:pPr>
            <a:r>
              <a:rPr lang="en-US" sz="1200" dirty="0">
                <a:latin typeface="Arial" panose="020B0604020202020204" pitchFamily="34" charset="0"/>
                <a:cs typeface="Arial" panose="020B0604020202020204" pitchFamily="34" charset="0"/>
              </a:rPr>
              <a:t>Remove all lockout devices &amp; re-</a:t>
            </a:r>
            <a:r>
              <a:rPr lang="en-US" sz="1200" dirty="0" err="1">
                <a:latin typeface="Arial" panose="020B0604020202020204" pitchFamily="34" charset="0"/>
                <a:cs typeface="Arial" panose="020B0604020202020204" pitchFamily="34" charset="0"/>
              </a:rPr>
              <a:t>energise</a:t>
            </a:r>
            <a:r>
              <a:rPr lang="en-US" sz="1200" dirty="0">
                <a:latin typeface="Arial" panose="020B0604020202020204" pitchFamily="34" charset="0"/>
                <a:cs typeface="Arial" panose="020B0604020202020204" pitchFamily="34" charset="0"/>
              </a:rPr>
              <a:t> the machine. A pre-op functionality test should be carried out before the actual op to ensure that the m/c is </a:t>
            </a:r>
            <a:r>
              <a:rPr lang="en-SG" sz="1200" dirty="0">
                <a:latin typeface="Arial" panose="020B0604020202020204" pitchFamily="34" charset="0"/>
                <a:cs typeface="Arial" panose="020B0604020202020204" pitchFamily="34" charset="0"/>
              </a:rPr>
              <a:t>working properly; and</a:t>
            </a:r>
            <a:endParaRPr lang="en-SG" sz="900" dirty="0">
              <a:latin typeface="Arial" panose="020B0604020202020204" pitchFamily="34" charset="0"/>
              <a:cs typeface="Arial" panose="020B0604020202020204" pitchFamily="34" charset="0"/>
            </a:endParaRPr>
          </a:p>
          <a:p>
            <a:pPr marL="352425" indent="-352425" algn="just">
              <a:buAutoNum type="arabicPeriod" startAt="3"/>
            </a:pPr>
            <a:r>
              <a:rPr lang="en-US" sz="1200" dirty="0">
                <a:latin typeface="Arial" panose="020B0604020202020204" pitchFamily="34" charset="0"/>
                <a:cs typeface="Arial" panose="020B0604020202020204" pitchFamily="34" charset="0"/>
              </a:rPr>
              <a:t>Notify affected workers that the m/c is now ready to resume normal operations.</a:t>
            </a:r>
            <a:endParaRPr lang="en-US" sz="1200" b="1" dirty="0">
              <a:latin typeface="Arial" panose="020B0604020202020204" pitchFamily="34" charset="0"/>
              <a:cs typeface="Arial" panose="020B0604020202020204" pitchFamily="34" charset="0"/>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For more information on energy lock-out tag out, see </a:t>
            </a:r>
            <a:r>
              <a:rPr lang="en-US" sz="1200" b="0" i="1" u="none" strike="noStrike" kern="1200" baseline="0" dirty="0">
                <a:solidFill>
                  <a:schemeClr val="tx1"/>
                </a:solidFill>
                <a:latin typeface="+mn-lt"/>
                <a:ea typeface="+mn-ea"/>
                <a:cs typeface="+mn-cs"/>
              </a:rPr>
              <a:t>SS 571: 2011 Code of Practice for Energy</a:t>
            </a:r>
            <a:r>
              <a:rPr lang="en-SG" sz="1200" b="0" i="1" u="none" strike="noStrike" kern="1200" baseline="0" dirty="0">
                <a:solidFill>
                  <a:schemeClr val="tx1"/>
                </a:solidFill>
                <a:latin typeface="+mn-lt"/>
                <a:ea typeface="+mn-ea"/>
                <a:cs typeface="+mn-cs"/>
              </a:rPr>
              <a:t>Lockout and </a:t>
            </a:r>
            <a:r>
              <a:rPr lang="en-SG" sz="1200" b="0" i="1" u="none" strike="noStrike" kern="1200" baseline="0" dirty="0" err="1">
                <a:solidFill>
                  <a:schemeClr val="tx1"/>
                </a:solidFill>
                <a:latin typeface="+mn-lt"/>
                <a:ea typeface="+mn-ea"/>
                <a:cs typeface="+mn-cs"/>
              </a:rPr>
              <a:t>Tagout</a:t>
            </a:r>
            <a:r>
              <a:rPr lang="en-SG" sz="1200" b="0" i="1"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DE3D6AB-143F-4DB9-8094-C47CE7EB4773}" type="slidenum">
              <a:rPr lang="en-SG" smtClean="0"/>
              <a:t>23</a:t>
            </a:fld>
            <a:endParaRPr lang="en-SG"/>
          </a:p>
        </p:txBody>
      </p:sp>
    </p:spTree>
    <p:extLst>
      <p:ext uri="{BB962C8B-B14F-4D97-AF65-F5344CB8AC3E}">
        <p14:creationId xmlns:p14="http://schemas.microsoft.com/office/powerpoint/2010/main" val="2533526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834E0464-25F3-4113-89F1-944B5D5BEC9D}" type="slidenum">
              <a:rPr lang="en-GB" smtClean="0"/>
              <a:pPr/>
              <a:t>24</a:t>
            </a:fld>
            <a:endParaRPr lang="en-GB"/>
          </a:p>
        </p:txBody>
      </p:sp>
    </p:spTree>
    <p:extLst>
      <p:ext uri="{BB962C8B-B14F-4D97-AF65-F5344CB8AC3E}">
        <p14:creationId xmlns:p14="http://schemas.microsoft.com/office/powerpoint/2010/main" val="327359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u="sng" dirty="0"/>
              <a:t>Notes to trainer</a:t>
            </a:r>
            <a:r>
              <a:rPr lang="en-US" dirty="0"/>
              <a:t>:</a:t>
            </a:r>
          </a:p>
          <a:p>
            <a:r>
              <a:rPr lang="en-US" sz="1200" b="0" i="0" u="none" strike="noStrike" kern="1200" baseline="0" dirty="0">
                <a:solidFill>
                  <a:schemeClr val="tx1"/>
                </a:solidFill>
                <a:latin typeface="+mn-lt"/>
                <a:ea typeface="+mn-ea"/>
                <a:cs typeface="+mn-cs"/>
              </a:rPr>
              <a:t>For more information on protecting workers’ hearing at work, see:</a:t>
            </a:r>
          </a:p>
          <a:p>
            <a:r>
              <a:rPr lang="en-US" sz="1200" b="0" i="1" u="none" strike="noStrike" kern="1200" baseline="0" dirty="0">
                <a:solidFill>
                  <a:schemeClr val="tx1"/>
                </a:solidFill>
                <a:latin typeface="+mn-lt"/>
                <a:ea typeface="+mn-ea"/>
                <a:cs typeface="+mn-cs"/>
              </a:rPr>
              <a:t>• WSH (Noise) Regulations 2011; </a:t>
            </a:r>
            <a:r>
              <a:rPr lang="en-US" sz="1200" b="0" i="0" u="none" strike="noStrike" kern="1200" baseline="0" dirty="0">
                <a:solidFill>
                  <a:schemeClr val="tx1"/>
                </a:solidFill>
                <a:latin typeface="+mn-lt"/>
                <a:ea typeface="+mn-ea"/>
                <a:cs typeface="+mn-cs"/>
              </a:rPr>
              <a:t>and</a:t>
            </a:r>
          </a:p>
          <a:p>
            <a:r>
              <a:rPr lang="en-US" sz="1200" b="0" i="1" u="none" strike="noStrike" kern="1200" baseline="0" dirty="0">
                <a:solidFill>
                  <a:schemeClr val="tx1"/>
                </a:solidFill>
                <a:latin typeface="+mn-lt"/>
                <a:ea typeface="+mn-ea"/>
                <a:cs typeface="+mn-cs"/>
              </a:rPr>
              <a:t>• WSH Guidelines on Hearing Conservation </a:t>
            </a:r>
            <a:r>
              <a:rPr lang="en-US" sz="1200" b="0" i="1" u="none" strike="noStrike" kern="1200" baseline="0" dirty="0" err="1">
                <a:solidFill>
                  <a:schemeClr val="tx1"/>
                </a:solidFill>
                <a:latin typeface="+mn-lt"/>
                <a:ea typeface="+mn-ea"/>
                <a:cs typeface="+mn-cs"/>
              </a:rPr>
              <a:t>Programme</a:t>
            </a:r>
            <a:r>
              <a:rPr lang="en-US" sz="1200" b="0" i="1"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FDE3D6AB-143F-4DB9-8094-C47CE7EB4773}" type="slidenum">
              <a:rPr lang="en-SG" smtClean="0"/>
              <a:t>25</a:t>
            </a:fld>
            <a:endParaRPr lang="en-SG"/>
          </a:p>
        </p:txBody>
      </p:sp>
    </p:spTree>
    <p:extLst>
      <p:ext uri="{BB962C8B-B14F-4D97-AF65-F5344CB8AC3E}">
        <p14:creationId xmlns:p14="http://schemas.microsoft.com/office/powerpoint/2010/main" val="10395852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u="sng" dirty="0"/>
              <a:t>Notes to trainer</a:t>
            </a:r>
            <a:r>
              <a:rPr lang="en-US" dirty="0"/>
              <a:t>:</a:t>
            </a:r>
          </a:p>
          <a:p>
            <a:r>
              <a:rPr lang="en-US" dirty="0"/>
              <a:t>In general, earplugs or earmuffs are used when the noise exposure level is between 85 to 100dB(A.)</a:t>
            </a:r>
          </a:p>
          <a:p>
            <a:r>
              <a:rPr lang="en-US" dirty="0"/>
              <a:t>For exposure exceeding 100dB(A), earmuffs over earplugs are used together. </a:t>
            </a:r>
          </a:p>
        </p:txBody>
      </p:sp>
      <p:sp>
        <p:nvSpPr>
          <p:cNvPr id="4" name="Slide Number Placeholder 3"/>
          <p:cNvSpPr>
            <a:spLocks noGrp="1"/>
          </p:cNvSpPr>
          <p:nvPr>
            <p:ph type="sldNum" sz="quarter" idx="10"/>
          </p:nvPr>
        </p:nvSpPr>
        <p:spPr/>
        <p:txBody>
          <a:bodyPr/>
          <a:lstStyle/>
          <a:p>
            <a:fld id="{FDE3D6AB-143F-4DB9-8094-C47CE7EB4773}" type="slidenum">
              <a:rPr lang="en-SG" smtClean="0"/>
              <a:t>26</a:t>
            </a:fld>
            <a:endParaRPr lang="en-SG"/>
          </a:p>
        </p:txBody>
      </p:sp>
    </p:spTree>
    <p:extLst>
      <p:ext uri="{BB962C8B-B14F-4D97-AF65-F5344CB8AC3E}">
        <p14:creationId xmlns:p14="http://schemas.microsoft.com/office/powerpoint/2010/main" val="1936202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u="sng" dirty="0"/>
              <a:t>Notes to trainer</a:t>
            </a:r>
            <a:r>
              <a:rPr lang="en-US" dirty="0"/>
              <a:t>:</a:t>
            </a:r>
          </a:p>
          <a:p>
            <a:r>
              <a:rPr lang="en-US" dirty="0"/>
              <a:t>Hearing protectors should be properly maintained and cleaned. Workers who are required to use hearing protectors should receive adequate training on its proper use, care and maintenance. Selecting the right type of hearing protectors and the correct usage over the period or exposure to excessive noise are critical to effective hearing protection. </a:t>
            </a:r>
          </a:p>
        </p:txBody>
      </p:sp>
      <p:sp>
        <p:nvSpPr>
          <p:cNvPr id="4" name="Slide Number Placeholder 3"/>
          <p:cNvSpPr>
            <a:spLocks noGrp="1"/>
          </p:cNvSpPr>
          <p:nvPr>
            <p:ph type="sldNum" sz="quarter" idx="10"/>
          </p:nvPr>
        </p:nvSpPr>
        <p:spPr/>
        <p:txBody>
          <a:bodyPr/>
          <a:lstStyle/>
          <a:p>
            <a:fld id="{FDE3D6AB-143F-4DB9-8094-C47CE7EB4773}" type="slidenum">
              <a:rPr lang="en-SG" smtClean="0"/>
              <a:t>27</a:t>
            </a:fld>
            <a:endParaRPr lang="en-SG"/>
          </a:p>
        </p:txBody>
      </p:sp>
    </p:spTree>
    <p:extLst>
      <p:ext uri="{BB962C8B-B14F-4D97-AF65-F5344CB8AC3E}">
        <p14:creationId xmlns:p14="http://schemas.microsoft.com/office/powerpoint/2010/main" val="4095033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E3D6AB-143F-4DB9-8094-C47CE7EB4773}" type="slidenum">
              <a:rPr lang="en-SG" smtClean="0"/>
              <a:t>28</a:t>
            </a:fld>
            <a:endParaRPr lang="en-SG"/>
          </a:p>
        </p:txBody>
      </p:sp>
    </p:spTree>
    <p:extLst>
      <p:ext uri="{BB962C8B-B14F-4D97-AF65-F5344CB8AC3E}">
        <p14:creationId xmlns:p14="http://schemas.microsoft.com/office/powerpoint/2010/main" val="32480550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GB" sz="1200" u="sng" dirty="0"/>
              <a:t>Notes for the trainer</a:t>
            </a:r>
            <a:r>
              <a:rPr lang="en-GB"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This case study shows how noise-induced deafness can lead to the sufferer being more accident-prone.</a:t>
            </a:r>
            <a:endParaRPr lang="en-GB" dirty="0"/>
          </a:p>
          <a:p>
            <a:r>
              <a:rPr lang="en-GB" dirty="0"/>
              <a:t>The accident occurred primarily</a:t>
            </a:r>
            <a:r>
              <a:rPr lang="en-GB" baseline="0" dirty="0"/>
              <a:t> due to poor traffic management at the worksite, and poor road safety awareness.</a:t>
            </a:r>
          </a:p>
          <a:p>
            <a:r>
              <a:rPr lang="en-GB" baseline="0" dirty="0"/>
              <a:t>The worker being deaf compounded the risks of the accident occurring.</a:t>
            </a:r>
          </a:p>
        </p:txBody>
      </p:sp>
      <p:sp>
        <p:nvSpPr>
          <p:cNvPr id="4" name="Slide Number Placeholder 3"/>
          <p:cNvSpPr>
            <a:spLocks noGrp="1"/>
          </p:cNvSpPr>
          <p:nvPr>
            <p:ph type="sldNum" sz="quarter" idx="10"/>
          </p:nvPr>
        </p:nvSpPr>
        <p:spPr/>
        <p:txBody>
          <a:bodyPr/>
          <a:lstStyle/>
          <a:p>
            <a:fld id="{FDE3D6AB-143F-4DB9-8094-C47CE7EB4773}" type="slidenum">
              <a:rPr lang="en-SG" smtClean="0"/>
              <a:t>29</a:t>
            </a:fld>
            <a:endParaRPr lang="en-SG"/>
          </a:p>
        </p:txBody>
      </p:sp>
    </p:spTree>
    <p:extLst>
      <p:ext uri="{BB962C8B-B14F-4D97-AF65-F5344CB8AC3E}">
        <p14:creationId xmlns:p14="http://schemas.microsoft.com/office/powerpoint/2010/main" val="7037320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u="sng" dirty="0"/>
              <a:t>Notes </a:t>
            </a:r>
            <a:r>
              <a:rPr lang="en-GB" sz="1200" u="sng" dirty="0"/>
              <a:t>for the trainer</a:t>
            </a:r>
            <a:r>
              <a:rPr lang="en-GB" dirty="0"/>
              <a:t>:</a:t>
            </a:r>
          </a:p>
          <a:p>
            <a:pPr marL="171450" indent="-171450">
              <a:buFont typeface="Arial" panose="020B0604020202020204" pitchFamily="34" charset="0"/>
              <a:buChar char="•"/>
            </a:pPr>
            <a:r>
              <a:rPr lang="en-GB" dirty="0"/>
              <a:t>Supervisors should ensure</a:t>
            </a:r>
            <a:r>
              <a:rPr lang="en-GB" baseline="0" dirty="0"/>
              <a:t> that the employees are using the correct gloves for the job. </a:t>
            </a:r>
          </a:p>
          <a:p>
            <a:pPr marL="171450" indent="-171450">
              <a:buFont typeface="Arial" panose="020B0604020202020204" pitchFamily="34" charset="0"/>
              <a:buChar char="•"/>
            </a:pPr>
            <a:r>
              <a:rPr lang="en-GB" baseline="0" dirty="0"/>
              <a:t>The gloves should be designed specifically for handling the type of chemical the staff are working with.</a:t>
            </a:r>
          </a:p>
          <a:p>
            <a:pPr marL="171450" indent="-171450">
              <a:buFont typeface="Arial" panose="020B0604020202020204" pitchFamily="34" charset="0"/>
              <a:buChar char="•"/>
            </a:pPr>
            <a:r>
              <a:rPr lang="en-GB" baseline="0" dirty="0"/>
              <a:t>Common examples of chemicals used in the woodworking industry </a:t>
            </a:r>
            <a:r>
              <a:rPr lang="en-US" sz="1200" dirty="0"/>
              <a:t>(</a:t>
            </a:r>
            <a:r>
              <a:rPr lang="en-US" sz="1200" dirty="0" err="1"/>
              <a:t>i.e</a:t>
            </a:r>
            <a:r>
              <a:rPr lang="en-US" sz="1200" dirty="0"/>
              <a:t> coatings, </a:t>
            </a:r>
            <a:r>
              <a:rPr lang="en-US" sz="1200" dirty="0" err="1"/>
              <a:t>finishings</a:t>
            </a:r>
            <a:r>
              <a:rPr lang="en-US" sz="1200" dirty="0"/>
              <a:t>, adhesives, solvents </a:t>
            </a:r>
            <a:r>
              <a:rPr lang="en-US" sz="1200" dirty="0" err="1"/>
              <a:t>vapours</a:t>
            </a:r>
            <a:r>
              <a:rPr lang="en-US" sz="1200" dirty="0"/>
              <a:t>)</a:t>
            </a:r>
            <a:r>
              <a:rPr lang="en-GB" baseline="0" dirty="0"/>
              <a:t>.</a:t>
            </a:r>
          </a:p>
          <a:p>
            <a:pPr marL="171450" indent="-171450">
              <a:buFont typeface="Arial" panose="020B0604020202020204" pitchFamily="34" charset="0"/>
              <a:buChar char="•"/>
            </a:pPr>
            <a:r>
              <a:rPr lang="en-GB" baseline="0" dirty="0"/>
              <a:t>Incompatible chemicals for proper storage from the Safety Data Sheet of the chemical.</a:t>
            </a:r>
          </a:p>
          <a:p>
            <a:pPr marL="171450" indent="-171450">
              <a:buFont typeface="Arial" panose="020B0604020202020204" pitchFamily="34" charset="0"/>
              <a:buChar char="•"/>
            </a:pPr>
            <a:r>
              <a:rPr lang="en-GB" baseline="0" dirty="0"/>
              <a:t>It should be provided by the chemical supplier.</a:t>
            </a:r>
          </a:p>
          <a:p>
            <a:endParaRPr lang="en-GB" baseline="0" dirty="0"/>
          </a:p>
          <a:p>
            <a:r>
              <a:rPr lang="en-GB" baseline="0" dirty="0"/>
              <a:t>Additional resources: </a:t>
            </a:r>
          </a:p>
          <a:p>
            <a:pPr marL="171450" indent="-171450">
              <a:buFont typeface="Arial" panose="020B0604020202020204" pitchFamily="34" charset="0"/>
              <a:buChar char="•"/>
            </a:pPr>
            <a:r>
              <a:rPr lang="en-GB" baseline="0" dirty="0"/>
              <a:t>You can also integrate the Activity-Based Checklist: Safe Storage of Chemicals in your work routine.</a:t>
            </a:r>
          </a:p>
          <a:p>
            <a:pPr marL="171450" indent="-171450">
              <a:buFont typeface="Arial" panose="020B0604020202020204" pitchFamily="34" charset="0"/>
              <a:buChar char="•"/>
            </a:pPr>
            <a:r>
              <a:rPr lang="en-GB" baseline="0" dirty="0"/>
              <a:t>The checklist can be downloaded from the WSH Council website (www.wshc.sg)</a:t>
            </a:r>
            <a:endParaRPr lang="en-GB" dirty="0"/>
          </a:p>
        </p:txBody>
      </p:sp>
      <p:sp>
        <p:nvSpPr>
          <p:cNvPr id="4" name="Slide Number Placeholder 3"/>
          <p:cNvSpPr>
            <a:spLocks noGrp="1"/>
          </p:cNvSpPr>
          <p:nvPr>
            <p:ph type="sldNum" sz="quarter" idx="10"/>
          </p:nvPr>
        </p:nvSpPr>
        <p:spPr/>
        <p:txBody>
          <a:bodyPr/>
          <a:lstStyle/>
          <a:p>
            <a:fld id="{FDE3D6AB-143F-4DB9-8094-C47CE7EB4773}" type="slidenum">
              <a:rPr lang="en-SG" smtClean="0"/>
              <a:t>30</a:t>
            </a:fld>
            <a:endParaRPr lang="en-SG"/>
          </a:p>
        </p:txBody>
      </p:sp>
    </p:spTree>
    <p:extLst>
      <p:ext uri="{BB962C8B-B14F-4D97-AF65-F5344CB8AC3E}">
        <p14:creationId xmlns:p14="http://schemas.microsoft.com/office/powerpoint/2010/main" val="3729461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FDE3D6AB-143F-4DB9-8094-C47CE7EB4773}" type="slidenum">
              <a:rPr lang="en-SG" smtClean="0"/>
              <a:t>3</a:t>
            </a:fld>
            <a:endParaRPr lang="en-SG"/>
          </a:p>
        </p:txBody>
      </p:sp>
    </p:spTree>
    <p:extLst>
      <p:ext uri="{BB962C8B-B14F-4D97-AF65-F5344CB8AC3E}">
        <p14:creationId xmlns:p14="http://schemas.microsoft.com/office/powerpoint/2010/main" val="1852671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E3D6AB-143F-4DB9-8094-C47CE7EB4773}" type="slidenum">
              <a:rPr lang="en-SG" smtClean="0"/>
              <a:t>31</a:t>
            </a:fld>
            <a:endParaRPr lang="en-SG"/>
          </a:p>
        </p:txBody>
      </p:sp>
    </p:spTree>
    <p:extLst>
      <p:ext uri="{BB962C8B-B14F-4D97-AF65-F5344CB8AC3E}">
        <p14:creationId xmlns:p14="http://schemas.microsoft.com/office/powerpoint/2010/main" val="26016307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834E0464-25F3-4113-89F1-944B5D5BEC9D}" type="slidenum">
              <a:rPr lang="en-GB" smtClean="0"/>
              <a:pPr/>
              <a:t>32</a:t>
            </a:fld>
            <a:endParaRPr lang="en-GB"/>
          </a:p>
        </p:txBody>
      </p:sp>
    </p:spTree>
    <p:extLst>
      <p:ext uri="{BB962C8B-B14F-4D97-AF65-F5344CB8AC3E}">
        <p14:creationId xmlns:p14="http://schemas.microsoft.com/office/powerpoint/2010/main" val="1496427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sng" dirty="0"/>
              <a:t>Notes for the trainer</a:t>
            </a:r>
            <a:r>
              <a:rPr lang="en-US" dirty="0"/>
              <a:t>:</a:t>
            </a:r>
          </a:p>
          <a:p>
            <a:endParaRPr lang="en-US" dirty="0"/>
          </a:p>
          <a:p>
            <a:r>
              <a:rPr lang="en-US" dirty="0"/>
              <a:t>[Housekeeping]</a:t>
            </a:r>
          </a:p>
          <a:p>
            <a:pPr marL="171450" indent="-171450">
              <a:buFont typeface="Arial" panose="020B0604020202020204" pitchFamily="34" charset="0"/>
              <a:buChar char="•"/>
            </a:pPr>
            <a:r>
              <a:rPr lang="en-US" dirty="0"/>
              <a:t>Housekeeping</a:t>
            </a:r>
            <a:r>
              <a:rPr lang="en-US" baseline="0" dirty="0"/>
              <a:t> is commonly misunderstood as only </a:t>
            </a:r>
            <a:r>
              <a:rPr lang="en-US" dirty="0"/>
              <a:t>cleaning</a:t>
            </a:r>
            <a:r>
              <a:rPr lang="en-US" baseline="0" dirty="0"/>
              <a:t> up.</a:t>
            </a:r>
          </a:p>
          <a:p>
            <a:pPr marL="171450" indent="-171450">
              <a:buFont typeface="Arial" panose="020B0604020202020204" pitchFamily="34" charset="0"/>
              <a:buChar char="•"/>
            </a:pPr>
            <a:r>
              <a:rPr lang="en-US" dirty="0"/>
              <a:t>But</a:t>
            </a:r>
            <a:r>
              <a:rPr lang="en-US" baseline="0" dirty="0"/>
              <a:t> it also</a:t>
            </a:r>
            <a:r>
              <a:rPr lang="en-US" dirty="0"/>
              <a:t> includes tidying</a:t>
            </a:r>
            <a:r>
              <a:rPr lang="en-US" baseline="0" dirty="0"/>
              <a:t> </a:t>
            </a:r>
            <a:r>
              <a:rPr lang="en-US" dirty="0"/>
              <a:t>the workspace and walking space and keeping them </a:t>
            </a:r>
            <a:r>
              <a:rPr lang="en-US" baseline="0" dirty="0"/>
              <a:t>free of obstructions.</a:t>
            </a:r>
          </a:p>
          <a:p>
            <a:pPr marL="171450" indent="-171450">
              <a:buFont typeface="Arial" panose="020B0604020202020204" pitchFamily="34" charset="0"/>
              <a:buChar char="•"/>
            </a:pPr>
            <a:r>
              <a:rPr lang="en-US" baseline="0" dirty="0"/>
              <a:t>Doing so not only reduces slip and trip hazards, it can also improve the fire safety and hygiene of the workplace.</a:t>
            </a:r>
          </a:p>
          <a:p>
            <a:pPr marL="171450" indent="-171450">
              <a:buFont typeface="Arial" panose="020B0604020202020204" pitchFamily="34" charset="0"/>
              <a:buChar char="•"/>
            </a:pPr>
            <a:r>
              <a:rPr lang="en-US" baseline="0" dirty="0"/>
              <a:t>Work can also be carried out more efficiently with less clutter.</a:t>
            </a:r>
          </a:p>
          <a:p>
            <a:endParaRPr lang="en-US" baseline="0" dirty="0"/>
          </a:p>
          <a:p>
            <a:r>
              <a:rPr lang="en-US" baseline="0" dirty="0"/>
              <a:t>[Hazard reporting]</a:t>
            </a:r>
          </a:p>
          <a:p>
            <a:pPr marL="171450" indent="-171450">
              <a:buFont typeface="Arial" panose="020B0604020202020204" pitchFamily="34" charset="0"/>
              <a:buChar char="•"/>
            </a:pPr>
            <a:r>
              <a:rPr lang="en-US" baseline="0" dirty="0"/>
              <a:t>Cracked/missing floor tiles, and uneven ground surfaces can pose tripping hazards.</a:t>
            </a:r>
          </a:p>
          <a:p>
            <a:pPr marL="171450" indent="-171450">
              <a:buFont typeface="Arial" panose="020B0604020202020204" pitchFamily="34" charset="0"/>
              <a:buChar char="•"/>
            </a:pPr>
            <a:r>
              <a:rPr lang="en-US" baseline="0" dirty="0"/>
              <a:t>These are usually identified during routine inspections around the worksite.</a:t>
            </a:r>
          </a:p>
          <a:p>
            <a:pPr marL="171450" indent="-171450">
              <a:buFont typeface="Arial" panose="020B0604020202020204" pitchFamily="34" charset="0"/>
              <a:buChar char="•"/>
            </a:pPr>
            <a:r>
              <a:rPr lang="en-US" baseline="0" dirty="0"/>
              <a:t>However, every staff can contribute by reporting tripping hazards whenever they spot them.</a:t>
            </a:r>
          </a:p>
          <a:p>
            <a:pPr marL="171450" indent="-171450">
              <a:buFont typeface="Arial" panose="020B0604020202020204" pitchFamily="34" charset="0"/>
              <a:buChar char="•"/>
            </a:pPr>
            <a:r>
              <a:rPr lang="en-US" baseline="0" dirty="0"/>
              <a:t>Creating a dedicated feedback channel can help build this culture of proactive reporting.</a:t>
            </a:r>
          </a:p>
        </p:txBody>
      </p:sp>
      <p:sp>
        <p:nvSpPr>
          <p:cNvPr id="4" name="Slide Number Placeholder 3"/>
          <p:cNvSpPr>
            <a:spLocks noGrp="1"/>
          </p:cNvSpPr>
          <p:nvPr>
            <p:ph type="sldNum" sz="quarter" idx="10"/>
          </p:nvPr>
        </p:nvSpPr>
        <p:spPr/>
        <p:txBody>
          <a:bodyPr/>
          <a:lstStyle/>
          <a:p>
            <a:fld id="{834E0464-25F3-4113-89F1-944B5D5BEC9D}" type="slidenum">
              <a:rPr lang="en-GB" smtClean="0"/>
              <a:pPr/>
              <a:t>33</a:t>
            </a:fld>
            <a:endParaRPr lang="en-GB"/>
          </a:p>
        </p:txBody>
      </p:sp>
    </p:spTree>
    <p:extLst>
      <p:ext uri="{BB962C8B-B14F-4D97-AF65-F5344CB8AC3E}">
        <p14:creationId xmlns:p14="http://schemas.microsoft.com/office/powerpoint/2010/main" val="34457214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sng" dirty="0"/>
              <a:t>Notes for the trainer</a:t>
            </a:r>
            <a:r>
              <a:rPr lang="en-US" dirty="0"/>
              <a:t>:</a:t>
            </a:r>
          </a:p>
          <a:p>
            <a:r>
              <a:rPr lang="en-US" dirty="0"/>
              <a:t>The trainer </a:t>
            </a:r>
            <a:r>
              <a:rPr lang="en-US"/>
              <a:t>can</a:t>
            </a:r>
            <a:r>
              <a:rPr lang="en-US" baseline="0"/>
              <a:t> re-emphasized the R </a:t>
            </a:r>
            <a:r>
              <a:rPr lang="en-US" baseline="0" dirty="0"/>
              <a:t>concepts introduced in the earlier slides for this topic </a:t>
            </a:r>
            <a:endParaRPr lang="en-US" dirty="0"/>
          </a:p>
        </p:txBody>
      </p:sp>
      <p:sp>
        <p:nvSpPr>
          <p:cNvPr id="4" name="Slide Number Placeholder 3"/>
          <p:cNvSpPr>
            <a:spLocks noGrp="1"/>
          </p:cNvSpPr>
          <p:nvPr>
            <p:ph type="sldNum" sz="quarter" idx="10"/>
          </p:nvPr>
        </p:nvSpPr>
        <p:spPr/>
        <p:txBody>
          <a:bodyPr/>
          <a:lstStyle/>
          <a:p>
            <a:fld id="{834E0464-25F3-4113-89F1-944B5D5BEC9D}" type="slidenum">
              <a:rPr lang="en-GB" smtClean="0"/>
              <a:pPr/>
              <a:t>34</a:t>
            </a:fld>
            <a:endParaRPr lang="en-GB"/>
          </a:p>
        </p:txBody>
      </p:sp>
    </p:spTree>
    <p:extLst>
      <p:ext uri="{BB962C8B-B14F-4D97-AF65-F5344CB8AC3E}">
        <p14:creationId xmlns:p14="http://schemas.microsoft.com/office/powerpoint/2010/main" val="21304825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u="sng" dirty="0"/>
              <a:t>Notes for the trainer</a:t>
            </a:r>
            <a:r>
              <a:rPr lang="en-GB" sz="1300" dirty="0"/>
              <a:t>:</a:t>
            </a:r>
          </a:p>
          <a:p>
            <a:endParaRPr lang="en-GB" sz="1300" dirty="0"/>
          </a:p>
          <a:p>
            <a:r>
              <a:rPr lang="en-GB" sz="1300" dirty="0"/>
              <a:t>Balancing glassware on trays is a</a:t>
            </a:r>
            <a:r>
              <a:rPr lang="en-GB" sz="1300" baseline="0" dirty="0"/>
              <a:t> common practice, but it should not be allowed inside of kitchens.</a:t>
            </a:r>
          </a:p>
          <a:p>
            <a:r>
              <a:rPr lang="en-GB" sz="1300" baseline="0" dirty="0"/>
              <a:t>The narrow walk ways and slippery floors makes it especially dangerous for carrying fragile items.</a:t>
            </a:r>
            <a:endParaRPr lang="en-GB" sz="1300" dirty="0"/>
          </a:p>
          <a:p>
            <a:r>
              <a:rPr lang="en-US" dirty="0"/>
              <a:t>Using a trolley eliminates the need to manually carry </a:t>
            </a:r>
            <a:r>
              <a:rPr lang="en-US" baseline="0" dirty="0"/>
              <a:t>glassware and reduces the likelihood of dropping them.</a:t>
            </a:r>
          </a:p>
          <a:p>
            <a:endParaRPr lang="en-US" baseline="0" dirty="0"/>
          </a:p>
          <a:p>
            <a:r>
              <a:rPr lang="en-US" baseline="0" dirty="0"/>
              <a:t>Employers should also look into the condition of the floor, especially in areas where there are high foot traffic and are constantly wet or oily.</a:t>
            </a:r>
          </a:p>
          <a:p>
            <a:r>
              <a:rPr lang="en-US" baseline="0" dirty="0"/>
              <a:t>Measures should be taken to improve traction in these areas prone to cause slips.</a:t>
            </a:r>
          </a:p>
        </p:txBody>
      </p:sp>
      <p:sp>
        <p:nvSpPr>
          <p:cNvPr id="4" name="Slide Number Placeholder 3"/>
          <p:cNvSpPr>
            <a:spLocks noGrp="1"/>
          </p:cNvSpPr>
          <p:nvPr>
            <p:ph type="sldNum" sz="quarter" idx="10"/>
          </p:nvPr>
        </p:nvSpPr>
        <p:spPr/>
        <p:txBody>
          <a:bodyPr/>
          <a:lstStyle/>
          <a:p>
            <a:fld id="{834E0464-25F3-4113-89F1-944B5D5BEC9D}" type="slidenum">
              <a:rPr lang="en-GB" smtClean="0"/>
              <a:pPr/>
              <a:t>35</a:t>
            </a:fld>
            <a:endParaRPr lang="en-GB"/>
          </a:p>
        </p:txBody>
      </p:sp>
    </p:spTree>
    <p:extLst>
      <p:ext uri="{BB962C8B-B14F-4D97-AF65-F5344CB8AC3E}">
        <p14:creationId xmlns:p14="http://schemas.microsoft.com/office/powerpoint/2010/main" val="15551277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aseline="0" dirty="0"/>
              <a:t>Relevant resource:</a:t>
            </a:r>
          </a:p>
          <a:p>
            <a:r>
              <a:rPr lang="en-GB" sz="1300" dirty="0"/>
              <a:t>Cleaning and custodial guidelines</a:t>
            </a:r>
          </a:p>
          <a:p>
            <a:endParaRPr lang="en-GB" sz="1300" dirty="0"/>
          </a:p>
          <a:p>
            <a:r>
              <a:rPr lang="en-GB" sz="1300" dirty="0"/>
              <a:t>Notes</a:t>
            </a:r>
            <a:r>
              <a:rPr lang="en-GB" sz="1300" baseline="0" dirty="0"/>
              <a:t> for the trainer:</a:t>
            </a:r>
          </a:p>
          <a:p>
            <a:r>
              <a:rPr lang="en-GB" sz="1300" baseline="0" dirty="0"/>
              <a:t>While the recommendations above are only applicable to the employees, employers should also look into the work process on how the emission of dust can be reduced.</a:t>
            </a:r>
          </a:p>
          <a:p>
            <a:r>
              <a:rPr lang="en-GB" sz="1300" baseline="0" dirty="0"/>
              <a:t>This not only decreases the risk of slipping on dust, the frequency of cleaning can also be lower.</a:t>
            </a:r>
            <a:endParaRPr lang="en-GB" sz="1300" dirty="0"/>
          </a:p>
        </p:txBody>
      </p:sp>
      <p:sp>
        <p:nvSpPr>
          <p:cNvPr id="4" name="Slide Number Placeholder 3"/>
          <p:cNvSpPr>
            <a:spLocks noGrp="1"/>
          </p:cNvSpPr>
          <p:nvPr>
            <p:ph type="sldNum" sz="quarter" idx="10"/>
          </p:nvPr>
        </p:nvSpPr>
        <p:spPr/>
        <p:txBody>
          <a:bodyPr/>
          <a:lstStyle/>
          <a:p>
            <a:fld id="{834E0464-25F3-4113-89F1-944B5D5BEC9D}"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40201428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sng" dirty="0"/>
              <a:t>Notes for the trainer</a:t>
            </a:r>
            <a:r>
              <a:rPr lang="en-GB" u="none" dirty="0"/>
              <a:t>:</a:t>
            </a:r>
          </a:p>
          <a:p>
            <a:endParaRPr lang="en-GB" dirty="0"/>
          </a:p>
          <a:p>
            <a:r>
              <a:rPr lang="en-GB" dirty="0"/>
              <a:t>The diagram </a:t>
            </a:r>
            <a:r>
              <a:rPr lang="en-GB" baseline="0" dirty="0"/>
              <a:t>illustrates three points of contact on the ladder (indicated with circles).</a:t>
            </a:r>
          </a:p>
          <a:p>
            <a:r>
              <a:rPr lang="en-GB" baseline="0" dirty="0"/>
              <a:t>The middle diagram depicts balancing on the top rung of vertical access ladders during work, which is unsafe but commonly practiced.</a:t>
            </a:r>
          </a:p>
          <a:p>
            <a:r>
              <a:rPr lang="en-GB" baseline="0" dirty="0"/>
              <a:t>The right diagram shows a step platform which can provide a more stable work surface to stand on during work.</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[middle diagram]</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This contradicts the safe practice of maintaining three points of contact, because there are no hand supports above the top rung. Hence, there is greater risk of losing balance and falling over. A taller ladder should be used to access hard-to-reach areas instead of standing on the top rung. The top rung of the ladder may be used to place tools, as opposed to carrying the tools while climbing the ladder.</a:t>
            </a:r>
          </a:p>
          <a:p>
            <a:endParaRPr lang="en-GB" baseline="0" dirty="0"/>
          </a:p>
          <a:p>
            <a:r>
              <a:rPr lang="en-US" baseline="0" dirty="0"/>
              <a:t>Additional resources:</a:t>
            </a:r>
          </a:p>
          <a:p>
            <a:endParaRPr lang="en-US" baseline="0" dirty="0"/>
          </a:p>
          <a:p>
            <a:r>
              <a:rPr lang="en-US" baseline="0" dirty="0"/>
              <a:t>Code of Practice for Working Safely at Heights</a:t>
            </a:r>
            <a:endParaRPr lang="en-GB" baseline="0" dirty="0"/>
          </a:p>
          <a:p>
            <a:endParaRPr lang="en-GB" baseline="0" dirty="0"/>
          </a:p>
          <a:p>
            <a:endParaRPr lang="en-GB" baseline="0" dirty="0"/>
          </a:p>
        </p:txBody>
      </p:sp>
      <p:sp>
        <p:nvSpPr>
          <p:cNvPr id="4" name="Slide Number Placeholder 3"/>
          <p:cNvSpPr>
            <a:spLocks noGrp="1"/>
          </p:cNvSpPr>
          <p:nvPr>
            <p:ph type="sldNum" sz="quarter" idx="10"/>
          </p:nvPr>
        </p:nvSpPr>
        <p:spPr/>
        <p:txBody>
          <a:bodyPr/>
          <a:lstStyle/>
          <a:p>
            <a:fld id="{84E02F84-F7E0-44D6-A7EA-8C0A5B88E77A}" type="slidenum">
              <a:rPr lang="en-US" smtClean="0"/>
              <a:pPr/>
              <a:t>37</a:t>
            </a:fld>
            <a:endParaRPr lang="en-US"/>
          </a:p>
        </p:txBody>
      </p:sp>
    </p:spTree>
    <p:extLst>
      <p:ext uri="{BB962C8B-B14F-4D97-AF65-F5344CB8AC3E}">
        <p14:creationId xmlns:p14="http://schemas.microsoft.com/office/powerpoint/2010/main" val="26322447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u="sng" dirty="0"/>
              <a:t>Notes for the trainer</a:t>
            </a:r>
            <a:r>
              <a:rPr lang="en-GB" dirty="0"/>
              <a:t>:</a:t>
            </a:r>
          </a:p>
          <a:p>
            <a:r>
              <a:rPr lang="en-GB" dirty="0"/>
              <a:t>[travel restrain]</a:t>
            </a:r>
          </a:p>
          <a:p>
            <a:r>
              <a:rPr lang="en-GB" dirty="0"/>
              <a:t>Travel restraint</a:t>
            </a:r>
            <a:r>
              <a:rPr lang="en-GB" baseline="0" dirty="0"/>
              <a:t> is composed of a safety harness, lanyard and anchorage. </a:t>
            </a:r>
            <a:r>
              <a:rPr lang="en-GB" dirty="0"/>
              <a:t>It is common practice to put on the safety harness without attaching the lanyard to a secure anchorage</a:t>
            </a:r>
            <a:r>
              <a:rPr lang="en-GB" baseline="0" dirty="0"/>
              <a:t>. The worker is prevented from stepping out of the platform and falling. It should not be confused with a fall-arrest system, which is designed to mitigate and control the impact of a fall.</a:t>
            </a:r>
          </a:p>
          <a:p>
            <a:endParaRPr lang="en-GB" baseline="0" dirty="0"/>
          </a:p>
          <a:p>
            <a:r>
              <a:rPr lang="en-GB" baseline="0" dirty="0"/>
              <a:t>Additional resource: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Code of Practice for Working Safely at Heights</a:t>
            </a:r>
            <a:endParaRPr lang="en-GB" baseline="0" dirty="0"/>
          </a:p>
        </p:txBody>
      </p:sp>
      <p:sp>
        <p:nvSpPr>
          <p:cNvPr id="4" name="Slide Number Placeholder 3"/>
          <p:cNvSpPr>
            <a:spLocks noGrp="1"/>
          </p:cNvSpPr>
          <p:nvPr>
            <p:ph type="sldNum" sz="quarter" idx="10"/>
          </p:nvPr>
        </p:nvSpPr>
        <p:spPr/>
        <p:txBody>
          <a:bodyPr/>
          <a:lstStyle/>
          <a:p>
            <a:fld id="{84E02F84-F7E0-44D6-A7EA-8C0A5B88E77A}" type="slidenum">
              <a:rPr lang="en-US" smtClean="0"/>
              <a:pPr/>
              <a:t>38</a:t>
            </a:fld>
            <a:endParaRPr lang="en-US"/>
          </a:p>
        </p:txBody>
      </p:sp>
    </p:spTree>
    <p:extLst>
      <p:ext uri="{BB962C8B-B14F-4D97-AF65-F5344CB8AC3E}">
        <p14:creationId xmlns:p14="http://schemas.microsoft.com/office/powerpoint/2010/main" val="1937710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u="sng" dirty="0"/>
              <a:t>Notes</a:t>
            </a:r>
            <a:r>
              <a:rPr lang="en-GB" sz="1300" u="sng" baseline="0" dirty="0"/>
              <a:t> for the trainer</a:t>
            </a:r>
            <a:r>
              <a:rPr lang="en-GB" sz="1300"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It is not know if the</a:t>
            </a:r>
            <a:r>
              <a:rPr lang="en-US" sz="1400" baseline="0" dirty="0"/>
              <a:t> </a:t>
            </a:r>
            <a:r>
              <a:rPr lang="en-US" sz="1400" dirty="0"/>
              <a:t>support structures are designed</a:t>
            </a:r>
            <a:r>
              <a:rPr lang="en-US" sz="1400" baseline="0" dirty="0"/>
              <a:t> to</a:t>
            </a:r>
            <a:r>
              <a:rPr lang="en-US" sz="1400" dirty="0"/>
              <a:t> bear the weight of a grown man.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Furthermore, a travel restraint system or fall-arrest system would fail in this setting.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a:t>Hence it is advisable to use a mobile work platform to access and carry out the inspections.</a:t>
            </a:r>
          </a:p>
        </p:txBody>
      </p:sp>
      <p:sp>
        <p:nvSpPr>
          <p:cNvPr id="4" name="Slide Number Placeholder 3"/>
          <p:cNvSpPr>
            <a:spLocks noGrp="1"/>
          </p:cNvSpPr>
          <p:nvPr>
            <p:ph type="sldNum" sz="quarter" idx="10"/>
          </p:nvPr>
        </p:nvSpPr>
        <p:spPr/>
        <p:txBody>
          <a:bodyPr/>
          <a:lstStyle/>
          <a:p>
            <a:fld id="{84E02F84-F7E0-44D6-A7EA-8C0A5B88E77A}" type="slidenum">
              <a:rPr lang="en-US" smtClean="0"/>
              <a:pPr/>
              <a:t>39</a:t>
            </a:fld>
            <a:endParaRPr lang="en-US"/>
          </a:p>
        </p:txBody>
      </p:sp>
    </p:spTree>
    <p:extLst>
      <p:ext uri="{BB962C8B-B14F-4D97-AF65-F5344CB8AC3E}">
        <p14:creationId xmlns:p14="http://schemas.microsoft.com/office/powerpoint/2010/main" val="14571116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FDE3D6AB-143F-4DB9-8094-C47CE7EB4773}" type="slidenum">
              <a:rPr lang="en-SG" smtClean="0"/>
              <a:t>40</a:t>
            </a:fld>
            <a:endParaRPr lang="en-SG"/>
          </a:p>
        </p:txBody>
      </p:sp>
    </p:spTree>
    <p:extLst>
      <p:ext uri="{BB962C8B-B14F-4D97-AF65-F5344CB8AC3E}">
        <p14:creationId xmlns:p14="http://schemas.microsoft.com/office/powerpoint/2010/main" val="127412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u="sng" dirty="0"/>
              <a:t>Notes to trainer</a:t>
            </a:r>
            <a:r>
              <a:rPr lang="en-US" dirty="0"/>
              <a:t>:</a:t>
            </a:r>
          </a:p>
          <a:p>
            <a:r>
              <a:rPr lang="en-US" dirty="0"/>
              <a:t>The examples</a:t>
            </a:r>
            <a:r>
              <a:rPr lang="en-US" baseline="0" dirty="0"/>
              <a:t> given are non exhaustible. </a:t>
            </a:r>
            <a:r>
              <a:rPr lang="en-US" dirty="0"/>
              <a:t>You</a:t>
            </a:r>
            <a:r>
              <a:rPr lang="en-US" baseline="0" dirty="0"/>
              <a:t> are encouraged to add on to the list and contextualize to suit your company needs.   </a:t>
            </a:r>
            <a:endParaRPr lang="en-SG" dirty="0"/>
          </a:p>
        </p:txBody>
      </p:sp>
      <p:sp>
        <p:nvSpPr>
          <p:cNvPr id="4" name="Slide Number Placeholder 3"/>
          <p:cNvSpPr>
            <a:spLocks noGrp="1"/>
          </p:cNvSpPr>
          <p:nvPr>
            <p:ph type="sldNum" sz="quarter" idx="10"/>
          </p:nvPr>
        </p:nvSpPr>
        <p:spPr/>
        <p:txBody>
          <a:bodyPr/>
          <a:lstStyle/>
          <a:p>
            <a:fld id="{FDE3D6AB-143F-4DB9-8094-C47CE7EB4773}" type="slidenum">
              <a:rPr lang="en-SG" smtClean="0"/>
              <a:t>4</a:t>
            </a:fld>
            <a:endParaRPr lang="en-SG"/>
          </a:p>
        </p:txBody>
      </p:sp>
    </p:spTree>
    <p:extLst>
      <p:ext uri="{BB962C8B-B14F-4D97-AF65-F5344CB8AC3E}">
        <p14:creationId xmlns:p14="http://schemas.microsoft.com/office/powerpoint/2010/main" val="9233971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FDE3D6AB-143F-4DB9-8094-C47CE7EB4773}" type="slidenum">
              <a:rPr lang="en-SG" smtClean="0"/>
              <a:t>41</a:t>
            </a:fld>
            <a:endParaRPr lang="en-SG"/>
          </a:p>
        </p:txBody>
      </p:sp>
    </p:spTree>
    <p:extLst>
      <p:ext uri="{BB962C8B-B14F-4D97-AF65-F5344CB8AC3E}">
        <p14:creationId xmlns:p14="http://schemas.microsoft.com/office/powerpoint/2010/main" val="18372705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FDE3D6AB-143F-4DB9-8094-C47CE7EB4773}" type="slidenum">
              <a:rPr lang="en-SG" smtClean="0"/>
              <a:t>42</a:t>
            </a:fld>
            <a:endParaRPr lang="en-SG"/>
          </a:p>
        </p:txBody>
      </p:sp>
    </p:spTree>
    <p:extLst>
      <p:ext uri="{BB962C8B-B14F-4D97-AF65-F5344CB8AC3E}">
        <p14:creationId xmlns:p14="http://schemas.microsoft.com/office/powerpoint/2010/main" val="29170490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u="sng" dirty="0"/>
              <a:t>Notes to trainer</a:t>
            </a:r>
            <a:r>
              <a:rPr lang="en-US" dirty="0"/>
              <a:t>:</a:t>
            </a:r>
          </a:p>
          <a:p>
            <a:r>
              <a:rPr lang="en-US" sz="1200" b="0" i="0" u="none" strike="noStrike" kern="1200" baseline="0" dirty="0">
                <a:solidFill>
                  <a:schemeClr val="tx1"/>
                </a:solidFill>
                <a:latin typeface="+mn-lt"/>
                <a:ea typeface="+mn-ea"/>
                <a:cs typeface="+mn-cs"/>
              </a:rPr>
              <a:t>For more information on warning signs, see:</a:t>
            </a:r>
          </a:p>
          <a:p>
            <a:r>
              <a:rPr lang="en-US" sz="1200" b="0" i="1" u="none" strike="noStrike" kern="1200" baseline="0" dirty="0">
                <a:solidFill>
                  <a:schemeClr val="tx1"/>
                </a:solidFill>
                <a:latin typeface="+mn-lt"/>
                <a:ea typeface="+mn-ea"/>
                <a:cs typeface="+mn-cs"/>
              </a:rPr>
              <a:t>• SS 508: 2013, Graphic Symbols - Safety </a:t>
            </a:r>
            <a:r>
              <a:rPr lang="en-US" sz="1200" b="0" i="1" u="none" strike="noStrike" kern="1200" baseline="0" dirty="0" err="1">
                <a:solidFill>
                  <a:schemeClr val="tx1"/>
                </a:solidFill>
                <a:latin typeface="+mn-lt"/>
                <a:ea typeface="+mn-ea"/>
                <a:cs typeface="+mn-cs"/>
              </a:rPr>
              <a:t>Colours</a:t>
            </a:r>
            <a:r>
              <a:rPr lang="en-US" sz="1200" b="0" i="1" u="none" strike="noStrike" kern="1200" baseline="0" dirty="0">
                <a:solidFill>
                  <a:schemeClr val="tx1"/>
                </a:solidFill>
                <a:latin typeface="+mn-lt"/>
                <a:ea typeface="+mn-ea"/>
                <a:cs typeface="+mn-cs"/>
              </a:rPr>
              <a:t> and Safety Signs</a:t>
            </a:r>
          </a:p>
          <a:p>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 Part 1: Design principles for safety signs and safety markings</a:t>
            </a:r>
          </a:p>
          <a:p>
            <a:r>
              <a:rPr lang="en-US" sz="1200" b="0" i="0" u="none" strike="noStrike" kern="1200" baseline="0" dirty="0">
                <a:solidFill>
                  <a:schemeClr val="tx1"/>
                </a:solidFill>
                <a:latin typeface="+mn-lt"/>
                <a:ea typeface="+mn-ea"/>
                <a:cs typeface="+mn-cs"/>
              </a:rPr>
              <a:t>–</a:t>
            </a:r>
            <a:r>
              <a:rPr lang="en-US" sz="1200" b="0" i="1" u="none" strike="noStrike" kern="1200" baseline="0" dirty="0">
                <a:solidFill>
                  <a:schemeClr val="tx1"/>
                </a:solidFill>
                <a:latin typeface="+mn-lt"/>
                <a:ea typeface="+mn-ea"/>
                <a:cs typeface="+mn-cs"/>
              </a:rPr>
              <a:t>– Part 3: Design principles for graphical symbols for use in safety signs</a:t>
            </a:r>
            <a:endParaRPr lang="en-US" dirty="0"/>
          </a:p>
        </p:txBody>
      </p:sp>
      <p:sp>
        <p:nvSpPr>
          <p:cNvPr id="4" name="Slide Number Placeholder 3"/>
          <p:cNvSpPr>
            <a:spLocks noGrp="1"/>
          </p:cNvSpPr>
          <p:nvPr>
            <p:ph type="sldNum" sz="quarter" idx="10"/>
          </p:nvPr>
        </p:nvSpPr>
        <p:spPr/>
        <p:txBody>
          <a:bodyPr/>
          <a:lstStyle/>
          <a:p>
            <a:fld id="{FDE3D6AB-143F-4DB9-8094-C47CE7EB4773}" type="slidenum">
              <a:rPr lang="en-SG" smtClean="0"/>
              <a:t>44</a:t>
            </a:fld>
            <a:endParaRPr lang="en-SG"/>
          </a:p>
        </p:txBody>
      </p:sp>
    </p:spTree>
    <p:extLst>
      <p:ext uri="{BB962C8B-B14F-4D97-AF65-F5344CB8AC3E}">
        <p14:creationId xmlns:p14="http://schemas.microsoft.com/office/powerpoint/2010/main" val="5162300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u="sng" dirty="0"/>
              <a:t>Notes to trainer</a:t>
            </a:r>
            <a:r>
              <a:rPr lang="en-US" dirty="0"/>
              <a:t>:</a:t>
            </a:r>
          </a:p>
          <a:p>
            <a:r>
              <a:rPr lang="en-US" dirty="0"/>
              <a:t>You</a:t>
            </a:r>
            <a:r>
              <a:rPr lang="en-US" baseline="0" dirty="0"/>
              <a:t> are free to include and/or contextualize any other PPE relevant to your </a:t>
            </a:r>
            <a:r>
              <a:rPr lang="en-US" baseline="0" dirty="0" err="1"/>
              <a:t>organisational</a:t>
            </a:r>
            <a:r>
              <a:rPr lang="en-US" baseline="0" dirty="0"/>
              <a:t> needs  </a:t>
            </a:r>
            <a:endParaRPr lang="en-US" dirty="0"/>
          </a:p>
        </p:txBody>
      </p:sp>
      <p:sp>
        <p:nvSpPr>
          <p:cNvPr id="4" name="Slide Number Placeholder 3"/>
          <p:cNvSpPr>
            <a:spLocks noGrp="1"/>
          </p:cNvSpPr>
          <p:nvPr>
            <p:ph type="sldNum" sz="quarter" idx="10"/>
          </p:nvPr>
        </p:nvSpPr>
        <p:spPr/>
        <p:txBody>
          <a:bodyPr/>
          <a:lstStyle/>
          <a:p>
            <a:fld id="{FDE3D6AB-143F-4DB9-8094-C47CE7EB4773}" type="slidenum">
              <a:rPr lang="en-SG" smtClean="0"/>
              <a:t>45</a:t>
            </a:fld>
            <a:endParaRPr lang="en-SG"/>
          </a:p>
        </p:txBody>
      </p:sp>
    </p:spTree>
    <p:extLst>
      <p:ext uri="{BB962C8B-B14F-4D97-AF65-F5344CB8AC3E}">
        <p14:creationId xmlns:p14="http://schemas.microsoft.com/office/powerpoint/2010/main" val="24932860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u="sng" dirty="0"/>
              <a:t>Notes to trainer</a:t>
            </a:r>
            <a:r>
              <a:rPr lang="en-US" dirty="0"/>
              <a:t>:</a:t>
            </a:r>
          </a:p>
          <a:p>
            <a:r>
              <a:rPr lang="en-US" dirty="0" err="1"/>
              <a:t>Pls</a:t>
            </a:r>
            <a:r>
              <a:rPr lang="en-US" baseline="0" dirty="0"/>
              <a:t> note that the listed gloves served as examples for the application of relevant works only. Not all are types gloves are needed if the company does not carry out such works   </a:t>
            </a:r>
            <a:endParaRPr lang="en-US" dirty="0"/>
          </a:p>
        </p:txBody>
      </p:sp>
      <p:sp>
        <p:nvSpPr>
          <p:cNvPr id="4" name="Slide Number Placeholder 3"/>
          <p:cNvSpPr>
            <a:spLocks noGrp="1"/>
          </p:cNvSpPr>
          <p:nvPr>
            <p:ph type="sldNum" sz="quarter" idx="10"/>
          </p:nvPr>
        </p:nvSpPr>
        <p:spPr/>
        <p:txBody>
          <a:bodyPr/>
          <a:lstStyle/>
          <a:p>
            <a:fld id="{FDE3D6AB-143F-4DB9-8094-C47CE7EB4773}" type="slidenum">
              <a:rPr lang="en-SG" smtClean="0"/>
              <a:t>46</a:t>
            </a:fld>
            <a:endParaRPr lang="en-SG"/>
          </a:p>
        </p:txBody>
      </p:sp>
    </p:spTree>
    <p:extLst>
      <p:ext uri="{BB962C8B-B14F-4D97-AF65-F5344CB8AC3E}">
        <p14:creationId xmlns:p14="http://schemas.microsoft.com/office/powerpoint/2010/main" val="6062008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834E0464-25F3-4113-89F1-944B5D5BEC9D}" type="slidenum">
              <a:rPr lang="en-GB" smtClean="0"/>
              <a:pPr/>
              <a:t>47</a:t>
            </a:fld>
            <a:endParaRPr lang="en-GB"/>
          </a:p>
        </p:txBody>
      </p:sp>
    </p:spTree>
    <p:extLst>
      <p:ext uri="{BB962C8B-B14F-4D97-AF65-F5344CB8AC3E}">
        <p14:creationId xmlns:p14="http://schemas.microsoft.com/office/powerpoint/2010/main" val="2896306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i="0" u="sng" dirty="0"/>
              <a:t>Notes to trainer</a:t>
            </a:r>
            <a:r>
              <a:rPr lang="en-US" dirty="0"/>
              <a:t>:</a:t>
            </a:r>
          </a:p>
          <a:p>
            <a:r>
              <a:rPr lang="en-US" dirty="0"/>
              <a:t>Sharing</a:t>
            </a:r>
            <a:r>
              <a:rPr lang="en-US" baseline="0" dirty="0"/>
              <a:t> of actual cases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3D6AB-143F-4DB9-8094-C47CE7EB4773}"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8972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i="0" u="sng" dirty="0"/>
              <a:t>Notes to trainer</a:t>
            </a:r>
            <a:r>
              <a:rPr lang="en-US" dirty="0"/>
              <a:t>:</a:t>
            </a:r>
          </a:p>
          <a:p>
            <a:r>
              <a:rPr lang="en-US" dirty="0"/>
              <a:t>Sharing</a:t>
            </a:r>
            <a:r>
              <a:rPr lang="en-US" baseline="0" dirty="0"/>
              <a:t> of actual cases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3D6AB-143F-4DB9-8094-C47CE7EB4773}"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35174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i="0" u="sng" dirty="0"/>
              <a:t>Notes to trainer</a:t>
            </a:r>
            <a:r>
              <a:rPr lang="en-US" dirty="0"/>
              <a:t>:</a:t>
            </a:r>
          </a:p>
          <a:p>
            <a:r>
              <a:rPr lang="en-US" dirty="0"/>
              <a:t>Sharing</a:t>
            </a:r>
            <a:r>
              <a:rPr lang="en-US" baseline="0" dirty="0"/>
              <a:t> of actual cases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3D6AB-143F-4DB9-8094-C47CE7EB4773}"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0613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i="0" u="sng" dirty="0"/>
              <a:t>Notes to trainer</a:t>
            </a:r>
            <a:r>
              <a:rPr lang="en-US" dirty="0"/>
              <a:t>:</a:t>
            </a:r>
          </a:p>
          <a:p>
            <a:r>
              <a:rPr lang="en-US" dirty="0"/>
              <a:t>Sharing</a:t>
            </a:r>
            <a:r>
              <a:rPr lang="en-US" baseline="0" dirty="0"/>
              <a:t> of actual cases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3D6AB-143F-4DB9-8094-C47CE7EB4773}"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70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FDE3D6AB-143F-4DB9-8094-C47CE7EB4773}" type="slidenum">
              <a:rPr lang="en-SG" smtClean="0"/>
              <a:t>5</a:t>
            </a:fld>
            <a:endParaRPr lang="en-SG"/>
          </a:p>
        </p:txBody>
      </p:sp>
    </p:spTree>
    <p:extLst>
      <p:ext uri="{BB962C8B-B14F-4D97-AF65-F5344CB8AC3E}">
        <p14:creationId xmlns:p14="http://schemas.microsoft.com/office/powerpoint/2010/main" val="33389664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i="0" u="sng" dirty="0"/>
              <a:t>Notes to trainer</a:t>
            </a:r>
            <a:r>
              <a:rPr lang="en-US" dirty="0"/>
              <a:t>:</a:t>
            </a:r>
          </a:p>
          <a:p>
            <a:r>
              <a:rPr lang="en-US" dirty="0"/>
              <a:t>Sharing</a:t>
            </a:r>
            <a:r>
              <a:rPr lang="en-US" baseline="0" dirty="0"/>
              <a:t> of actual cases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3D6AB-143F-4DB9-8094-C47CE7EB4773}"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6952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1233488"/>
            <a:ext cx="5922963" cy="3332162"/>
          </a:xfrm>
        </p:spPr>
      </p:sp>
      <p:sp>
        <p:nvSpPr>
          <p:cNvPr id="3" name="Notes Placeholder 2"/>
          <p:cNvSpPr>
            <a:spLocks noGrp="1"/>
          </p:cNvSpPr>
          <p:nvPr>
            <p:ph type="body" idx="1"/>
          </p:nvPr>
        </p:nvSpPr>
        <p:spPr/>
        <p:txBody>
          <a:bodyPr/>
          <a:lstStyle/>
          <a:p>
            <a:r>
              <a:rPr lang="en-US" i="0" u="sng" dirty="0"/>
              <a:t>Notes to trainer</a:t>
            </a:r>
            <a:r>
              <a:rPr lang="en-US" dirty="0"/>
              <a:t>:</a:t>
            </a:r>
          </a:p>
          <a:p>
            <a:r>
              <a:rPr lang="en-US" dirty="0"/>
              <a:t>Sharing</a:t>
            </a:r>
            <a:r>
              <a:rPr lang="en-US" baseline="0" dirty="0"/>
              <a:t> of actual cases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E3D6AB-143F-4DB9-8094-C47CE7EB4773}" type="slidenum">
              <a:rPr kumimoji="0" lang="en-SG"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SG"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2149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834E0464-25F3-4113-89F1-944B5D5BEC9D}" type="slidenum">
              <a:rPr lang="en-GB" smtClean="0"/>
              <a:pPr/>
              <a:t>54</a:t>
            </a:fld>
            <a:endParaRPr lang="en-GB"/>
          </a:p>
        </p:txBody>
      </p:sp>
    </p:spTree>
    <p:extLst>
      <p:ext uri="{BB962C8B-B14F-4D97-AF65-F5344CB8AC3E}">
        <p14:creationId xmlns:p14="http://schemas.microsoft.com/office/powerpoint/2010/main" val="185446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300" u="sng" dirty="0"/>
              <a:t>Notes for the trainer</a:t>
            </a:r>
            <a:r>
              <a:rPr lang="en-GB" sz="1300" dirty="0"/>
              <a:t>:</a:t>
            </a:r>
          </a:p>
          <a:p>
            <a:pPr>
              <a:buFont typeface="Arial" pitchFamily="34" charset="0"/>
              <a:buNone/>
            </a:pPr>
            <a:r>
              <a:rPr lang="en-GB" sz="1300" dirty="0"/>
              <a:t>Please insert an image of your company’s WSH Policy.</a:t>
            </a:r>
          </a:p>
        </p:txBody>
      </p:sp>
      <p:sp>
        <p:nvSpPr>
          <p:cNvPr id="4" name="Slide Number Placeholder 3"/>
          <p:cNvSpPr>
            <a:spLocks noGrp="1"/>
          </p:cNvSpPr>
          <p:nvPr>
            <p:ph type="sldNum" sz="quarter" idx="10"/>
          </p:nvPr>
        </p:nvSpPr>
        <p:spPr/>
        <p:txBody>
          <a:bodyPr/>
          <a:lstStyle/>
          <a:p>
            <a:fld id="{834E0464-25F3-4113-89F1-944B5D5BEC9D}" type="slidenum">
              <a:rPr lang="en-GB" smtClean="0"/>
              <a:pPr/>
              <a:t>6</a:t>
            </a:fld>
            <a:endParaRPr lang="en-GB"/>
          </a:p>
        </p:txBody>
      </p:sp>
    </p:spTree>
    <p:extLst>
      <p:ext uri="{BB962C8B-B14F-4D97-AF65-F5344CB8AC3E}">
        <p14:creationId xmlns:p14="http://schemas.microsoft.com/office/powerpoint/2010/main" val="2538644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u="sng" dirty="0"/>
              <a:t>Notes for the trainer</a:t>
            </a:r>
            <a:r>
              <a:rPr lang="en-SG" dirty="0"/>
              <a:t>: </a:t>
            </a:r>
          </a:p>
          <a:p>
            <a:r>
              <a:rPr lang="en-SG" dirty="0"/>
              <a:t>You need not have to deep-dive into the topic. This slide intends to provide an introduction to Risk Management.</a:t>
            </a:r>
          </a:p>
        </p:txBody>
      </p:sp>
      <p:sp>
        <p:nvSpPr>
          <p:cNvPr id="4" name="Slide Number Placeholder 3"/>
          <p:cNvSpPr>
            <a:spLocks noGrp="1"/>
          </p:cNvSpPr>
          <p:nvPr>
            <p:ph type="sldNum" sz="quarter" idx="10"/>
          </p:nvPr>
        </p:nvSpPr>
        <p:spPr/>
        <p:txBody>
          <a:bodyPr/>
          <a:lstStyle/>
          <a:p>
            <a:fld id="{FDE3D6AB-143F-4DB9-8094-C47CE7EB4773}" type="slidenum">
              <a:rPr lang="en-SG" smtClean="0"/>
              <a:t>7</a:t>
            </a:fld>
            <a:endParaRPr lang="en-SG"/>
          </a:p>
        </p:txBody>
      </p:sp>
    </p:spTree>
    <p:extLst>
      <p:ext uri="{BB962C8B-B14F-4D97-AF65-F5344CB8AC3E}">
        <p14:creationId xmlns:p14="http://schemas.microsoft.com/office/powerpoint/2010/main" val="1128423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Notes to trainer</a:t>
            </a:r>
            <a:r>
              <a:rPr lang="en-US" dirty="0"/>
              <a:t>:</a:t>
            </a:r>
          </a:p>
          <a:p>
            <a:r>
              <a:rPr lang="en-US" dirty="0"/>
              <a:t>You</a:t>
            </a:r>
            <a:r>
              <a:rPr lang="en-US" baseline="0" dirty="0"/>
              <a:t> can use this RA from to explain Risk assessment concepts and attach your company actual RA form to go through in detail </a:t>
            </a:r>
            <a:endParaRPr lang="en-SG" dirty="0"/>
          </a:p>
        </p:txBody>
      </p:sp>
      <p:sp>
        <p:nvSpPr>
          <p:cNvPr id="4" name="Slide Number Placeholder 3"/>
          <p:cNvSpPr>
            <a:spLocks noGrp="1"/>
          </p:cNvSpPr>
          <p:nvPr>
            <p:ph type="sldNum" sz="quarter" idx="10"/>
          </p:nvPr>
        </p:nvSpPr>
        <p:spPr/>
        <p:txBody>
          <a:bodyPr/>
          <a:lstStyle/>
          <a:p>
            <a:fld id="{FDE3D6AB-143F-4DB9-8094-C47CE7EB4773}" type="slidenum">
              <a:rPr lang="en-SG" smtClean="0"/>
              <a:t>9</a:t>
            </a:fld>
            <a:endParaRPr lang="en-SG"/>
          </a:p>
        </p:txBody>
      </p:sp>
    </p:spTree>
    <p:extLst>
      <p:ext uri="{BB962C8B-B14F-4D97-AF65-F5344CB8AC3E}">
        <p14:creationId xmlns:p14="http://schemas.microsoft.com/office/powerpoint/2010/main" val="4094920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FDE3D6AB-143F-4DB9-8094-C47CE7EB4773}" type="slidenum">
              <a:rPr lang="en-SG" smtClean="0"/>
              <a:t>10</a:t>
            </a:fld>
            <a:endParaRPr lang="en-SG"/>
          </a:p>
        </p:txBody>
      </p:sp>
    </p:spTree>
    <p:extLst>
      <p:ext uri="{BB962C8B-B14F-4D97-AF65-F5344CB8AC3E}">
        <p14:creationId xmlns:p14="http://schemas.microsoft.com/office/powerpoint/2010/main" val="4166210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A45B2A-DE93-486B-A643-CBE2A631D806}" type="datetime1">
              <a:rPr lang="en-SG" smtClean="0"/>
              <a:t>29/8/2019</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DCABBB1C-4B73-4A50-AE0A-4357133F90B1}" type="slidenum">
              <a:rPr lang="en-SG" smtClean="0"/>
              <a:t>‹#›</a:t>
            </a:fld>
            <a:endParaRPr lang="en-SG" dirty="0"/>
          </a:p>
        </p:txBody>
      </p:sp>
    </p:spTree>
    <p:extLst>
      <p:ext uri="{BB962C8B-B14F-4D97-AF65-F5344CB8AC3E}">
        <p14:creationId xmlns:p14="http://schemas.microsoft.com/office/powerpoint/2010/main" val="215718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388667-5CD5-4848-BADA-9FF2ABAEA456}" type="datetime1">
              <a:rPr lang="en-SG" smtClean="0"/>
              <a:t>29/8/2019</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DCABBB1C-4B73-4A50-AE0A-4357133F90B1}" type="slidenum">
              <a:rPr lang="en-SG" smtClean="0"/>
              <a:t>‹#›</a:t>
            </a:fld>
            <a:endParaRPr lang="en-SG" dirty="0"/>
          </a:p>
        </p:txBody>
      </p:sp>
    </p:spTree>
    <p:extLst>
      <p:ext uri="{BB962C8B-B14F-4D97-AF65-F5344CB8AC3E}">
        <p14:creationId xmlns:p14="http://schemas.microsoft.com/office/powerpoint/2010/main" val="184961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7CA4D9-7231-4D9A-9E88-E2B7A77E2DF1}" type="datetime1">
              <a:rPr lang="en-SG" smtClean="0"/>
              <a:t>29/8/2019</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DCABBB1C-4B73-4A50-AE0A-4357133F90B1}" type="slidenum">
              <a:rPr lang="en-SG" smtClean="0"/>
              <a:t>‹#›</a:t>
            </a:fld>
            <a:endParaRPr lang="en-SG" dirty="0"/>
          </a:p>
        </p:txBody>
      </p:sp>
    </p:spTree>
    <p:extLst>
      <p:ext uri="{BB962C8B-B14F-4D97-AF65-F5344CB8AC3E}">
        <p14:creationId xmlns:p14="http://schemas.microsoft.com/office/powerpoint/2010/main" val="263733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672BDA-AE9A-4E06-8C48-EB576258785C}" type="datetime1">
              <a:rPr lang="en-SG" smtClean="0"/>
              <a:t>29/8/2019</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DCABBB1C-4B73-4A50-AE0A-4357133F90B1}" type="slidenum">
              <a:rPr lang="en-SG" smtClean="0"/>
              <a:t>‹#›</a:t>
            </a:fld>
            <a:endParaRPr lang="en-SG" dirty="0"/>
          </a:p>
        </p:txBody>
      </p:sp>
    </p:spTree>
    <p:extLst>
      <p:ext uri="{BB962C8B-B14F-4D97-AF65-F5344CB8AC3E}">
        <p14:creationId xmlns:p14="http://schemas.microsoft.com/office/powerpoint/2010/main" val="438771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6ACDA-953F-4FD2-AD7E-DAE60B245329}" type="datetime1">
              <a:rPr lang="en-SG" smtClean="0"/>
              <a:t>29/8/2019</a:t>
            </a:fld>
            <a:endParaRPr lang="en-SG" dirty="0"/>
          </a:p>
        </p:txBody>
      </p:sp>
      <p:sp>
        <p:nvSpPr>
          <p:cNvPr id="5" name="Footer Placeholder 4"/>
          <p:cNvSpPr>
            <a:spLocks noGrp="1"/>
          </p:cNvSpPr>
          <p:nvPr>
            <p:ph type="ftr" sz="quarter" idx="11"/>
          </p:nvPr>
        </p:nvSpPr>
        <p:spPr/>
        <p:txBody>
          <a:bodyPr/>
          <a:lstStyle/>
          <a:p>
            <a:endParaRPr lang="en-SG" dirty="0"/>
          </a:p>
        </p:txBody>
      </p:sp>
      <p:sp>
        <p:nvSpPr>
          <p:cNvPr id="6" name="Slide Number Placeholder 5"/>
          <p:cNvSpPr>
            <a:spLocks noGrp="1"/>
          </p:cNvSpPr>
          <p:nvPr>
            <p:ph type="sldNum" sz="quarter" idx="12"/>
          </p:nvPr>
        </p:nvSpPr>
        <p:spPr/>
        <p:txBody>
          <a:bodyPr/>
          <a:lstStyle/>
          <a:p>
            <a:fld id="{DCABBB1C-4B73-4A50-AE0A-4357133F90B1}" type="slidenum">
              <a:rPr lang="en-SG" smtClean="0"/>
              <a:t>‹#›</a:t>
            </a:fld>
            <a:endParaRPr lang="en-SG" dirty="0"/>
          </a:p>
        </p:txBody>
      </p:sp>
    </p:spTree>
    <p:extLst>
      <p:ext uri="{BB962C8B-B14F-4D97-AF65-F5344CB8AC3E}">
        <p14:creationId xmlns:p14="http://schemas.microsoft.com/office/powerpoint/2010/main" val="4210633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F4791-A2F4-49D7-A7A2-36FC634E20B6}" type="datetime1">
              <a:rPr lang="en-SG" smtClean="0"/>
              <a:t>29/8/2019</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DCABBB1C-4B73-4A50-AE0A-4357133F90B1}" type="slidenum">
              <a:rPr lang="en-SG" smtClean="0"/>
              <a:t>‹#›</a:t>
            </a:fld>
            <a:endParaRPr lang="en-SG" dirty="0"/>
          </a:p>
        </p:txBody>
      </p:sp>
    </p:spTree>
    <p:extLst>
      <p:ext uri="{BB962C8B-B14F-4D97-AF65-F5344CB8AC3E}">
        <p14:creationId xmlns:p14="http://schemas.microsoft.com/office/powerpoint/2010/main" val="2148468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979986-8653-45A9-AE74-08118B98ADF6}" type="datetime1">
              <a:rPr lang="en-SG" smtClean="0"/>
              <a:t>29/8/2019</a:t>
            </a:fld>
            <a:endParaRPr lang="en-SG" dirty="0"/>
          </a:p>
        </p:txBody>
      </p:sp>
      <p:sp>
        <p:nvSpPr>
          <p:cNvPr id="8" name="Footer Placeholder 7"/>
          <p:cNvSpPr>
            <a:spLocks noGrp="1"/>
          </p:cNvSpPr>
          <p:nvPr>
            <p:ph type="ftr" sz="quarter" idx="11"/>
          </p:nvPr>
        </p:nvSpPr>
        <p:spPr/>
        <p:txBody>
          <a:bodyPr/>
          <a:lstStyle/>
          <a:p>
            <a:endParaRPr lang="en-SG" dirty="0"/>
          </a:p>
        </p:txBody>
      </p:sp>
      <p:sp>
        <p:nvSpPr>
          <p:cNvPr id="9" name="Slide Number Placeholder 8"/>
          <p:cNvSpPr>
            <a:spLocks noGrp="1"/>
          </p:cNvSpPr>
          <p:nvPr>
            <p:ph type="sldNum" sz="quarter" idx="12"/>
          </p:nvPr>
        </p:nvSpPr>
        <p:spPr/>
        <p:txBody>
          <a:bodyPr/>
          <a:lstStyle/>
          <a:p>
            <a:fld id="{DCABBB1C-4B73-4A50-AE0A-4357133F90B1}" type="slidenum">
              <a:rPr lang="en-SG" smtClean="0"/>
              <a:t>‹#›</a:t>
            </a:fld>
            <a:endParaRPr lang="en-SG" dirty="0"/>
          </a:p>
        </p:txBody>
      </p:sp>
    </p:spTree>
    <p:extLst>
      <p:ext uri="{BB962C8B-B14F-4D97-AF65-F5344CB8AC3E}">
        <p14:creationId xmlns:p14="http://schemas.microsoft.com/office/powerpoint/2010/main" val="4098405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951D80-4B82-40B2-A2F5-9D1C2F990DA8}" type="datetime1">
              <a:rPr lang="en-SG" smtClean="0"/>
              <a:t>29/8/2019</a:t>
            </a:fld>
            <a:endParaRPr lang="en-SG" dirty="0"/>
          </a:p>
        </p:txBody>
      </p:sp>
      <p:sp>
        <p:nvSpPr>
          <p:cNvPr id="4" name="Footer Placeholder 3"/>
          <p:cNvSpPr>
            <a:spLocks noGrp="1"/>
          </p:cNvSpPr>
          <p:nvPr>
            <p:ph type="ftr" sz="quarter" idx="11"/>
          </p:nvPr>
        </p:nvSpPr>
        <p:spPr/>
        <p:txBody>
          <a:bodyPr/>
          <a:lstStyle/>
          <a:p>
            <a:endParaRPr lang="en-SG" dirty="0"/>
          </a:p>
        </p:txBody>
      </p:sp>
      <p:sp>
        <p:nvSpPr>
          <p:cNvPr id="5" name="Slide Number Placeholder 4"/>
          <p:cNvSpPr>
            <a:spLocks noGrp="1"/>
          </p:cNvSpPr>
          <p:nvPr>
            <p:ph type="sldNum" sz="quarter" idx="12"/>
          </p:nvPr>
        </p:nvSpPr>
        <p:spPr/>
        <p:txBody>
          <a:bodyPr/>
          <a:lstStyle/>
          <a:p>
            <a:fld id="{DCABBB1C-4B73-4A50-AE0A-4357133F90B1}" type="slidenum">
              <a:rPr lang="en-SG" smtClean="0"/>
              <a:t>‹#›</a:t>
            </a:fld>
            <a:endParaRPr lang="en-SG" dirty="0"/>
          </a:p>
        </p:txBody>
      </p:sp>
    </p:spTree>
    <p:extLst>
      <p:ext uri="{BB962C8B-B14F-4D97-AF65-F5344CB8AC3E}">
        <p14:creationId xmlns:p14="http://schemas.microsoft.com/office/powerpoint/2010/main" val="13595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1AA28-C55D-477B-828A-287F018D0BC1}" type="datetime1">
              <a:rPr lang="en-SG" smtClean="0"/>
              <a:t>29/8/2019</a:t>
            </a:fld>
            <a:endParaRPr lang="en-SG" dirty="0"/>
          </a:p>
        </p:txBody>
      </p:sp>
      <p:sp>
        <p:nvSpPr>
          <p:cNvPr id="3" name="Footer Placeholder 2"/>
          <p:cNvSpPr>
            <a:spLocks noGrp="1"/>
          </p:cNvSpPr>
          <p:nvPr>
            <p:ph type="ftr" sz="quarter" idx="11"/>
          </p:nvPr>
        </p:nvSpPr>
        <p:spPr/>
        <p:txBody>
          <a:bodyPr/>
          <a:lstStyle/>
          <a:p>
            <a:endParaRPr lang="en-SG" dirty="0"/>
          </a:p>
        </p:txBody>
      </p:sp>
      <p:sp>
        <p:nvSpPr>
          <p:cNvPr id="4" name="Slide Number Placeholder 3"/>
          <p:cNvSpPr>
            <a:spLocks noGrp="1"/>
          </p:cNvSpPr>
          <p:nvPr>
            <p:ph type="sldNum" sz="quarter" idx="12"/>
          </p:nvPr>
        </p:nvSpPr>
        <p:spPr/>
        <p:txBody>
          <a:bodyPr/>
          <a:lstStyle/>
          <a:p>
            <a:fld id="{DCABBB1C-4B73-4A50-AE0A-4357133F90B1}" type="slidenum">
              <a:rPr lang="en-SG" smtClean="0"/>
              <a:t>‹#›</a:t>
            </a:fld>
            <a:endParaRPr lang="en-SG" dirty="0"/>
          </a:p>
        </p:txBody>
      </p:sp>
    </p:spTree>
    <p:extLst>
      <p:ext uri="{BB962C8B-B14F-4D97-AF65-F5344CB8AC3E}">
        <p14:creationId xmlns:p14="http://schemas.microsoft.com/office/powerpoint/2010/main" val="1429668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3B44F6-350F-4A32-93C1-8409221942E1}" type="datetime1">
              <a:rPr lang="en-SG" smtClean="0"/>
              <a:t>29/8/2019</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DCABBB1C-4B73-4A50-AE0A-4357133F90B1}" type="slidenum">
              <a:rPr lang="en-SG" smtClean="0"/>
              <a:t>‹#›</a:t>
            </a:fld>
            <a:endParaRPr lang="en-SG" dirty="0"/>
          </a:p>
        </p:txBody>
      </p:sp>
    </p:spTree>
    <p:extLst>
      <p:ext uri="{BB962C8B-B14F-4D97-AF65-F5344CB8AC3E}">
        <p14:creationId xmlns:p14="http://schemas.microsoft.com/office/powerpoint/2010/main" val="2549849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3887D8-E1D4-427C-BCED-09963F23A526}" type="datetime1">
              <a:rPr lang="en-SG" smtClean="0"/>
              <a:t>29/8/2019</a:t>
            </a:fld>
            <a:endParaRPr lang="en-SG" dirty="0"/>
          </a:p>
        </p:txBody>
      </p:sp>
      <p:sp>
        <p:nvSpPr>
          <p:cNvPr id="6" name="Footer Placeholder 5"/>
          <p:cNvSpPr>
            <a:spLocks noGrp="1"/>
          </p:cNvSpPr>
          <p:nvPr>
            <p:ph type="ftr" sz="quarter" idx="11"/>
          </p:nvPr>
        </p:nvSpPr>
        <p:spPr/>
        <p:txBody>
          <a:bodyPr/>
          <a:lstStyle/>
          <a:p>
            <a:endParaRPr lang="en-SG" dirty="0"/>
          </a:p>
        </p:txBody>
      </p:sp>
      <p:sp>
        <p:nvSpPr>
          <p:cNvPr id="7" name="Slide Number Placeholder 6"/>
          <p:cNvSpPr>
            <a:spLocks noGrp="1"/>
          </p:cNvSpPr>
          <p:nvPr>
            <p:ph type="sldNum" sz="quarter" idx="12"/>
          </p:nvPr>
        </p:nvSpPr>
        <p:spPr/>
        <p:txBody>
          <a:bodyPr/>
          <a:lstStyle/>
          <a:p>
            <a:fld id="{DCABBB1C-4B73-4A50-AE0A-4357133F90B1}" type="slidenum">
              <a:rPr lang="en-SG" smtClean="0"/>
              <a:t>‹#›</a:t>
            </a:fld>
            <a:endParaRPr lang="en-SG" dirty="0"/>
          </a:p>
        </p:txBody>
      </p:sp>
    </p:spTree>
    <p:extLst>
      <p:ext uri="{BB962C8B-B14F-4D97-AF65-F5344CB8AC3E}">
        <p14:creationId xmlns:p14="http://schemas.microsoft.com/office/powerpoint/2010/main" val="28745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43F477-D50B-4EB0-9079-6A2C9F365FE6}" type="datetime1">
              <a:rPr lang="en-SG" smtClean="0"/>
              <a:t>29/8/2019</a:t>
            </a:fld>
            <a:endParaRPr lang="en-SG"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ABBB1C-4B73-4A50-AE0A-4357133F90B1}" type="slidenum">
              <a:rPr lang="en-SG" smtClean="0"/>
              <a:t>‹#›</a:t>
            </a:fld>
            <a:endParaRPr lang="en-SG" dirty="0"/>
          </a:p>
        </p:txBody>
      </p:sp>
    </p:spTree>
    <p:extLst>
      <p:ext uri="{BB962C8B-B14F-4D97-AF65-F5344CB8AC3E}">
        <p14:creationId xmlns:p14="http://schemas.microsoft.com/office/powerpoint/2010/main" val="11942394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emf"/><Relationship Id="rId9" Type="http://schemas.openxmlformats.org/officeDocument/2006/relationships/image" Target="../media/image2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emf"/><Relationship Id="rId7"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emf"/><Relationship Id="rId4" Type="http://schemas.openxmlformats.org/officeDocument/2006/relationships/image" Target="../media/image33.emf"/><Relationship Id="rId9"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0.emf"/></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47.emf"/><Relationship Id="rId4" Type="http://schemas.openxmlformats.org/officeDocument/2006/relationships/image" Target="../media/image46.emf"/></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 Id="rId9" Type="http://schemas.openxmlformats.org/officeDocument/2006/relationships/image" Target="../media/image10.emf"/></Relationships>
</file>

<file path=ppt/slides/_rels/slide30.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1.emf"/><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3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64.png"/></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emf"/></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3.jpeg"/></Relationships>
</file>

<file path=ppt/slides/_rels/slide43.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5.emf"/><Relationship Id="rId7" Type="http://schemas.openxmlformats.org/officeDocument/2006/relationships/image" Target="../media/image78.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7.png"/><Relationship Id="rId4" Type="http://schemas.openxmlformats.org/officeDocument/2006/relationships/image" Target="../media/image76.jpeg"/></Relationships>
</file>

<file path=ppt/slides/_rels/slide45.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81.jpeg"/></Relationships>
</file>

<file path=ppt/slides/_rels/slide46.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83.emf"/></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85.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88.jpeg"/><Relationship Id="rId4" Type="http://schemas.openxmlformats.org/officeDocument/2006/relationships/image" Target="../media/image87.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92.jpeg"/><Relationship Id="rId5" Type="http://schemas.openxmlformats.org/officeDocument/2006/relationships/image" Target="../media/image91.jpeg"/><Relationship Id="rId4" Type="http://schemas.openxmlformats.org/officeDocument/2006/relationships/image" Target="../media/image90.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15849" y="1960714"/>
            <a:ext cx="8369083" cy="646331"/>
          </a:xfrm>
          <a:prstGeom prst="rect">
            <a:avLst/>
          </a:prstGeom>
        </p:spPr>
        <p:txBody>
          <a:bodyPr wrap="square">
            <a:spAutoFit/>
          </a:bodyPr>
          <a:lstStyle/>
          <a:p>
            <a:pPr algn="ctr"/>
            <a:r>
              <a:rPr lang="en-US" sz="3600" b="1" dirty="0">
                <a:solidFill>
                  <a:srgbClr val="92D050"/>
                </a:solidFill>
              </a:rPr>
              <a:t>WSH Training slides for Woodworking</a:t>
            </a:r>
            <a:endParaRPr lang="en-SG" sz="3600" b="1" dirty="0">
              <a:solidFill>
                <a:srgbClr val="92D050"/>
              </a:solidFill>
            </a:endParaRPr>
          </a:p>
        </p:txBody>
      </p:sp>
      <p:sp>
        <p:nvSpPr>
          <p:cNvPr id="2" name="Rectangle 1"/>
          <p:cNvSpPr/>
          <p:nvPr/>
        </p:nvSpPr>
        <p:spPr>
          <a:xfrm>
            <a:off x="0" y="6858000"/>
            <a:ext cx="12192000" cy="646331"/>
          </a:xfrm>
          <a:prstGeom prst="rect">
            <a:avLst/>
          </a:prstGeom>
        </p:spPr>
        <p:txBody>
          <a:bodyPr wrap="square">
            <a:spAutoFit/>
          </a:bodyPr>
          <a:lstStyle/>
          <a:p>
            <a:pPr algn="just"/>
            <a:r>
              <a:rPr lang="en-GB" sz="1200" dirty="0"/>
              <a:t>All rights reserved, 2019. The information provided in this training slides is accurate at time of publication. All examples shared in this training slides are meant for learning purposes only. The learning points for each example are not exhaustive and should not be taken to encapsulate all the responsibilities and obligations of the user of this training slides under the law. The Workplace Safety and Health Council does not accept any liability or responsibility for any modifications made to this set of training slides. </a:t>
            </a:r>
          </a:p>
        </p:txBody>
      </p:sp>
      <p:pic>
        <p:nvPicPr>
          <p:cNvPr id="7" name="Picture 6"/>
          <p:cNvPicPr>
            <a:picLocks noChangeAspect="1"/>
          </p:cNvPicPr>
          <p:nvPr/>
        </p:nvPicPr>
        <p:blipFill>
          <a:blip r:embed="rId3"/>
          <a:stretch>
            <a:fillRect/>
          </a:stretch>
        </p:blipFill>
        <p:spPr>
          <a:xfrm>
            <a:off x="6848481" y="3335274"/>
            <a:ext cx="4014080" cy="1803844"/>
          </a:xfrm>
          <a:prstGeom prst="rect">
            <a:avLst/>
          </a:prstGeom>
        </p:spPr>
      </p:pic>
      <p:pic>
        <p:nvPicPr>
          <p:cNvPr id="8" name="Picture 7"/>
          <p:cNvPicPr>
            <a:picLocks noChangeAspect="1"/>
          </p:cNvPicPr>
          <p:nvPr/>
        </p:nvPicPr>
        <p:blipFill>
          <a:blip r:embed="rId4"/>
          <a:stretch>
            <a:fillRect/>
          </a:stretch>
        </p:blipFill>
        <p:spPr>
          <a:xfrm>
            <a:off x="2136262" y="3335274"/>
            <a:ext cx="4206950" cy="1791898"/>
          </a:xfrm>
          <a:prstGeom prst="rect">
            <a:avLst/>
          </a:prstGeom>
        </p:spPr>
      </p:pic>
      <p:pic>
        <p:nvPicPr>
          <p:cNvPr id="9" name="Picture 8">
            <a:extLst>
              <a:ext uri="{FF2B5EF4-FFF2-40B4-BE49-F238E27FC236}">
                <a16:creationId xmlns:a16="http://schemas.microsoft.com/office/drawing/2014/main" id="{FCFFDB21-1F5B-4E9E-86F7-00FE79F696CE}"/>
              </a:ext>
            </a:extLst>
          </p:cNvPr>
          <p:cNvPicPr/>
          <p:nvPr/>
        </p:nvPicPr>
        <p:blipFill rotWithShape="1">
          <a:blip r:embed="rId5" cstate="print">
            <a:extLst>
              <a:ext uri="{28A0092B-C50C-407E-A947-70E740481C1C}">
                <a14:useLocalDpi xmlns:a14="http://schemas.microsoft.com/office/drawing/2010/main" val="0"/>
              </a:ext>
            </a:extLst>
          </a:blip>
          <a:srcRect l="6467" t="10278" b="1"/>
          <a:stretch/>
        </p:blipFill>
        <p:spPr bwMode="auto">
          <a:xfrm>
            <a:off x="685800" y="424765"/>
            <a:ext cx="2258378" cy="136437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46216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599" y="174812"/>
            <a:ext cx="3229602" cy="523220"/>
          </a:xfrm>
          <a:prstGeom prst="rect">
            <a:avLst/>
          </a:prstGeom>
          <a:noFill/>
        </p:spPr>
        <p:txBody>
          <a:bodyPr wrap="none" rtlCol="0">
            <a:spAutoFit/>
          </a:bodyPr>
          <a:lstStyle/>
          <a:p>
            <a:r>
              <a:rPr lang="en-US" sz="2800" b="1" dirty="0"/>
              <a:t>3. Risk Management</a:t>
            </a:r>
            <a:endParaRPr lang="en-SG" sz="2800" b="1" dirty="0"/>
          </a:p>
        </p:txBody>
      </p:sp>
      <p:sp>
        <p:nvSpPr>
          <p:cNvPr id="11" name="Oval 10"/>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p:cNvSpPr txBox="1"/>
          <p:nvPr/>
        </p:nvSpPr>
        <p:spPr>
          <a:xfrm>
            <a:off x="11890312" y="6536107"/>
            <a:ext cx="341760" cy="276999"/>
          </a:xfrm>
          <a:prstGeom prst="rect">
            <a:avLst/>
          </a:prstGeom>
          <a:noFill/>
        </p:spPr>
        <p:txBody>
          <a:bodyPr wrap="none" rtlCol="0">
            <a:spAutoFit/>
          </a:bodyPr>
          <a:lstStyle/>
          <a:p>
            <a:r>
              <a:rPr lang="en-SG" sz="1200" dirty="0"/>
              <a:t>10</a:t>
            </a:r>
          </a:p>
        </p:txBody>
      </p:sp>
      <p:pic>
        <p:nvPicPr>
          <p:cNvPr id="13" name="Picture 11">
            <a:extLst>
              <a:ext uri="{FF2B5EF4-FFF2-40B4-BE49-F238E27FC236}">
                <a16:creationId xmlns:a16="http://schemas.microsoft.com/office/drawing/2014/main" id="{248BEE65-05B5-4ECE-BE74-06A63B2A0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662" t="32590" r="7841" b="9821"/>
          <a:stretch>
            <a:fillRect/>
          </a:stretch>
        </p:blipFill>
        <p:spPr bwMode="auto">
          <a:xfrm>
            <a:off x="1541954" y="2622292"/>
            <a:ext cx="7914830" cy="3948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23069EB3-C82B-4AFE-B1A0-4C6A7BB28389}"/>
              </a:ext>
            </a:extLst>
          </p:cNvPr>
          <p:cNvSpPr txBox="1">
            <a:spLocks/>
          </p:cNvSpPr>
          <p:nvPr/>
        </p:nvSpPr>
        <p:spPr bwMode="auto">
          <a:xfrm>
            <a:off x="304800" y="1057145"/>
            <a:ext cx="105842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har char="•"/>
              <a:defRPr sz="3200">
                <a:solidFill>
                  <a:schemeClr val="tx1"/>
                </a:solidFill>
                <a:latin typeface="Myriad Pro" pitchFamily="34" charset="0"/>
                <a:cs typeface="Arial" panose="020B0604020202020204" pitchFamily="34" charset="0"/>
              </a:defRPr>
            </a:lvl1pPr>
            <a:lvl2pPr marL="914400" indent="-450850" eaLnBrk="0" hangingPunct="0">
              <a:spcBef>
                <a:spcPct val="20000"/>
              </a:spcBef>
              <a:buChar char="–"/>
              <a:defRPr sz="2800">
                <a:solidFill>
                  <a:srgbClr val="006699"/>
                </a:solidFill>
                <a:latin typeface="Myriad Pro"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Myriad Pro" pitchFamily="34" charset="0"/>
                <a:cs typeface="Arial" panose="020B0604020202020204" pitchFamily="34" charset="0"/>
              </a:defRPr>
            </a:lvl3pPr>
            <a:lvl4pPr marL="1600200" indent="-228600" eaLnBrk="0" hangingPunct="0">
              <a:spcBef>
                <a:spcPct val="20000"/>
              </a:spcBef>
              <a:buChar char="–"/>
              <a:defRPr sz="2000">
                <a:solidFill>
                  <a:srgbClr val="006699"/>
                </a:solidFill>
                <a:latin typeface="Myriad Pro"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Myriad Pro"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panose="020B0604020202020204" pitchFamily="34" charset="0"/>
              </a:defRPr>
            </a:lvl9pPr>
          </a:lstStyle>
          <a:p>
            <a:pPr algn="just" eaLnBrk="1" hangingPunct="1">
              <a:spcBef>
                <a:spcPts val="600"/>
              </a:spcBef>
              <a:spcAft>
                <a:spcPts val="600"/>
              </a:spcAft>
              <a:buFontTx/>
              <a:buNone/>
            </a:pPr>
            <a:r>
              <a:rPr lang="en-GB" altLang="en-US" sz="2400" b="1" dirty="0">
                <a:latin typeface="+mn-lt"/>
              </a:rPr>
              <a:t>I.	Hazard Identification </a:t>
            </a:r>
          </a:p>
          <a:p>
            <a:pPr lvl="1" algn="just" eaLnBrk="1" hangingPunct="1">
              <a:spcBef>
                <a:spcPts val="600"/>
              </a:spcBef>
              <a:spcAft>
                <a:spcPts val="600"/>
              </a:spcAft>
              <a:buFontTx/>
              <a:buNone/>
            </a:pPr>
            <a:r>
              <a:rPr lang="en-US" altLang="en-US" sz="2000" b="1" dirty="0">
                <a:solidFill>
                  <a:schemeClr val="tx1"/>
                </a:solidFill>
                <a:latin typeface="+mn-lt"/>
              </a:rPr>
              <a:t>A.   What is a Hazard?  </a:t>
            </a:r>
          </a:p>
          <a:p>
            <a:pPr lvl="2" eaLnBrk="1" hangingPunct="1">
              <a:spcBef>
                <a:spcPts val="600"/>
              </a:spcBef>
              <a:spcAft>
                <a:spcPts val="600"/>
              </a:spcAft>
            </a:pPr>
            <a:r>
              <a:rPr lang="en-US" altLang="en-US" sz="2000" dirty="0">
                <a:latin typeface="+mn-lt"/>
              </a:rPr>
              <a:t>Any</a:t>
            </a:r>
            <a:r>
              <a:rPr lang="en-US" altLang="en-US" sz="2000" dirty="0">
                <a:solidFill>
                  <a:schemeClr val="tx1"/>
                </a:solidFill>
                <a:latin typeface="+mn-lt"/>
              </a:rPr>
              <a:t> source or any situation with the potential to cause bodily injury or ill-health.</a:t>
            </a:r>
            <a:endParaRPr lang="en-GB" altLang="en-US" sz="2000" i="1" dirty="0">
              <a:solidFill>
                <a:schemeClr val="tx1"/>
              </a:solidFill>
              <a:latin typeface="+mn-lt"/>
            </a:endParaRPr>
          </a:p>
        </p:txBody>
      </p:sp>
      <p:sp>
        <p:nvSpPr>
          <p:cNvPr id="15" name="Rectangle 14">
            <a:extLst>
              <a:ext uri="{FF2B5EF4-FFF2-40B4-BE49-F238E27FC236}">
                <a16:creationId xmlns:a16="http://schemas.microsoft.com/office/drawing/2014/main" id="{678D4A18-8AFE-490E-9CD3-F40F681D4F38}"/>
              </a:ext>
            </a:extLst>
          </p:cNvPr>
          <p:cNvSpPr/>
          <p:nvPr/>
        </p:nvSpPr>
        <p:spPr bwMode="auto">
          <a:xfrm>
            <a:off x="1629177" y="5145109"/>
            <a:ext cx="1732209" cy="1270760"/>
          </a:xfrm>
          <a:prstGeom prst="rect">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a:solidFill>
                <a:srgbClr val="FFFFFF"/>
              </a:solidFill>
              <a:latin typeface="Myriad Pro" pitchFamily="34" charset="0"/>
            </a:endParaRPr>
          </a:p>
        </p:txBody>
      </p:sp>
    </p:spTree>
    <p:extLst>
      <p:ext uri="{BB962C8B-B14F-4D97-AF65-F5344CB8AC3E}">
        <p14:creationId xmlns:p14="http://schemas.microsoft.com/office/powerpoint/2010/main" val="175555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599" y="174812"/>
            <a:ext cx="3229602" cy="523220"/>
          </a:xfrm>
          <a:prstGeom prst="rect">
            <a:avLst/>
          </a:prstGeom>
          <a:noFill/>
        </p:spPr>
        <p:txBody>
          <a:bodyPr wrap="none" rtlCol="0">
            <a:spAutoFit/>
          </a:bodyPr>
          <a:lstStyle/>
          <a:p>
            <a:r>
              <a:rPr lang="en-US" sz="2800" b="1" dirty="0"/>
              <a:t>3. Risk Management</a:t>
            </a:r>
            <a:endParaRPr lang="en-SG" sz="2800" b="1" dirty="0"/>
          </a:p>
        </p:txBody>
      </p:sp>
      <p:sp>
        <p:nvSpPr>
          <p:cNvPr id="11" name="Oval 10"/>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p:cNvSpPr txBox="1"/>
          <p:nvPr/>
        </p:nvSpPr>
        <p:spPr>
          <a:xfrm>
            <a:off x="11890312" y="6536107"/>
            <a:ext cx="341760" cy="276999"/>
          </a:xfrm>
          <a:prstGeom prst="rect">
            <a:avLst/>
          </a:prstGeom>
          <a:noFill/>
        </p:spPr>
        <p:txBody>
          <a:bodyPr wrap="none" rtlCol="0">
            <a:spAutoFit/>
          </a:bodyPr>
          <a:lstStyle/>
          <a:p>
            <a:r>
              <a:rPr lang="en-SG" sz="1200" dirty="0"/>
              <a:t>11</a:t>
            </a:r>
          </a:p>
        </p:txBody>
      </p:sp>
      <p:sp>
        <p:nvSpPr>
          <p:cNvPr id="14" name="Content Placeholder 2">
            <a:extLst>
              <a:ext uri="{FF2B5EF4-FFF2-40B4-BE49-F238E27FC236}">
                <a16:creationId xmlns:a16="http://schemas.microsoft.com/office/drawing/2014/main" id="{23069EB3-C82B-4AFE-B1A0-4C6A7BB28389}"/>
              </a:ext>
            </a:extLst>
          </p:cNvPr>
          <p:cNvSpPr txBox="1">
            <a:spLocks/>
          </p:cNvSpPr>
          <p:nvPr/>
        </p:nvSpPr>
        <p:spPr bwMode="auto">
          <a:xfrm>
            <a:off x="304800" y="1057145"/>
            <a:ext cx="105842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har char="•"/>
              <a:defRPr sz="3200">
                <a:solidFill>
                  <a:schemeClr val="tx1"/>
                </a:solidFill>
                <a:latin typeface="Myriad Pro" pitchFamily="34" charset="0"/>
                <a:cs typeface="Arial" panose="020B0604020202020204" pitchFamily="34" charset="0"/>
              </a:defRPr>
            </a:lvl1pPr>
            <a:lvl2pPr marL="914400" indent="-450850" eaLnBrk="0" hangingPunct="0">
              <a:spcBef>
                <a:spcPct val="20000"/>
              </a:spcBef>
              <a:buChar char="–"/>
              <a:defRPr sz="2800">
                <a:solidFill>
                  <a:srgbClr val="006699"/>
                </a:solidFill>
                <a:latin typeface="Myriad Pro"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Myriad Pro" pitchFamily="34" charset="0"/>
                <a:cs typeface="Arial" panose="020B0604020202020204" pitchFamily="34" charset="0"/>
              </a:defRPr>
            </a:lvl3pPr>
            <a:lvl4pPr marL="1600200" indent="-228600" eaLnBrk="0" hangingPunct="0">
              <a:spcBef>
                <a:spcPct val="20000"/>
              </a:spcBef>
              <a:buChar char="–"/>
              <a:defRPr sz="2000">
                <a:solidFill>
                  <a:srgbClr val="006699"/>
                </a:solidFill>
                <a:latin typeface="Myriad Pro"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Myriad Pro"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panose="020B0604020202020204" pitchFamily="34" charset="0"/>
              </a:defRPr>
            </a:lvl9pPr>
          </a:lstStyle>
          <a:p>
            <a:pPr algn="just" eaLnBrk="1" hangingPunct="1">
              <a:spcBef>
                <a:spcPts val="600"/>
              </a:spcBef>
              <a:spcAft>
                <a:spcPts val="600"/>
              </a:spcAft>
              <a:buFontTx/>
              <a:buNone/>
            </a:pPr>
            <a:r>
              <a:rPr lang="en-GB" altLang="en-US" sz="2400" b="1" dirty="0">
                <a:latin typeface="+mn-lt"/>
              </a:rPr>
              <a:t>II.	Risk Evaluation</a:t>
            </a:r>
          </a:p>
          <a:p>
            <a:pPr lvl="1" algn="just" eaLnBrk="1" hangingPunct="1">
              <a:spcBef>
                <a:spcPts val="600"/>
              </a:spcBef>
              <a:spcAft>
                <a:spcPts val="600"/>
              </a:spcAft>
              <a:buFontTx/>
              <a:buNone/>
            </a:pPr>
            <a:r>
              <a:rPr lang="en-US" altLang="en-US" sz="2000" b="1" dirty="0">
                <a:solidFill>
                  <a:schemeClr val="tx1"/>
                </a:solidFill>
                <a:latin typeface="+mn-lt"/>
              </a:rPr>
              <a:t>B.   What is a Risk?</a:t>
            </a:r>
          </a:p>
          <a:p>
            <a:pPr lvl="2" algn="just" eaLnBrk="1" hangingPunct="1">
              <a:spcBef>
                <a:spcPts val="600"/>
              </a:spcBef>
              <a:spcAft>
                <a:spcPts val="600"/>
              </a:spcAft>
              <a:buFont typeface="Arial" panose="020B0604020202020204" pitchFamily="34" charset="0"/>
              <a:buChar char="•"/>
            </a:pPr>
            <a:r>
              <a:rPr lang="en-US" altLang="en-US" sz="2000" dirty="0">
                <a:latin typeface="+mn-lt"/>
              </a:rPr>
              <a:t>The likelihood that a hazard will cause a specific bodily injury to any person.</a:t>
            </a:r>
            <a:endParaRPr lang="en-GB" altLang="en-US" sz="2000" dirty="0">
              <a:solidFill>
                <a:schemeClr val="tx1"/>
              </a:solidFill>
              <a:latin typeface="+mn-lt"/>
            </a:endParaRPr>
          </a:p>
        </p:txBody>
      </p:sp>
      <p:pic>
        <p:nvPicPr>
          <p:cNvPr id="8" name="Picture 11">
            <a:extLst>
              <a:ext uri="{FF2B5EF4-FFF2-40B4-BE49-F238E27FC236}">
                <a16:creationId xmlns:a16="http://schemas.microsoft.com/office/drawing/2014/main" id="{85834F67-AD43-4ABD-8A95-2789AC95C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662" t="32590" r="7841" b="9821"/>
          <a:stretch>
            <a:fillRect/>
          </a:stretch>
        </p:blipFill>
        <p:spPr bwMode="auto">
          <a:xfrm>
            <a:off x="1515413" y="2586234"/>
            <a:ext cx="8027831" cy="4004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BBF6A560-3754-4A80-AE16-F0396156546E}"/>
              </a:ext>
            </a:extLst>
          </p:cNvPr>
          <p:cNvSpPr/>
          <p:nvPr/>
        </p:nvSpPr>
        <p:spPr bwMode="auto">
          <a:xfrm>
            <a:off x="3364173" y="5111423"/>
            <a:ext cx="2321849" cy="1373089"/>
          </a:xfrm>
          <a:prstGeom prst="rect">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a:latin typeface="Myriad Pro" pitchFamily="34" charset="0"/>
            </a:endParaRPr>
          </a:p>
        </p:txBody>
      </p:sp>
    </p:spTree>
    <p:extLst>
      <p:ext uri="{BB962C8B-B14F-4D97-AF65-F5344CB8AC3E}">
        <p14:creationId xmlns:p14="http://schemas.microsoft.com/office/powerpoint/2010/main" val="2020817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599" y="174812"/>
            <a:ext cx="3229602" cy="523220"/>
          </a:xfrm>
          <a:prstGeom prst="rect">
            <a:avLst/>
          </a:prstGeom>
          <a:noFill/>
        </p:spPr>
        <p:txBody>
          <a:bodyPr wrap="none" rtlCol="0">
            <a:spAutoFit/>
          </a:bodyPr>
          <a:lstStyle/>
          <a:p>
            <a:r>
              <a:rPr lang="en-US" sz="2800" b="1" dirty="0"/>
              <a:t>3. Risk Management</a:t>
            </a:r>
            <a:endParaRPr lang="en-SG" sz="2800" b="1" dirty="0"/>
          </a:p>
        </p:txBody>
      </p:sp>
      <p:sp>
        <p:nvSpPr>
          <p:cNvPr id="11" name="Oval 10"/>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p:cNvSpPr txBox="1"/>
          <p:nvPr/>
        </p:nvSpPr>
        <p:spPr>
          <a:xfrm>
            <a:off x="11890312" y="6536107"/>
            <a:ext cx="341760" cy="276999"/>
          </a:xfrm>
          <a:prstGeom prst="rect">
            <a:avLst/>
          </a:prstGeom>
          <a:noFill/>
        </p:spPr>
        <p:txBody>
          <a:bodyPr wrap="none" rtlCol="0">
            <a:spAutoFit/>
          </a:bodyPr>
          <a:lstStyle/>
          <a:p>
            <a:r>
              <a:rPr lang="en-SG" sz="1200" dirty="0"/>
              <a:t>12</a:t>
            </a:r>
          </a:p>
        </p:txBody>
      </p:sp>
      <p:sp>
        <p:nvSpPr>
          <p:cNvPr id="14" name="Content Placeholder 2">
            <a:extLst>
              <a:ext uri="{FF2B5EF4-FFF2-40B4-BE49-F238E27FC236}">
                <a16:creationId xmlns:a16="http://schemas.microsoft.com/office/drawing/2014/main" id="{23069EB3-C82B-4AFE-B1A0-4C6A7BB28389}"/>
              </a:ext>
            </a:extLst>
          </p:cNvPr>
          <p:cNvSpPr txBox="1">
            <a:spLocks/>
          </p:cNvSpPr>
          <p:nvPr/>
        </p:nvSpPr>
        <p:spPr bwMode="auto">
          <a:xfrm>
            <a:off x="304800" y="1057145"/>
            <a:ext cx="10584287" cy="1473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eaLnBrk="0" hangingPunct="0">
              <a:spcBef>
                <a:spcPct val="20000"/>
              </a:spcBef>
              <a:buChar char="•"/>
              <a:defRPr sz="3200">
                <a:solidFill>
                  <a:schemeClr val="tx1"/>
                </a:solidFill>
                <a:latin typeface="Myriad Pro" pitchFamily="34" charset="0"/>
                <a:cs typeface="Arial" panose="020B0604020202020204" pitchFamily="34" charset="0"/>
              </a:defRPr>
            </a:lvl1pPr>
            <a:lvl2pPr marL="914400" indent="-450850" eaLnBrk="0" hangingPunct="0">
              <a:spcBef>
                <a:spcPct val="20000"/>
              </a:spcBef>
              <a:buChar char="–"/>
              <a:defRPr sz="2800">
                <a:solidFill>
                  <a:srgbClr val="006699"/>
                </a:solidFill>
                <a:latin typeface="Myriad Pro" pitchFamily="34" charset="0"/>
                <a:cs typeface="Arial" panose="020B0604020202020204" pitchFamily="34" charset="0"/>
              </a:defRPr>
            </a:lvl2pPr>
            <a:lvl3pPr marL="1143000" indent="-228600" eaLnBrk="0" hangingPunct="0">
              <a:spcBef>
                <a:spcPct val="20000"/>
              </a:spcBef>
              <a:buChar char="•"/>
              <a:defRPr sz="2400">
                <a:solidFill>
                  <a:schemeClr val="tx1"/>
                </a:solidFill>
                <a:latin typeface="Myriad Pro" pitchFamily="34" charset="0"/>
                <a:cs typeface="Arial" panose="020B0604020202020204" pitchFamily="34" charset="0"/>
              </a:defRPr>
            </a:lvl3pPr>
            <a:lvl4pPr marL="1600200" indent="-228600" eaLnBrk="0" hangingPunct="0">
              <a:spcBef>
                <a:spcPct val="20000"/>
              </a:spcBef>
              <a:buChar char="–"/>
              <a:defRPr sz="2000">
                <a:solidFill>
                  <a:srgbClr val="006699"/>
                </a:solidFill>
                <a:latin typeface="Myriad Pro" pitchFamily="34" charset="0"/>
                <a:cs typeface="Arial" panose="020B0604020202020204" pitchFamily="34" charset="0"/>
              </a:defRPr>
            </a:lvl4pPr>
            <a:lvl5pPr marL="2057400" indent="-228600" eaLnBrk="0" hangingPunct="0">
              <a:spcBef>
                <a:spcPct val="20000"/>
              </a:spcBef>
              <a:buChar char="»"/>
              <a:defRPr sz="2000">
                <a:solidFill>
                  <a:schemeClr val="tx1"/>
                </a:solidFill>
                <a:latin typeface="Myriad Pro"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Myriad Pro"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Myriad Pro"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Myriad Pro"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Myriad Pro" pitchFamily="34" charset="0"/>
                <a:cs typeface="Arial" panose="020B0604020202020204" pitchFamily="34" charset="0"/>
              </a:defRPr>
            </a:lvl9pPr>
          </a:lstStyle>
          <a:p>
            <a:pPr algn="just" eaLnBrk="1" hangingPunct="1">
              <a:spcBef>
                <a:spcPts val="600"/>
              </a:spcBef>
              <a:spcAft>
                <a:spcPts val="600"/>
              </a:spcAft>
              <a:buFontTx/>
              <a:buNone/>
            </a:pPr>
            <a:r>
              <a:rPr lang="en-GB" altLang="en-US" sz="2400" b="1" dirty="0">
                <a:latin typeface="+mn-lt"/>
              </a:rPr>
              <a:t>III.	Risk Control</a:t>
            </a:r>
          </a:p>
          <a:p>
            <a:pPr lvl="1" algn="just" eaLnBrk="1" hangingPunct="1">
              <a:spcBef>
                <a:spcPts val="600"/>
              </a:spcBef>
              <a:spcAft>
                <a:spcPts val="600"/>
              </a:spcAft>
              <a:buFontTx/>
              <a:buNone/>
            </a:pPr>
            <a:r>
              <a:rPr lang="en-US" altLang="en-US" sz="2000" b="1" dirty="0">
                <a:solidFill>
                  <a:schemeClr val="tx1"/>
                </a:solidFill>
                <a:latin typeface="+mn-lt"/>
              </a:rPr>
              <a:t>C.   What is Additional Risk Control?</a:t>
            </a:r>
          </a:p>
          <a:p>
            <a:pPr lvl="2" algn="just" eaLnBrk="1" hangingPunct="1">
              <a:spcBef>
                <a:spcPts val="600"/>
              </a:spcBef>
              <a:spcAft>
                <a:spcPts val="600"/>
              </a:spcAft>
              <a:buFont typeface="Arial" panose="020B0604020202020204" pitchFamily="34" charset="0"/>
              <a:buChar char="•"/>
            </a:pPr>
            <a:r>
              <a:rPr lang="en-US" altLang="en-US" sz="2000" dirty="0">
                <a:latin typeface="+mn-lt"/>
              </a:rPr>
              <a:t>Steps to eliminate, reduce or confine the risk to an acceptable level. </a:t>
            </a:r>
            <a:endParaRPr lang="en-GB" altLang="en-US" sz="2000" dirty="0">
              <a:solidFill>
                <a:schemeClr val="tx1"/>
              </a:solidFill>
              <a:latin typeface="+mn-lt"/>
            </a:endParaRPr>
          </a:p>
        </p:txBody>
      </p:sp>
      <p:pic>
        <p:nvPicPr>
          <p:cNvPr id="9" name="Picture 11">
            <a:extLst>
              <a:ext uri="{FF2B5EF4-FFF2-40B4-BE49-F238E27FC236}">
                <a16:creationId xmlns:a16="http://schemas.microsoft.com/office/drawing/2014/main" id="{B2FF6B1E-E6BE-4EAD-A3C8-22CD653F5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6662" t="32590" r="7841" b="9821"/>
          <a:stretch>
            <a:fillRect/>
          </a:stretch>
        </p:blipFill>
        <p:spPr bwMode="auto">
          <a:xfrm>
            <a:off x="1491931" y="2530699"/>
            <a:ext cx="8038435" cy="4010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664F6A4D-9127-46C2-9713-1F3A0282F8F0}"/>
              </a:ext>
            </a:extLst>
          </p:cNvPr>
          <p:cNvSpPr/>
          <p:nvPr/>
        </p:nvSpPr>
        <p:spPr bwMode="auto">
          <a:xfrm>
            <a:off x="5799607" y="5164428"/>
            <a:ext cx="3730759" cy="1371679"/>
          </a:xfrm>
          <a:prstGeom prst="rect">
            <a:avLst/>
          </a:prstGeom>
          <a:noFill/>
          <a:ln w="3492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en-US" altLang="en-US">
              <a:latin typeface="Myriad Pro" pitchFamily="34" charset="0"/>
            </a:endParaRPr>
          </a:p>
        </p:txBody>
      </p:sp>
    </p:spTree>
    <p:extLst>
      <p:ext uri="{BB962C8B-B14F-4D97-AF65-F5344CB8AC3E}">
        <p14:creationId xmlns:p14="http://schemas.microsoft.com/office/powerpoint/2010/main" val="1885885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599" y="174812"/>
            <a:ext cx="3229602" cy="523220"/>
          </a:xfrm>
          <a:prstGeom prst="rect">
            <a:avLst/>
          </a:prstGeom>
          <a:noFill/>
        </p:spPr>
        <p:txBody>
          <a:bodyPr wrap="none" rtlCol="0">
            <a:spAutoFit/>
          </a:bodyPr>
          <a:lstStyle/>
          <a:p>
            <a:r>
              <a:rPr lang="en-US" sz="2800" b="1" dirty="0"/>
              <a:t>3. Risk Management</a:t>
            </a:r>
            <a:endParaRPr lang="en-SG" sz="2800" b="1" dirty="0"/>
          </a:p>
        </p:txBody>
      </p:sp>
      <p:sp>
        <p:nvSpPr>
          <p:cNvPr id="11" name="Oval 10"/>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p:cNvSpPr txBox="1"/>
          <p:nvPr/>
        </p:nvSpPr>
        <p:spPr>
          <a:xfrm>
            <a:off x="11890312" y="6536107"/>
            <a:ext cx="341760" cy="276999"/>
          </a:xfrm>
          <a:prstGeom prst="rect">
            <a:avLst/>
          </a:prstGeom>
          <a:noFill/>
        </p:spPr>
        <p:txBody>
          <a:bodyPr wrap="none" rtlCol="0">
            <a:spAutoFit/>
          </a:bodyPr>
          <a:lstStyle/>
          <a:p>
            <a:r>
              <a:rPr lang="en-SG" sz="1200" dirty="0"/>
              <a:t>13</a:t>
            </a:r>
          </a:p>
        </p:txBody>
      </p:sp>
      <p:sp>
        <p:nvSpPr>
          <p:cNvPr id="8" name="Rectangle 7">
            <a:extLst>
              <a:ext uri="{FF2B5EF4-FFF2-40B4-BE49-F238E27FC236}">
                <a16:creationId xmlns:a16="http://schemas.microsoft.com/office/drawing/2014/main" id="{C02CE80E-6F1C-4558-9D89-79C30AC3A4A5}"/>
              </a:ext>
            </a:extLst>
          </p:cNvPr>
          <p:cNvSpPr/>
          <p:nvPr/>
        </p:nvSpPr>
        <p:spPr>
          <a:xfrm>
            <a:off x="2198026" y="1129085"/>
            <a:ext cx="7335588" cy="4969566"/>
          </a:xfrm>
          <a:prstGeom prst="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Sample of your company’s Risk Assessment form </a:t>
            </a:r>
          </a:p>
        </p:txBody>
      </p:sp>
    </p:spTree>
    <p:extLst>
      <p:ext uri="{BB962C8B-B14F-4D97-AF65-F5344CB8AC3E}">
        <p14:creationId xmlns:p14="http://schemas.microsoft.com/office/powerpoint/2010/main" val="362936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8FF215C6-2B68-4900-8E12-8DC05C044862}"/>
              </a:ext>
            </a:extLst>
          </p:cNvPr>
          <p:cNvSpPr/>
          <p:nvPr/>
        </p:nvSpPr>
        <p:spPr>
          <a:xfrm>
            <a:off x="683812" y="3896139"/>
            <a:ext cx="4810520" cy="216672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Rectangle 11">
            <a:extLst>
              <a:ext uri="{FF2B5EF4-FFF2-40B4-BE49-F238E27FC236}">
                <a16:creationId xmlns:a16="http://schemas.microsoft.com/office/drawing/2014/main" id="{1BA48D72-B411-429E-BFB0-D69A0AD6070A}"/>
              </a:ext>
            </a:extLst>
          </p:cNvPr>
          <p:cNvSpPr/>
          <p:nvPr/>
        </p:nvSpPr>
        <p:spPr>
          <a:xfrm>
            <a:off x="6315484" y="3421693"/>
            <a:ext cx="2036945" cy="2796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3" name="Rectangle 2"/>
          <p:cNvSpPr/>
          <p:nvPr/>
        </p:nvSpPr>
        <p:spPr>
          <a:xfrm>
            <a:off x="284505" y="795137"/>
            <a:ext cx="5782235" cy="2677656"/>
          </a:xfrm>
          <a:prstGeom prst="rect">
            <a:avLst/>
          </a:prstGeom>
        </p:spPr>
        <p:txBody>
          <a:bodyPr wrap="square">
            <a:spAutoFit/>
          </a:bodyPr>
          <a:lstStyle/>
          <a:p>
            <a:pPr algn="just"/>
            <a:r>
              <a:rPr lang="en-US" sz="1400" dirty="0">
                <a:solidFill>
                  <a:srgbClr val="404040"/>
                </a:solidFill>
                <a:latin typeface="Arial" panose="020B0604020202020204" pitchFamily="34" charset="0"/>
                <a:cs typeface="Arial" panose="020B0604020202020204" pitchFamily="34" charset="0"/>
              </a:rPr>
              <a:t>The control of hazards and reduction of risks can be accomplished by following the WSH Hierarchy of Control (see table). These control measures are not usually mutually exclusive. Generally, it may be more effective to use multiple control measures, for example, engineering controls work better with administrative controls like training </a:t>
            </a:r>
            <a:r>
              <a:rPr lang="en-SG" sz="1400" dirty="0">
                <a:solidFill>
                  <a:srgbClr val="404040"/>
                </a:solidFill>
                <a:latin typeface="Arial" panose="020B0604020202020204" pitchFamily="34" charset="0"/>
                <a:cs typeface="Arial" panose="020B0604020202020204" pitchFamily="34" charset="0"/>
              </a:rPr>
              <a:t>and SWPs.</a:t>
            </a:r>
          </a:p>
          <a:p>
            <a:pPr algn="just"/>
            <a:endParaRPr lang="en-SG" sz="1400" dirty="0">
              <a:solidFill>
                <a:srgbClr val="404040"/>
              </a:solidFill>
              <a:latin typeface="Arial" panose="020B0604020202020204" pitchFamily="34" charset="0"/>
              <a:cs typeface="Arial" panose="020B0604020202020204" pitchFamily="34" charset="0"/>
            </a:endParaRPr>
          </a:p>
          <a:p>
            <a:pPr algn="just"/>
            <a:r>
              <a:rPr lang="en-SG" sz="1400" b="1" dirty="0">
                <a:solidFill>
                  <a:srgbClr val="92D050"/>
                </a:solidFill>
                <a:latin typeface="Arial" panose="020B0604020202020204" pitchFamily="34" charset="0"/>
                <a:cs typeface="Arial" panose="020B0604020202020204" pitchFamily="34" charset="0"/>
              </a:rPr>
              <a:t>Elimination</a:t>
            </a:r>
          </a:p>
          <a:p>
            <a:pPr algn="just"/>
            <a:r>
              <a:rPr lang="en-US" sz="1400" dirty="0">
                <a:solidFill>
                  <a:srgbClr val="404040"/>
                </a:solidFill>
                <a:latin typeface="Arial" panose="020B0604020202020204" pitchFamily="34" charset="0"/>
                <a:cs typeface="Arial" panose="020B0604020202020204" pitchFamily="34" charset="0"/>
              </a:rPr>
              <a:t>Elimination of risk refers to the total removal of the worker’s exposure to the hazards, effectively making all the identified possible accidents, incidents and ill health impossible. For example, using robots to replace humans to eliminate the danger of working in confined space.</a:t>
            </a:r>
          </a:p>
        </p:txBody>
      </p:sp>
      <p:sp>
        <p:nvSpPr>
          <p:cNvPr id="4" name="Rectangle 3"/>
          <p:cNvSpPr/>
          <p:nvPr/>
        </p:nvSpPr>
        <p:spPr>
          <a:xfrm>
            <a:off x="6241364" y="1708862"/>
            <a:ext cx="5568345" cy="3108543"/>
          </a:xfrm>
          <a:prstGeom prst="rect">
            <a:avLst/>
          </a:prstGeom>
        </p:spPr>
        <p:txBody>
          <a:bodyPr wrap="square">
            <a:spAutoFit/>
          </a:bodyPr>
          <a:lstStyle/>
          <a:p>
            <a:pPr algn="just"/>
            <a:r>
              <a:rPr lang="en-SG" sz="1400" b="1" dirty="0">
                <a:solidFill>
                  <a:schemeClr val="accent6">
                    <a:lumMod val="60000"/>
                    <a:lumOff val="40000"/>
                  </a:schemeClr>
                </a:solidFill>
                <a:latin typeface="Arial" panose="020B0604020202020204" pitchFamily="34" charset="0"/>
                <a:cs typeface="Arial" panose="020B0604020202020204" pitchFamily="34" charset="0"/>
              </a:rPr>
              <a:t>Engineering Controls</a:t>
            </a:r>
          </a:p>
          <a:p>
            <a:pPr algn="just"/>
            <a:r>
              <a:rPr lang="en-US" sz="1400" dirty="0">
                <a:solidFill>
                  <a:srgbClr val="404040"/>
                </a:solidFill>
                <a:latin typeface="Arial" panose="020B0604020202020204" pitchFamily="34" charset="0"/>
                <a:cs typeface="Arial" panose="020B0604020202020204" pitchFamily="34" charset="0"/>
              </a:rPr>
              <a:t>Engineering controls are physical means that serve the workforce by reducing the likelihood of occurrence or severity of consequenc</a:t>
            </a:r>
            <a:r>
              <a:rPr lang="en-US" sz="1400" dirty="0">
                <a:latin typeface="Arial" panose="020B0604020202020204" pitchFamily="34" charset="0"/>
                <a:cs typeface="Arial" panose="020B0604020202020204" pitchFamily="34" charset="0"/>
              </a:rPr>
              <a:t>e in the event </a:t>
            </a:r>
            <a:r>
              <a:rPr lang="en-US" sz="1400" dirty="0">
                <a:solidFill>
                  <a:srgbClr val="404040"/>
                </a:solidFill>
                <a:latin typeface="Arial" panose="020B0604020202020204" pitchFamily="34" charset="0"/>
                <a:cs typeface="Arial" panose="020B0604020202020204" pitchFamily="34" charset="0"/>
              </a:rPr>
              <a:t>of the mishap. These include structural changes to the work environment or work processes, erecting a barrier to interrupt the accident transmission path between the worker and the hazard (for </a:t>
            </a:r>
            <a:r>
              <a:rPr lang="en-SG" sz="1400" dirty="0">
                <a:solidFill>
                  <a:srgbClr val="404040"/>
                </a:solidFill>
                <a:latin typeface="Arial" panose="020B0604020202020204" pitchFamily="34" charset="0"/>
                <a:cs typeface="Arial" panose="020B0604020202020204" pitchFamily="34" charset="0"/>
              </a:rPr>
              <a:t>example, machine guards, confined space ventilation).</a:t>
            </a:r>
          </a:p>
          <a:p>
            <a:pPr algn="just"/>
            <a:endParaRPr lang="en-SG" sz="1400" b="1" dirty="0">
              <a:solidFill>
                <a:srgbClr val="404040"/>
              </a:solidFill>
              <a:latin typeface="Arial" panose="020B0604020202020204" pitchFamily="34" charset="0"/>
              <a:cs typeface="Arial" panose="020B0604020202020204" pitchFamily="34" charset="0"/>
            </a:endParaRPr>
          </a:p>
          <a:p>
            <a:pPr algn="just"/>
            <a:r>
              <a:rPr lang="en-SG" sz="1400" b="1" dirty="0">
                <a:solidFill>
                  <a:srgbClr val="FFFD51"/>
                </a:solidFill>
                <a:latin typeface="Arial" panose="020B0604020202020204" pitchFamily="34" charset="0"/>
                <a:cs typeface="Arial" panose="020B0604020202020204" pitchFamily="34" charset="0"/>
              </a:rPr>
              <a:t>Administrative Controls</a:t>
            </a:r>
          </a:p>
          <a:p>
            <a:pPr algn="just"/>
            <a:r>
              <a:rPr lang="en-US" sz="1400" dirty="0">
                <a:solidFill>
                  <a:srgbClr val="404040"/>
                </a:solidFill>
                <a:latin typeface="Arial" panose="020B0604020202020204" pitchFamily="34" charset="0"/>
                <a:cs typeface="Arial" panose="020B0604020202020204" pitchFamily="34" charset="0"/>
              </a:rPr>
              <a:t>These eliminate or reduce exposure to a hazard by adherence to procedures or instructions. Documentation should </a:t>
            </a:r>
            <a:r>
              <a:rPr lang="en-US" sz="1400" dirty="0" err="1">
                <a:solidFill>
                  <a:srgbClr val="404040"/>
                </a:solidFill>
                <a:latin typeface="Arial" panose="020B0604020202020204" pitchFamily="34" charset="0"/>
                <a:cs typeface="Arial" panose="020B0604020202020204" pitchFamily="34" charset="0"/>
              </a:rPr>
              <a:t>emphasise</a:t>
            </a:r>
            <a:r>
              <a:rPr lang="en-US" sz="1400" dirty="0">
                <a:solidFill>
                  <a:srgbClr val="404040"/>
                </a:solidFill>
                <a:latin typeface="Arial" panose="020B0604020202020204" pitchFamily="34" charset="0"/>
                <a:cs typeface="Arial" panose="020B0604020202020204" pitchFamily="34" charset="0"/>
              </a:rPr>
              <a:t> all the steps to be taken and the controls to be used in carrying out the activity safely. For example, Permit-to-work systems, scheduling of incompatible works, SWPs.</a:t>
            </a:r>
            <a:endParaRPr lang="en-SG" sz="1400" dirty="0">
              <a:solidFill>
                <a:srgbClr val="404040"/>
              </a:solidFill>
              <a:latin typeface="Arial" panose="020B0604020202020204" pitchFamily="34" charset="0"/>
              <a:cs typeface="Arial" panose="020B0604020202020204" pitchFamily="34" charset="0"/>
            </a:endParaRPr>
          </a:p>
        </p:txBody>
      </p:sp>
      <p:sp>
        <p:nvSpPr>
          <p:cNvPr id="5" name="TextBox 4"/>
          <p:cNvSpPr txBox="1"/>
          <p:nvPr/>
        </p:nvSpPr>
        <p:spPr>
          <a:xfrm>
            <a:off x="1832462" y="6273638"/>
            <a:ext cx="3001463" cy="338554"/>
          </a:xfrm>
          <a:prstGeom prst="rect">
            <a:avLst/>
          </a:prstGeom>
          <a:noFill/>
        </p:spPr>
        <p:txBody>
          <a:bodyPr wrap="none" rtlCol="0">
            <a:spAutoFit/>
          </a:bodyPr>
          <a:lstStyle/>
          <a:p>
            <a:r>
              <a:rPr lang="en-US" sz="1600" dirty="0"/>
              <a:t>Table 1: WSH Hierarchy of Control</a:t>
            </a:r>
            <a:endParaRPr lang="en-SG" sz="1600" dirty="0"/>
          </a:p>
        </p:txBody>
      </p:sp>
      <p:sp>
        <p:nvSpPr>
          <p:cNvPr id="6" name="TextBox 5"/>
          <p:cNvSpPr txBox="1"/>
          <p:nvPr/>
        </p:nvSpPr>
        <p:spPr>
          <a:xfrm>
            <a:off x="228600" y="174812"/>
            <a:ext cx="3179204" cy="523220"/>
          </a:xfrm>
          <a:prstGeom prst="rect">
            <a:avLst/>
          </a:prstGeom>
          <a:noFill/>
        </p:spPr>
        <p:txBody>
          <a:bodyPr wrap="none" rtlCol="0">
            <a:spAutoFit/>
          </a:bodyPr>
          <a:lstStyle/>
          <a:p>
            <a:r>
              <a:rPr lang="en-US" sz="2800" b="1" dirty="0"/>
              <a:t>Hierarchy of Control</a:t>
            </a:r>
            <a:endParaRPr lang="en-SG" sz="2800" b="1" dirty="0"/>
          </a:p>
        </p:txBody>
      </p:sp>
      <p:sp>
        <p:nvSpPr>
          <p:cNvPr id="8" name="Rectangle 7"/>
          <p:cNvSpPr/>
          <p:nvPr/>
        </p:nvSpPr>
        <p:spPr>
          <a:xfrm>
            <a:off x="6241364" y="451454"/>
            <a:ext cx="4422810" cy="1169551"/>
          </a:xfrm>
          <a:prstGeom prst="rect">
            <a:avLst/>
          </a:prstGeom>
        </p:spPr>
        <p:txBody>
          <a:bodyPr wrap="square">
            <a:spAutoFit/>
          </a:bodyPr>
          <a:lstStyle/>
          <a:p>
            <a:pPr algn="just"/>
            <a:r>
              <a:rPr lang="en-SG" sz="1400" b="1" dirty="0">
                <a:solidFill>
                  <a:srgbClr val="00B0F0"/>
                </a:solidFill>
                <a:latin typeface="Arial" panose="020B0604020202020204" pitchFamily="34" charset="0"/>
                <a:cs typeface="Arial" panose="020B0604020202020204" pitchFamily="34" charset="0"/>
              </a:rPr>
              <a:t>Substitution</a:t>
            </a:r>
          </a:p>
          <a:p>
            <a:pPr algn="just"/>
            <a:r>
              <a:rPr lang="en-US" sz="1400" dirty="0">
                <a:solidFill>
                  <a:srgbClr val="404040"/>
                </a:solidFill>
                <a:latin typeface="Arial" panose="020B0604020202020204" pitchFamily="34" charset="0"/>
                <a:cs typeface="Arial" panose="020B0604020202020204" pitchFamily="34" charset="0"/>
              </a:rPr>
              <a:t>This involves substituting a process or a product with a less hazardous process or product to mitigate the risk, for example, using water-based paint instead of solvent-based paint.</a:t>
            </a:r>
          </a:p>
        </p:txBody>
      </p:sp>
      <p:sp>
        <p:nvSpPr>
          <p:cNvPr id="9" name="Rectangle 8"/>
          <p:cNvSpPr/>
          <p:nvPr/>
        </p:nvSpPr>
        <p:spPr>
          <a:xfrm>
            <a:off x="6241364" y="4841103"/>
            <a:ext cx="4839924" cy="1815882"/>
          </a:xfrm>
          <a:prstGeom prst="rect">
            <a:avLst/>
          </a:prstGeom>
        </p:spPr>
        <p:txBody>
          <a:bodyPr wrap="square">
            <a:spAutoFit/>
          </a:bodyPr>
          <a:lstStyle/>
          <a:p>
            <a:pPr algn="just"/>
            <a:r>
              <a:rPr lang="en-SG" sz="1400" b="1" dirty="0">
                <a:solidFill>
                  <a:srgbClr val="FFC000"/>
                </a:solidFill>
                <a:latin typeface="Arial" panose="020B0604020202020204" pitchFamily="34" charset="0"/>
                <a:cs typeface="Arial" panose="020B0604020202020204" pitchFamily="34" charset="0"/>
              </a:rPr>
              <a:t>Personal Protective Equipment</a:t>
            </a:r>
          </a:p>
          <a:p>
            <a:pPr algn="just"/>
            <a:r>
              <a:rPr lang="en-US" sz="1400" dirty="0">
                <a:solidFill>
                  <a:srgbClr val="404040"/>
                </a:solidFill>
                <a:latin typeface="Arial" panose="020B0604020202020204" pitchFamily="34" charset="0"/>
                <a:cs typeface="Arial" panose="020B0604020202020204" pitchFamily="34" charset="0"/>
              </a:rPr>
              <a:t>This should be used only as a last resort, after all other control measures have been considered, or as a short term contingency during emergency/ maintenance/ repair, or as an additional protective measure against residual risks. The success of this control depends critically on the protective equipment being chosen correctly, fitted correctly, worn at all times and maintained properly.</a:t>
            </a:r>
            <a:endParaRPr lang="en-SG" sz="1400" dirty="0">
              <a:solidFill>
                <a:srgbClr val="404040"/>
              </a:solidFill>
              <a:latin typeface="Arial" panose="020B0604020202020204" pitchFamily="34" charset="0"/>
              <a:cs typeface="Arial" panose="020B0604020202020204" pitchFamily="34" charset="0"/>
            </a:endParaRPr>
          </a:p>
        </p:txBody>
      </p:sp>
      <p:sp>
        <p:nvSpPr>
          <p:cNvPr id="10" name="Oval 9"/>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TextBox 10"/>
          <p:cNvSpPr txBox="1"/>
          <p:nvPr/>
        </p:nvSpPr>
        <p:spPr>
          <a:xfrm>
            <a:off x="11890312" y="6536107"/>
            <a:ext cx="341760" cy="276999"/>
          </a:xfrm>
          <a:prstGeom prst="rect">
            <a:avLst/>
          </a:prstGeom>
          <a:noFill/>
        </p:spPr>
        <p:txBody>
          <a:bodyPr wrap="none" rtlCol="0">
            <a:spAutoFit/>
          </a:bodyPr>
          <a:lstStyle/>
          <a:p>
            <a:r>
              <a:rPr lang="en-US" sz="1200" dirty="0"/>
              <a:t>14</a:t>
            </a:r>
            <a:endParaRPr lang="en-SG" sz="1200" dirty="0"/>
          </a:p>
        </p:txBody>
      </p:sp>
      <p:pic>
        <p:nvPicPr>
          <p:cNvPr id="7" name="Picture 6">
            <a:extLst>
              <a:ext uri="{FF2B5EF4-FFF2-40B4-BE49-F238E27FC236}">
                <a16:creationId xmlns:a16="http://schemas.microsoft.com/office/drawing/2014/main" id="{1C8426BD-B9E8-4517-975F-3E06CB3E47EE}"/>
              </a:ext>
            </a:extLst>
          </p:cNvPr>
          <p:cNvPicPr>
            <a:picLocks noChangeAspect="1"/>
          </p:cNvPicPr>
          <p:nvPr/>
        </p:nvPicPr>
        <p:blipFill>
          <a:blip r:embed="rId3"/>
          <a:stretch>
            <a:fillRect/>
          </a:stretch>
        </p:blipFill>
        <p:spPr>
          <a:xfrm>
            <a:off x="1900548" y="4030510"/>
            <a:ext cx="2377048" cy="1897981"/>
          </a:xfrm>
          <a:prstGeom prst="rect">
            <a:avLst/>
          </a:prstGeom>
        </p:spPr>
      </p:pic>
    </p:spTree>
    <p:extLst>
      <p:ext uri="{BB962C8B-B14F-4D97-AF65-F5344CB8AC3E}">
        <p14:creationId xmlns:p14="http://schemas.microsoft.com/office/powerpoint/2010/main" val="1956323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 name="TextBox 5"/>
          <p:cNvSpPr txBox="1"/>
          <p:nvPr/>
        </p:nvSpPr>
        <p:spPr>
          <a:xfrm>
            <a:off x="228600" y="174812"/>
            <a:ext cx="3179204" cy="523220"/>
          </a:xfrm>
          <a:prstGeom prst="rect">
            <a:avLst/>
          </a:prstGeom>
          <a:noFill/>
        </p:spPr>
        <p:txBody>
          <a:bodyPr wrap="none" rtlCol="0">
            <a:spAutoFit/>
          </a:bodyPr>
          <a:lstStyle/>
          <a:p>
            <a:r>
              <a:rPr lang="en-US" sz="2800" b="1" dirty="0"/>
              <a:t>Hierarchy of Control</a:t>
            </a:r>
            <a:endParaRPr lang="en-SG" sz="2800" b="1" dirty="0"/>
          </a:p>
        </p:txBody>
      </p:sp>
      <p:grpSp>
        <p:nvGrpSpPr>
          <p:cNvPr id="3" name="Group 2"/>
          <p:cNvGrpSpPr/>
          <p:nvPr/>
        </p:nvGrpSpPr>
        <p:grpSpPr>
          <a:xfrm>
            <a:off x="325255" y="836335"/>
            <a:ext cx="5654207" cy="2760324"/>
            <a:chOff x="325255" y="836335"/>
            <a:chExt cx="5654207" cy="2760324"/>
          </a:xfrm>
        </p:grpSpPr>
        <p:sp>
          <p:nvSpPr>
            <p:cNvPr id="10" name="Rectangle 9"/>
            <p:cNvSpPr/>
            <p:nvPr/>
          </p:nvSpPr>
          <p:spPr>
            <a:xfrm>
              <a:off x="843509" y="1255363"/>
              <a:ext cx="5135953" cy="2341296"/>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Rectangle 10"/>
            <p:cNvSpPr/>
            <p:nvPr/>
          </p:nvSpPr>
          <p:spPr>
            <a:xfrm rot="16200000">
              <a:off x="-657059" y="2237677"/>
              <a:ext cx="2341295" cy="376668"/>
            </a:xfrm>
            <a:prstGeom prst="rect">
              <a:avLst/>
            </a:prstGeom>
            <a:solidFill>
              <a:schemeClr val="accent6"/>
            </a:solidFill>
          </p:spPr>
          <p:txBody>
            <a:bodyPr wrap="square">
              <a:spAutoFit/>
            </a:bodyPr>
            <a:lstStyle/>
            <a:p>
              <a:pPr algn="ctr"/>
              <a:r>
                <a:rPr lang="en-SG" b="1" dirty="0">
                  <a:latin typeface="Arial" panose="020B0604020202020204" pitchFamily="34" charset="0"/>
                  <a:cs typeface="Arial" panose="020B0604020202020204" pitchFamily="34" charset="0"/>
                </a:rPr>
                <a:t>Elimination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5062" y="1393666"/>
              <a:ext cx="1671258" cy="1671258"/>
            </a:xfrm>
            <a:prstGeom prst="rect">
              <a:avLst/>
            </a:prstGeom>
          </p:spPr>
        </p:pic>
        <p:sp>
          <p:nvSpPr>
            <p:cNvPr id="13" name="Rounded Rectangle 12"/>
            <p:cNvSpPr/>
            <p:nvPr/>
          </p:nvSpPr>
          <p:spPr>
            <a:xfrm>
              <a:off x="1381001" y="836335"/>
              <a:ext cx="1239381" cy="309235"/>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Before</a:t>
              </a:r>
              <a:endParaRPr lang="en-SG" b="1" dirty="0">
                <a:solidFill>
                  <a:schemeClr val="tx1"/>
                </a:solidFill>
              </a:endParaRPr>
            </a:p>
          </p:txBody>
        </p:sp>
        <p:sp>
          <p:nvSpPr>
            <p:cNvPr id="14" name="Rounded Rectangle 13"/>
            <p:cNvSpPr/>
            <p:nvPr/>
          </p:nvSpPr>
          <p:spPr>
            <a:xfrm>
              <a:off x="3973788" y="836335"/>
              <a:ext cx="1239381" cy="309234"/>
            </a:xfrm>
            <a:prstGeom prst="round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After</a:t>
              </a:r>
              <a:endParaRPr lang="en-SG" b="1" dirty="0">
                <a:solidFill>
                  <a:schemeClr val="tx1"/>
                </a:solidFill>
              </a:endParaRPr>
            </a:p>
          </p:txBody>
        </p:sp>
        <p:pic>
          <p:nvPicPr>
            <p:cNvPr id="1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1055" y="1419486"/>
              <a:ext cx="2447926" cy="164543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035964" y="3117212"/>
              <a:ext cx="1877717" cy="307777"/>
            </a:xfrm>
            <a:prstGeom prst="rect">
              <a:avLst/>
            </a:prstGeom>
            <a:noFill/>
          </p:spPr>
          <p:txBody>
            <a:bodyPr wrap="square" rtlCol="0">
              <a:spAutoFit/>
            </a:bodyPr>
            <a:lstStyle/>
            <a:p>
              <a:r>
                <a:rPr lang="en-SG" sz="1400" dirty="0"/>
                <a:t>Cross cut saw machine</a:t>
              </a:r>
            </a:p>
          </p:txBody>
        </p:sp>
        <p:sp>
          <p:nvSpPr>
            <p:cNvPr id="18" name="Rectangle 17"/>
            <p:cNvSpPr/>
            <p:nvPr/>
          </p:nvSpPr>
          <p:spPr>
            <a:xfrm>
              <a:off x="3269489" y="3073439"/>
              <a:ext cx="2647981" cy="523220"/>
            </a:xfrm>
            <a:prstGeom prst="rect">
              <a:avLst/>
            </a:prstGeom>
          </p:spPr>
          <p:txBody>
            <a:bodyPr wrap="square">
              <a:spAutoFit/>
            </a:bodyPr>
            <a:lstStyle/>
            <a:p>
              <a:pPr algn="ctr"/>
              <a:r>
                <a:rPr lang="en-US" sz="1400" dirty="0"/>
                <a:t>Using technology to replace human interface with job</a:t>
              </a:r>
              <a:endParaRPr lang="en-SG" sz="1400" dirty="0"/>
            </a:p>
          </p:txBody>
        </p:sp>
      </p:grpSp>
      <p:grpSp>
        <p:nvGrpSpPr>
          <p:cNvPr id="5" name="Group 4"/>
          <p:cNvGrpSpPr/>
          <p:nvPr/>
        </p:nvGrpSpPr>
        <p:grpSpPr>
          <a:xfrm>
            <a:off x="6063141" y="3890375"/>
            <a:ext cx="5971357" cy="2760324"/>
            <a:chOff x="6063141" y="3890375"/>
            <a:chExt cx="5971357" cy="2760324"/>
          </a:xfrm>
        </p:grpSpPr>
        <p:sp>
          <p:nvSpPr>
            <p:cNvPr id="33" name="Rectangle 32"/>
            <p:cNvSpPr/>
            <p:nvPr/>
          </p:nvSpPr>
          <p:spPr>
            <a:xfrm>
              <a:off x="6898545" y="4309403"/>
              <a:ext cx="5135953" cy="2341296"/>
            </a:xfrm>
            <a:prstGeom prst="rect">
              <a:avLst/>
            </a:prstGeom>
            <a:noFill/>
            <a:ln w="28575">
              <a:solidFill>
                <a:srgbClr val="B0C5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4" name="Rectangle 33"/>
            <p:cNvSpPr/>
            <p:nvPr/>
          </p:nvSpPr>
          <p:spPr>
            <a:xfrm rot="16200000">
              <a:off x="5397977" y="5291717"/>
              <a:ext cx="2341295" cy="376668"/>
            </a:xfrm>
            <a:prstGeom prst="rect">
              <a:avLst/>
            </a:prstGeom>
            <a:solidFill>
              <a:srgbClr val="B0C52F"/>
            </a:solidFill>
          </p:spPr>
          <p:txBody>
            <a:bodyPr wrap="square">
              <a:spAutoFit/>
            </a:bodyPr>
            <a:lstStyle/>
            <a:p>
              <a:pPr algn="ctr"/>
              <a:r>
                <a:rPr lang="en-SG" b="1" dirty="0" err="1">
                  <a:latin typeface="Arial" panose="020B0604020202020204" pitchFamily="34" charset="0"/>
                  <a:cs typeface="Arial" panose="020B0604020202020204" pitchFamily="34" charset="0"/>
                </a:rPr>
                <a:t>Engrg</a:t>
              </a:r>
              <a:r>
                <a:rPr lang="en-SG" b="1" dirty="0">
                  <a:latin typeface="Arial" panose="020B0604020202020204" pitchFamily="34" charset="0"/>
                  <a:cs typeface="Arial" panose="020B0604020202020204" pitchFamily="34" charset="0"/>
                </a:rPr>
                <a:t> Control</a:t>
              </a:r>
            </a:p>
          </p:txBody>
        </p:sp>
        <p:sp>
          <p:nvSpPr>
            <p:cNvPr id="36" name="Rounded Rectangle 35"/>
            <p:cNvSpPr/>
            <p:nvPr/>
          </p:nvSpPr>
          <p:spPr>
            <a:xfrm>
              <a:off x="7436037" y="3890375"/>
              <a:ext cx="1239381" cy="309235"/>
            </a:xfrm>
            <a:prstGeom prst="roundRect">
              <a:avLst/>
            </a:prstGeom>
            <a:noFill/>
            <a:ln w="28575">
              <a:solidFill>
                <a:srgbClr val="B0C5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Before</a:t>
              </a:r>
              <a:endParaRPr lang="en-SG" b="1" dirty="0">
                <a:solidFill>
                  <a:schemeClr val="tx1"/>
                </a:solidFill>
              </a:endParaRPr>
            </a:p>
          </p:txBody>
        </p:sp>
        <p:sp>
          <p:nvSpPr>
            <p:cNvPr id="37" name="Rounded Rectangle 36"/>
            <p:cNvSpPr/>
            <p:nvPr/>
          </p:nvSpPr>
          <p:spPr>
            <a:xfrm>
              <a:off x="10028824" y="3890375"/>
              <a:ext cx="1239381" cy="309234"/>
            </a:xfrm>
            <a:prstGeom prst="roundRect">
              <a:avLst/>
            </a:prstGeom>
            <a:noFill/>
            <a:ln w="28575">
              <a:solidFill>
                <a:srgbClr val="B0C5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After</a:t>
              </a:r>
              <a:endParaRPr lang="en-SG" b="1" dirty="0">
                <a:solidFill>
                  <a:schemeClr val="tx1"/>
                </a:solidFill>
              </a:endParaRPr>
            </a:p>
          </p:txBody>
        </p:sp>
        <p:sp>
          <p:nvSpPr>
            <p:cNvPr id="39" name="TextBox 38"/>
            <p:cNvSpPr txBox="1"/>
            <p:nvPr/>
          </p:nvSpPr>
          <p:spPr>
            <a:xfrm>
              <a:off x="7305222" y="6166742"/>
              <a:ext cx="1877717" cy="307777"/>
            </a:xfrm>
            <a:prstGeom prst="rect">
              <a:avLst/>
            </a:prstGeom>
            <a:noFill/>
          </p:spPr>
          <p:txBody>
            <a:bodyPr wrap="square" rtlCol="0">
              <a:spAutoFit/>
            </a:bodyPr>
            <a:lstStyle/>
            <a:p>
              <a:r>
                <a:rPr lang="en-SG" sz="1400" dirty="0"/>
                <a:t>Unguarded saw blade</a:t>
              </a:r>
            </a:p>
          </p:txBody>
        </p:sp>
        <p:sp>
          <p:nvSpPr>
            <p:cNvPr id="40" name="Rectangle 39"/>
            <p:cNvSpPr/>
            <p:nvPr/>
          </p:nvSpPr>
          <p:spPr>
            <a:xfrm>
              <a:off x="9324525" y="6127479"/>
              <a:ext cx="2647981" cy="523220"/>
            </a:xfrm>
            <a:prstGeom prst="rect">
              <a:avLst/>
            </a:prstGeom>
          </p:spPr>
          <p:txBody>
            <a:bodyPr wrap="square">
              <a:spAutoFit/>
            </a:bodyPr>
            <a:lstStyle/>
            <a:p>
              <a:pPr algn="ctr"/>
              <a:r>
                <a:rPr lang="en-US" sz="1400" dirty="0"/>
                <a:t>Installation of safety guard for rotary blade </a:t>
              </a:r>
              <a:endParaRPr lang="en-SG" sz="1400" dirty="0"/>
            </a:p>
          </p:txBody>
        </p:sp>
        <p:sp>
          <p:nvSpPr>
            <p:cNvPr id="41" name="Down Arrow 40"/>
            <p:cNvSpPr/>
            <p:nvPr/>
          </p:nvSpPr>
          <p:spPr>
            <a:xfrm rot="16200000">
              <a:off x="5896708" y="6126116"/>
              <a:ext cx="620486" cy="28761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1000" y="4532697"/>
              <a:ext cx="2280666" cy="1524252"/>
            </a:xfrm>
            <a:prstGeom prst="rect">
              <a:avLst/>
            </a:prstGeom>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22545" y="4400090"/>
              <a:ext cx="1724350" cy="1724350"/>
            </a:xfrm>
            <a:prstGeom prst="rect">
              <a:avLst/>
            </a:prstGeom>
          </p:spPr>
        </p:pic>
      </p:grpSp>
      <p:sp>
        <p:nvSpPr>
          <p:cNvPr id="44" name="Down Arrow 43"/>
          <p:cNvSpPr/>
          <p:nvPr/>
        </p:nvSpPr>
        <p:spPr>
          <a:xfrm rot="10800000">
            <a:off x="11428087" y="3757373"/>
            <a:ext cx="620486" cy="28761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5" name="Rectangle 44"/>
          <p:cNvSpPr/>
          <p:nvPr/>
        </p:nvSpPr>
        <p:spPr>
          <a:xfrm>
            <a:off x="9722538" y="1464196"/>
            <a:ext cx="2311959" cy="1996777"/>
          </a:xfrm>
          <a:prstGeom prst="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6" name="Rectangle 45"/>
          <p:cNvSpPr/>
          <p:nvPr/>
        </p:nvSpPr>
        <p:spPr>
          <a:xfrm rot="16200000">
            <a:off x="8400715" y="2288407"/>
            <a:ext cx="1996777" cy="369332"/>
          </a:xfrm>
          <a:prstGeom prst="rect">
            <a:avLst/>
          </a:prstGeom>
          <a:solidFill>
            <a:srgbClr val="FFFF00"/>
          </a:solidFill>
        </p:spPr>
        <p:txBody>
          <a:bodyPr wrap="square">
            <a:spAutoFit/>
          </a:bodyPr>
          <a:lstStyle/>
          <a:p>
            <a:pPr algn="ctr"/>
            <a:r>
              <a:rPr lang="en-SG" b="1" dirty="0">
                <a:latin typeface="Arial" panose="020B0604020202020204" pitchFamily="34" charset="0"/>
                <a:cs typeface="Arial" panose="020B0604020202020204" pitchFamily="34" charset="0"/>
              </a:rPr>
              <a:t>Admin Control</a:t>
            </a:r>
          </a:p>
        </p:txBody>
      </p:sp>
      <p:sp>
        <p:nvSpPr>
          <p:cNvPr id="57" name="Rectangle 56"/>
          <p:cNvSpPr/>
          <p:nvPr/>
        </p:nvSpPr>
        <p:spPr>
          <a:xfrm>
            <a:off x="6680017" y="1237790"/>
            <a:ext cx="2311959" cy="1996777"/>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8" name="Rectangle 57"/>
          <p:cNvSpPr/>
          <p:nvPr/>
        </p:nvSpPr>
        <p:spPr>
          <a:xfrm rot="16200000">
            <a:off x="5358194" y="2062001"/>
            <a:ext cx="1996777" cy="369332"/>
          </a:xfrm>
          <a:prstGeom prst="rect">
            <a:avLst/>
          </a:prstGeom>
          <a:solidFill>
            <a:srgbClr val="FFC000"/>
          </a:solidFill>
        </p:spPr>
        <p:txBody>
          <a:bodyPr wrap="square">
            <a:spAutoFit/>
          </a:bodyPr>
          <a:lstStyle/>
          <a:p>
            <a:pPr algn="ctr"/>
            <a:r>
              <a:rPr lang="en-US" b="1" dirty="0">
                <a:latin typeface="Arial" panose="020B0604020202020204" pitchFamily="34" charset="0"/>
                <a:cs typeface="Arial" panose="020B0604020202020204" pitchFamily="34" charset="0"/>
              </a:rPr>
              <a:t>PPE</a:t>
            </a:r>
            <a:endParaRPr lang="en-SG" b="1" dirty="0">
              <a:latin typeface="Arial" panose="020B0604020202020204" pitchFamily="34" charset="0"/>
              <a:cs typeface="Arial" panose="020B0604020202020204" pitchFamily="34" charset="0"/>
            </a:endParaRPr>
          </a:p>
        </p:txBody>
      </p:sp>
      <p:sp>
        <p:nvSpPr>
          <p:cNvPr id="59" name="Rectangle 58"/>
          <p:cNvSpPr/>
          <p:nvPr/>
        </p:nvSpPr>
        <p:spPr>
          <a:xfrm>
            <a:off x="6767324" y="2686575"/>
            <a:ext cx="2040501" cy="523220"/>
          </a:xfrm>
          <a:prstGeom prst="rect">
            <a:avLst/>
          </a:prstGeom>
        </p:spPr>
        <p:txBody>
          <a:bodyPr wrap="square">
            <a:spAutoFit/>
          </a:bodyPr>
          <a:lstStyle/>
          <a:p>
            <a:pPr algn="ctr"/>
            <a:r>
              <a:rPr lang="en-US" sz="1400" dirty="0"/>
              <a:t>Wear Personal Protective Equipment (PPE)</a:t>
            </a:r>
            <a:endParaRPr lang="en-SG" sz="1400" dirty="0"/>
          </a:p>
        </p:txBody>
      </p:sp>
      <p:sp>
        <p:nvSpPr>
          <p:cNvPr id="60" name="Down Arrow 59"/>
          <p:cNvSpPr/>
          <p:nvPr/>
        </p:nvSpPr>
        <p:spPr>
          <a:xfrm rot="3592465">
            <a:off x="9014282" y="918353"/>
            <a:ext cx="620486" cy="28761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61" name="Rectangle 60"/>
          <p:cNvSpPr/>
          <p:nvPr/>
        </p:nvSpPr>
        <p:spPr>
          <a:xfrm>
            <a:off x="9806232" y="2838299"/>
            <a:ext cx="2092536" cy="523220"/>
          </a:xfrm>
          <a:prstGeom prst="rect">
            <a:avLst/>
          </a:prstGeom>
        </p:spPr>
        <p:txBody>
          <a:bodyPr wrap="square">
            <a:spAutoFit/>
          </a:bodyPr>
          <a:lstStyle/>
          <a:p>
            <a:pPr algn="ctr"/>
            <a:r>
              <a:rPr lang="en-US" sz="1400" dirty="0"/>
              <a:t>Training, Safe Work Procedure (SWPs) </a:t>
            </a:r>
            <a:endParaRPr lang="en-SG" sz="1400" dirty="0"/>
          </a:p>
        </p:txBody>
      </p:sp>
      <p:sp>
        <p:nvSpPr>
          <p:cNvPr id="48" name="TextBox 47"/>
          <p:cNvSpPr txBox="1"/>
          <p:nvPr/>
        </p:nvSpPr>
        <p:spPr>
          <a:xfrm>
            <a:off x="11922396" y="6600275"/>
            <a:ext cx="341760" cy="276999"/>
          </a:xfrm>
          <a:prstGeom prst="rect">
            <a:avLst/>
          </a:prstGeom>
          <a:noFill/>
        </p:spPr>
        <p:txBody>
          <a:bodyPr wrap="none" rtlCol="0">
            <a:spAutoFit/>
          </a:bodyPr>
          <a:lstStyle/>
          <a:p>
            <a:r>
              <a:rPr lang="en-US" sz="1200" dirty="0"/>
              <a:t>15</a:t>
            </a:r>
            <a:endParaRPr lang="en-SG" sz="1200" dirty="0"/>
          </a:p>
        </p:txBody>
      </p:sp>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9954" y="1639350"/>
            <a:ext cx="1774418" cy="1179889"/>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68814" y="1383686"/>
            <a:ext cx="1934363" cy="1189207"/>
          </a:xfrm>
          <a:prstGeom prst="rect">
            <a:avLst/>
          </a:prstGeom>
        </p:spPr>
      </p:pic>
      <p:grpSp>
        <p:nvGrpSpPr>
          <p:cNvPr id="7" name="Group 6">
            <a:extLst>
              <a:ext uri="{FF2B5EF4-FFF2-40B4-BE49-F238E27FC236}">
                <a16:creationId xmlns:a16="http://schemas.microsoft.com/office/drawing/2014/main" id="{B54FDCAC-3DE4-406F-B625-39760E206BEF}"/>
              </a:ext>
            </a:extLst>
          </p:cNvPr>
          <p:cNvGrpSpPr/>
          <p:nvPr/>
        </p:nvGrpSpPr>
        <p:grpSpPr>
          <a:xfrm>
            <a:off x="203345" y="3821837"/>
            <a:ext cx="5791607" cy="2828862"/>
            <a:chOff x="203345" y="3821837"/>
            <a:chExt cx="5791607" cy="2828862"/>
          </a:xfrm>
        </p:grpSpPr>
        <p:grpSp>
          <p:nvGrpSpPr>
            <p:cNvPr id="4" name="Group 3"/>
            <p:cNvGrpSpPr/>
            <p:nvPr/>
          </p:nvGrpSpPr>
          <p:grpSpPr>
            <a:xfrm>
              <a:off x="203345" y="3821837"/>
              <a:ext cx="5791607" cy="2828862"/>
              <a:chOff x="203345" y="3821837"/>
              <a:chExt cx="5791607" cy="2828862"/>
            </a:xfrm>
          </p:grpSpPr>
          <p:sp>
            <p:nvSpPr>
              <p:cNvPr id="19" name="Rectangle 18"/>
              <p:cNvSpPr/>
              <p:nvPr/>
            </p:nvSpPr>
            <p:spPr>
              <a:xfrm>
                <a:off x="843509" y="4309403"/>
                <a:ext cx="5135953" cy="2341296"/>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Rectangle 19"/>
              <p:cNvSpPr/>
              <p:nvPr/>
            </p:nvSpPr>
            <p:spPr>
              <a:xfrm rot="16200000">
                <a:off x="-657059" y="5291717"/>
                <a:ext cx="2341295" cy="376668"/>
              </a:xfrm>
              <a:prstGeom prst="rect">
                <a:avLst/>
              </a:prstGeom>
              <a:solidFill>
                <a:srgbClr val="00B0F0"/>
              </a:solidFill>
            </p:spPr>
            <p:txBody>
              <a:bodyPr wrap="square">
                <a:spAutoFit/>
              </a:bodyPr>
              <a:lstStyle/>
              <a:p>
                <a:pPr algn="ctr"/>
                <a:r>
                  <a:rPr lang="en-US" b="1" dirty="0">
                    <a:latin typeface="Arial" panose="020B0604020202020204" pitchFamily="34" charset="0"/>
                    <a:cs typeface="Arial" panose="020B0604020202020204" pitchFamily="34" charset="0"/>
                  </a:rPr>
                  <a:t>Substitution</a:t>
                </a:r>
                <a:endParaRPr lang="en-SG" b="1" dirty="0">
                  <a:latin typeface="Arial" panose="020B0604020202020204" pitchFamily="34" charset="0"/>
                  <a:cs typeface="Arial" panose="020B0604020202020204" pitchFamily="34" charset="0"/>
                </a:endParaRPr>
              </a:p>
            </p:txBody>
          </p:sp>
          <p:sp>
            <p:nvSpPr>
              <p:cNvPr id="25" name="TextBox 24"/>
              <p:cNvSpPr txBox="1"/>
              <p:nvPr/>
            </p:nvSpPr>
            <p:spPr>
              <a:xfrm>
                <a:off x="1035964" y="6056949"/>
                <a:ext cx="2233525" cy="523220"/>
              </a:xfrm>
              <a:prstGeom prst="rect">
                <a:avLst/>
              </a:prstGeom>
              <a:noFill/>
            </p:spPr>
            <p:txBody>
              <a:bodyPr wrap="square" rtlCol="0">
                <a:spAutoFit/>
              </a:bodyPr>
              <a:lstStyle/>
              <a:p>
                <a:r>
                  <a:rPr lang="en-US" sz="1400" dirty="0"/>
                  <a:t>Conventional unhealthy (</a:t>
                </a:r>
                <a:r>
                  <a:rPr lang="en-US" sz="1400" dirty="0" err="1"/>
                  <a:t>i.e</a:t>
                </a:r>
                <a:r>
                  <a:rPr lang="en-US" sz="1400" dirty="0"/>
                  <a:t> toxic) wood finish</a:t>
                </a:r>
                <a:endParaRPr lang="en-SG" sz="1400" dirty="0"/>
              </a:p>
            </p:txBody>
          </p:sp>
          <p:sp>
            <p:nvSpPr>
              <p:cNvPr id="26" name="Rectangle 25"/>
              <p:cNvSpPr/>
              <p:nvPr/>
            </p:nvSpPr>
            <p:spPr>
              <a:xfrm>
                <a:off x="3346971" y="6094272"/>
                <a:ext cx="2647981" cy="523220"/>
              </a:xfrm>
              <a:prstGeom prst="rect">
                <a:avLst/>
              </a:prstGeom>
            </p:spPr>
            <p:txBody>
              <a:bodyPr wrap="square">
                <a:spAutoFit/>
              </a:bodyPr>
              <a:lstStyle/>
              <a:p>
                <a:pPr algn="ctr"/>
                <a:r>
                  <a:rPr lang="en-US" sz="1400" dirty="0"/>
                  <a:t>Environmentally safe, non-toxic and natural products</a:t>
                </a:r>
                <a:endParaRPr lang="en-SG" sz="1400" dirty="0"/>
              </a:p>
            </p:txBody>
          </p:sp>
          <p:sp>
            <p:nvSpPr>
              <p:cNvPr id="27" name="Rounded Rectangle 26"/>
              <p:cNvSpPr/>
              <p:nvPr/>
            </p:nvSpPr>
            <p:spPr>
              <a:xfrm>
                <a:off x="1514535" y="3879574"/>
                <a:ext cx="1239381" cy="309235"/>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Before</a:t>
                </a:r>
                <a:endParaRPr lang="en-SG" b="1" dirty="0">
                  <a:solidFill>
                    <a:schemeClr val="tx1"/>
                  </a:solidFill>
                </a:endParaRPr>
              </a:p>
            </p:txBody>
          </p:sp>
          <p:sp>
            <p:nvSpPr>
              <p:cNvPr id="28" name="Rounded Rectangle 27"/>
              <p:cNvSpPr/>
              <p:nvPr/>
            </p:nvSpPr>
            <p:spPr>
              <a:xfrm>
                <a:off x="3973788" y="3866371"/>
                <a:ext cx="1239381" cy="309234"/>
              </a:xfrm>
              <a:prstGeom prst="round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After</a:t>
                </a:r>
                <a:endParaRPr lang="en-SG" b="1" dirty="0">
                  <a:solidFill>
                    <a:schemeClr val="tx1"/>
                  </a:solidFill>
                </a:endParaRPr>
              </a:p>
            </p:txBody>
          </p:sp>
          <p:pic>
            <p:nvPicPr>
              <p:cNvPr id="29" name="Picture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7482" y="4438163"/>
                <a:ext cx="2253489" cy="1607671"/>
              </a:xfrm>
              <a:prstGeom prst="rect">
                <a:avLst/>
              </a:prstGeom>
            </p:spPr>
          </p:pic>
          <p:sp>
            <p:nvSpPr>
              <p:cNvPr id="32" name="Down Arrow 31"/>
              <p:cNvSpPr/>
              <p:nvPr/>
            </p:nvSpPr>
            <p:spPr>
              <a:xfrm>
                <a:off x="203345" y="3821837"/>
                <a:ext cx="620486" cy="28761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92733" y="4463755"/>
              <a:ext cx="1543812" cy="1566253"/>
            </a:xfrm>
            <a:prstGeom prst="rect">
              <a:avLst/>
            </a:prstGeom>
          </p:spPr>
        </p:pic>
      </p:grpSp>
    </p:spTree>
    <p:extLst>
      <p:ext uri="{BB962C8B-B14F-4D97-AF65-F5344CB8AC3E}">
        <p14:creationId xmlns:p14="http://schemas.microsoft.com/office/powerpoint/2010/main" val="72660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down)">
                                      <p:cBhvr>
                                        <p:cTn id="22" dur="1000"/>
                                        <p:tgtEl>
                                          <p:spTgt spid="4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down)">
                                      <p:cBhvr>
                                        <p:cTn id="25" dur="1000"/>
                                        <p:tgtEl>
                                          <p:spTgt spid="4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1000"/>
                                        <p:tgtEl>
                                          <p:spTgt spid="61"/>
                                        </p:tgtEl>
                                      </p:cBhvr>
                                    </p:animEffect>
                                  </p:childTnLst>
                                </p:cTn>
                              </p:par>
                              <p:par>
                                <p:cTn id="29" presetID="2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1000"/>
                                        <p:tgtEl>
                                          <p:spTgt spid="9"/>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down)">
                                      <p:cBhvr>
                                        <p:cTn id="34" dur="10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right)">
                                      <p:cBhvr>
                                        <p:cTn id="39" dur="1000"/>
                                        <p:tgtEl>
                                          <p:spTgt spid="57"/>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right)">
                                      <p:cBhvr>
                                        <p:cTn id="42" dur="1000"/>
                                        <p:tgtEl>
                                          <p:spTgt spid="58"/>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right)">
                                      <p:cBhvr>
                                        <p:cTn id="45" dur="1000"/>
                                        <p:tgtEl>
                                          <p:spTgt spid="59"/>
                                        </p:tgtEl>
                                      </p:cBhvr>
                                    </p:animEffect>
                                  </p:childTnLst>
                                </p:cTn>
                              </p:par>
                              <p:par>
                                <p:cTn id="46" presetID="22" presetClass="entr" presetSubtype="2" fill="hold" nodeType="with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wipe(right)">
                                      <p:cBhvr>
                                        <p:cTn id="48" dur="1000"/>
                                        <p:tgtEl>
                                          <p:spTgt spid="2"/>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right)">
                                      <p:cBhvr>
                                        <p:cTn id="51"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7" grpId="0" animBg="1"/>
      <p:bldP spid="58" grpId="0" animBg="1"/>
      <p:bldP spid="59" grpId="0"/>
      <p:bldP spid="60" grpId="0" animBg="1"/>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31056614"/>
              </p:ext>
            </p:extLst>
          </p:nvPr>
        </p:nvGraphicFramePr>
        <p:xfrm>
          <a:off x="555971" y="1263034"/>
          <a:ext cx="10738764" cy="2094529"/>
        </p:xfrm>
        <a:graphic>
          <a:graphicData uri="http://schemas.openxmlformats.org/drawingml/2006/table">
            <a:tbl>
              <a:tblPr firstRow="1" bandRow="1">
                <a:tableStyleId>{073A0DAA-6AF3-43AB-8588-CEC1D06C72B9}</a:tableStyleId>
              </a:tblPr>
              <a:tblGrid>
                <a:gridCol w="5188392">
                  <a:extLst>
                    <a:ext uri="{9D8B030D-6E8A-4147-A177-3AD203B41FA5}">
                      <a16:colId xmlns:a16="http://schemas.microsoft.com/office/drawing/2014/main" val="20000"/>
                    </a:ext>
                  </a:extLst>
                </a:gridCol>
                <a:gridCol w="5550372">
                  <a:extLst>
                    <a:ext uri="{9D8B030D-6E8A-4147-A177-3AD203B41FA5}">
                      <a16:colId xmlns:a16="http://schemas.microsoft.com/office/drawing/2014/main" val="20001"/>
                    </a:ext>
                  </a:extLst>
                </a:gridCol>
              </a:tblGrid>
              <a:tr h="2094529">
                <a:tc>
                  <a:txBody>
                    <a:bodyPr/>
                    <a:lstStyle/>
                    <a:p>
                      <a:pPr marL="180000" marR="0" lvl="0" indent="-180000" algn="l" defTabSz="914400" rtl="0" eaLnBrk="1" fontAlgn="auto" latinLnBrk="0" hangingPunct="1">
                        <a:lnSpc>
                          <a:spcPct val="110000"/>
                        </a:lnSpc>
                        <a:spcBef>
                          <a:spcPts val="0"/>
                        </a:spcBef>
                        <a:spcAft>
                          <a:spcPts val="600"/>
                        </a:spcAft>
                        <a:buClr>
                          <a:schemeClr val="tx1"/>
                        </a:buClr>
                        <a:buSzPct val="90000"/>
                        <a:buFont typeface="Arial" pitchFamily="34" charset="0"/>
                        <a:buChar char="•"/>
                        <a:tabLst/>
                        <a:defRPr/>
                      </a:pPr>
                      <a:r>
                        <a:rPr lang="en-GB" sz="2000" b="0" u="none" baseline="0" dirty="0">
                          <a:solidFill>
                            <a:schemeClr val="tx1"/>
                          </a:solidFill>
                          <a:latin typeface="Calibri" pitchFamily="34" charset="0"/>
                        </a:rPr>
                        <a:t>Exposure to hazards on the job</a:t>
                      </a:r>
                    </a:p>
                    <a:p>
                      <a:pPr marL="180000" marR="0" lvl="0" indent="-180000" algn="l" defTabSz="914400" rtl="0" eaLnBrk="1" fontAlgn="auto" latinLnBrk="0" hangingPunct="1">
                        <a:lnSpc>
                          <a:spcPct val="110000"/>
                        </a:lnSpc>
                        <a:spcBef>
                          <a:spcPts val="0"/>
                        </a:spcBef>
                        <a:spcAft>
                          <a:spcPts val="600"/>
                        </a:spcAft>
                        <a:buClr>
                          <a:schemeClr val="tx1"/>
                        </a:buClr>
                        <a:buSzPct val="90000"/>
                        <a:buFont typeface="Arial" pitchFamily="34" charset="0"/>
                        <a:buChar char="•"/>
                        <a:tabLst/>
                        <a:defRPr/>
                      </a:pPr>
                      <a:r>
                        <a:rPr lang="en-GB" sz="2000" b="0" u="none" baseline="0" dirty="0">
                          <a:solidFill>
                            <a:schemeClr val="tx1"/>
                          </a:solidFill>
                          <a:latin typeface="Calibri" pitchFamily="34" charset="0"/>
                        </a:rPr>
                        <a:t>Mechanical hazards</a:t>
                      </a:r>
                    </a:p>
                    <a:p>
                      <a:pPr marL="180000" marR="0" lvl="0" indent="-180000" algn="l" defTabSz="914400" rtl="0" eaLnBrk="1" fontAlgn="auto" latinLnBrk="0" hangingPunct="1">
                        <a:lnSpc>
                          <a:spcPct val="110000"/>
                        </a:lnSpc>
                        <a:spcBef>
                          <a:spcPts val="0"/>
                        </a:spcBef>
                        <a:spcAft>
                          <a:spcPts val="600"/>
                        </a:spcAft>
                        <a:buClr>
                          <a:schemeClr val="tx1"/>
                        </a:buClr>
                        <a:buSzPct val="90000"/>
                        <a:buFont typeface="Arial" pitchFamily="34" charset="0"/>
                        <a:buChar char="•"/>
                        <a:tabLst/>
                        <a:defRPr/>
                      </a:pPr>
                      <a:r>
                        <a:rPr lang="en-GB" sz="2000" b="0" u="none" baseline="0" dirty="0">
                          <a:solidFill>
                            <a:schemeClr val="tx1"/>
                          </a:solidFill>
                          <a:latin typeface="Calibri" pitchFamily="34" charset="0"/>
                        </a:rPr>
                        <a:t>Electrical Hazards</a:t>
                      </a:r>
                    </a:p>
                    <a:p>
                      <a:pPr marL="180000" marR="0" lvl="0" indent="-180000" algn="l" defTabSz="914400" rtl="0" eaLnBrk="1" fontAlgn="auto" latinLnBrk="0" hangingPunct="1">
                        <a:lnSpc>
                          <a:spcPct val="110000"/>
                        </a:lnSpc>
                        <a:spcBef>
                          <a:spcPts val="0"/>
                        </a:spcBef>
                        <a:spcAft>
                          <a:spcPts val="600"/>
                        </a:spcAft>
                        <a:buClr>
                          <a:schemeClr val="tx1"/>
                        </a:buClr>
                        <a:buSzPct val="90000"/>
                        <a:buFont typeface="Arial" pitchFamily="34" charset="0"/>
                        <a:buChar char="•"/>
                        <a:tabLst/>
                        <a:defRPr/>
                      </a:pPr>
                      <a:r>
                        <a:rPr lang="en-GB" sz="2000" b="0" u="none" dirty="0">
                          <a:solidFill>
                            <a:schemeClr val="tx1"/>
                          </a:solidFill>
                          <a:latin typeface="Calibri" pitchFamily="34" charset="0"/>
                        </a:rPr>
                        <a:t>Noise</a:t>
                      </a:r>
                      <a:r>
                        <a:rPr lang="en-GB" sz="2000" b="0" u="none" baseline="0" dirty="0">
                          <a:solidFill>
                            <a:schemeClr val="tx1"/>
                          </a:solidFill>
                          <a:latin typeface="Calibri" pitchFamily="34" charset="0"/>
                        </a:rPr>
                        <a:t>-induced deafness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180000" marR="0" lvl="0" indent="-180000" algn="l" defTabSz="914400" rtl="0" eaLnBrk="1" fontAlgn="auto" latinLnBrk="0" hangingPunct="1">
                        <a:lnSpc>
                          <a:spcPct val="110000"/>
                        </a:lnSpc>
                        <a:spcBef>
                          <a:spcPts val="0"/>
                        </a:spcBef>
                        <a:spcAft>
                          <a:spcPts val="600"/>
                        </a:spcAft>
                        <a:buClr>
                          <a:schemeClr val="tx1"/>
                        </a:buClr>
                        <a:buSzPct val="90000"/>
                        <a:buFont typeface="Arial" pitchFamily="34" charset="0"/>
                        <a:buChar char="•"/>
                        <a:tabLst/>
                        <a:defRPr/>
                      </a:pPr>
                      <a:r>
                        <a:rPr lang="en-GB" sz="2000" b="0" dirty="0">
                          <a:solidFill>
                            <a:schemeClr val="tx1"/>
                          </a:solidFill>
                          <a:latin typeface="Calibri" pitchFamily="34" charset="0"/>
                        </a:rPr>
                        <a:t>Fires and explosions</a:t>
                      </a:r>
                      <a:endParaRPr lang="en-GB" sz="2000" b="0" u="none" dirty="0">
                        <a:solidFill>
                          <a:schemeClr val="tx1"/>
                        </a:solidFill>
                        <a:latin typeface="Calibri" pitchFamily="34" charset="0"/>
                      </a:endParaRPr>
                    </a:p>
                    <a:p>
                      <a:pPr marL="180000" marR="0" lvl="0" indent="-180000" algn="l" defTabSz="914400" rtl="0" eaLnBrk="1" fontAlgn="auto" latinLnBrk="0" hangingPunct="1">
                        <a:lnSpc>
                          <a:spcPct val="110000"/>
                        </a:lnSpc>
                        <a:spcBef>
                          <a:spcPts val="0"/>
                        </a:spcBef>
                        <a:spcAft>
                          <a:spcPts val="600"/>
                        </a:spcAft>
                        <a:buClr>
                          <a:schemeClr val="tx1"/>
                        </a:buClr>
                        <a:buSzPct val="90000"/>
                        <a:buFont typeface="Arial" pitchFamily="34" charset="0"/>
                        <a:buChar char="•"/>
                        <a:tabLst/>
                        <a:defRPr/>
                      </a:pPr>
                      <a:r>
                        <a:rPr lang="en-GB" sz="2000" b="0" u="none" dirty="0">
                          <a:solidFill>
                            <a:schemeClr val="tx1"/>
                          </a:solidFill>
                          <a:latin typeface="Calibri" pitchFamily="34" charset="0"/>
                        </a:rPr>
                        <a:t>Exposure to harmful</a:t>
                      </a:r>
                      <a:r>
                        <a:rPr lang="en-GB" sz="2000" b="0" u="none" baseline="0" dirty="0">
                          <a:solidFill>
                            <a:schemeClr val="tx1"/>
                          </a:solidFill>
                          <a:latin typeface="Calibri" pitchFamily="34" charset="0"/>
                        </a:rPr>
                        <a:t> chemicals</a:t>
                      </a:r>
                      <a:endParaRPr lang="en-GB" sz="2000" b="0" u="none" dirty="0">
                        <a:solidFill>
                          <a:schemeClr val="tx1"/>
                        </a:solidFill>
                        <a:latin typeface="Calibri" pitchFamily="34" charset="0"/>
                      </a:endParaRPr>
                    </a:p>
                    <a:p>
                      <a:pPr marL="180000" marR="0" lvl="0" indent="-180000" algn="l" defTabSz="914400" rtl="0" eaLnBrk="1" fontAlgn="auto" latinLnBrk="0" hangingPunct="1">
                        <a:lnSpc>
                          <a:spcPct val="110000"/>
                        </a:lnSpc>
                        <a:spcBef>
                          <a:spcPts val="0"/>
                        </a:spcBef>
                        <a:spcAft>
                          <a:spcPts val="600"/>
                        </a:spcAft>
                        <a:buClr>
                          <a:schemeClr val="tx1"/>
                        </a:buClr>
                        <a:buSzPct val="90000"/>
                        <a:buFont typeface="Arial" pitchFamily="34" charset="0"/>
                        <a:buChar char="•"/>
                        <a:tabLst/>
                        <a:defRPr/>
                      </a:pPr>
                      <a:r>
                        <a:rPr lang="en-GB" sz="2000" b="0" dirty="0">
                          <a:solidFill>
                            <a:schemeClr val="tx1"/>
                          </a:solidFill>
                          <a:latin typeface="Calibri" pitchFamily="34" charset="0"/>
                        </a:rPr>
                        <a:t>Slip, trips and falls</a:t>
                      </a:r>
                    </a:p>
                    <a:p>
                      <a:pPr marL="180000" marR="0" lvl="0" indent="-180000" algn="l" defTabSz="914400" rtl="0" eaLnBrk="1" fontAlgn="auto" latinLnBrk="0" hangingPunct="1">
                        <a:lnSpc>
                          <a:spcPct val="110000"/>
                        </a:lnSpc>
                        <a:spcBef>
                          <a:spcPts val="0"/>
                        </a:spcBef>
                        <a:spcAft>
                          <a:spcPts val="600"/>
                        </a:spcAft>
                        <a:buClr>
                          <a:schemeClr val="tx1"/>
                        </a:buClr>
                        <a:buSzPct val="90000"/>
                        <a:buFont typeface="Arial" pitchFamily="34" charset="0"/>
                        <a:buChar char="•"/>
                        <a:tabLst/>
                        <a:defRPr/>
                      </a:pPr>
                      <a:r>
                        <a:rPr lang="en-GB" sz="2000" b="0" dirty="0">
                          <a:solidFill>
                            <a:schemeClr val="tx1"/>
                          </a:solidFill>
                          <a:latin typeface="Calibri" pitchFamily="34" charset="0"/>
                        </a:rPr>
                        <a:t>Fall</a:t>
                      </a:r>
                      <a:r>
                        <a:rPr lang="en-GB" sz="2000" b="0" baseline="0" dirty="0">
                          <a:solidFill>
                            <a:schemeClr val="tx1"/>
                          </a:solidFill>
                          <a:latin typeface="Calibri" pitchFamily="34" charset="0"/>
                        </a:rPr>
                        <a:t> from heights</a:t>
                      </a:r>
                      <a:endParaRPr lang="en-GB" sz="2000" b="0" dirty="0">
                        <a:solidFill>
                          <a:schemeClr val="tx1"/>
                        </a:solidFill>
                        <a:latin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Rectangle 4"/>
          <p:cNvSpPr/>
          <p:nvPr/>
        </p:nvSpPr>
        <p:spPr>
          <a:xfrm>
            <a:off x="796898" y="3509119"/>
            <a:ext cx="9241118" cy="2198910"/>
          </a:xfrm>
          <a:prstGeom prst="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Highlight / supplement the more common hazards  </a:t>
            </a:r>
          </a:p>
          <a:p>
            <a:pPr algn="ctr"/>
            <a:r>
              <a:rPr lang="en-GB" sz="2000" dirty="0">
                <a:solidFill>
                  <a:schemeClr val="tx1"/>
                </a:solidFill>
              </a:rPr>
              <a:t>in your company here (optional)</a:t>
            </a:r>
          </a:p>
        </p:txBody>
      </p:sp>
      <p:sp>
        <p:nvSpPr>
          <p:cNvPr id="6" name="TextBox 5"/>
          <p:cNvSpPr txBox="1"/>
          <p:nvPr/>
        </p:nvSpPr>
        <p:spPr>
          <a:xfrm>
            <a:off x="228601" y="174812"/>
            <a:ext cx="7509172" cy="523220"/>
          </a:xfrm>
          <a:prstGeom prst="rect">
            <a:avLst/>
          </a:prstGeom>
          <a:noFill/>
        </p:spPr>
        <p:txBody>
          <a:bodyPr wrap="none" rtlCol="0">
            <a:spAutoFit/>
          </a:bodyPr>
          <a:lstStyle/>
          <a:p>
            <a:r>
              <a:rPr lang="en-US" sz="2800" b="1" dirty="0"/>
              <a:t>4. Common hazards in the woodworking industry</a:t>
            </a:r>
            <a:endParaRPr lang="en-SG" sz="2800" b="1" dirty="0"/>
          </a:p>
        </p:txBody>
      </p:sp>
      <p:sp>
        <p:nvSpPr>
          <p:cNvPr id="8" name="Oval 7"/>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p:cNvSpPr txBox="1"/>
          <p:nvPr/>
        </p:nvSpPr>
        <p:spPr>
          <a:xfrm>
            <a:off x="11890312" y="6536107"/>
            <a:ext cx="341760" cy="276999"/>
          </a:xfrm>
          <a:prstGeom prst="rect">
            <a:avLst/>
          </a:prstGeom>
          <a:noFill/>
        </p:spPr>
        <p:txBody>
          <a:bodyPr wrap="none" rtlCol="0">
            <a:spAutoFit/>
          </a:bodyPr>
          <a:lstStyle/>
          <a:p>
            <a:r>
              <a:rPr lang="en-SG" sz="1200" dirty="0"/>
              <a:t>16</a:t>
            </a:r>
          </a:p>
        </p:txBody>
      </p:sp>
    </p:spTree>
    <p:extLst>
      <p:ext uri="{BB962C8B-B14F-4D97-AF65-F5344CB8AC3E}">
        <p14:creationId xmlns:p14="http://schemas.microsoft.com/office/powerpoint/2010/main" val="16122636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9575" y="2058530"/>
            <a:ext cx="5344155" cy="3108543"/>
          </a:xfrm>
          <a:prstGeom prst="rect">
            <a:avLst/>
          </a:prstGeom>
          <a:noFill/>
        </p:spPr>
        <p:txBody>
          <a:bodyPr wrap="none" rtlCol="0">
            <a:spAutoFit/>
          </a:bodyPr>
          <a:lstStyle/>
          <a:p>
            <a:r>
              <a:rPr lang="en-US" sz="3600" b="1" dirty="0"/>
              <a:t>Safety hazards</a:t>
            </a:r>
          </a:p>
          <a:p>
            <a:pPr algn="ctr"/>
            <a:endParaRPr lang="en-US" sz="1400" b="1" dirty="0"/>
          </a:p>
          <a:p>
            <a:pPr marL="800100" lvl="1" indent="-342900">
              <a:buFont typeface="Arial" panose="020B0604020202020204" pitchFamily="34" charset="0"/>
              <a:buChar char="•"/>
            </a:pPr>
            <a:r>
              <a:rPr lang="en-US" sz="2400" b="1" dirty="0"/>
              <a:t>Mechanical hazards </a:t>
            </a:r>
          </a:p>
          <a:p>
            <a:pPr marL="1257300" lvl="2" indent="-342900">
              <a:buFont typeface="Arial" panose="020B0604020202020204" pitchFamily="34" charset="0"/>
              <a:buChar char="•"/>
            </a:pPr>
            <a:r>
              <a:rPr lang="en-US" sz="2400" b="1" dirty="0"/>
              <a:t>Examples of machine guarding</a:t>
            </a:r>
          </a:p>
          <a:p>
            <a:pPr marL="800100" lvl="1" indent="-342900">
              <a:buFont typeface="Arial" panose="020B0604020202020204" pitchFamily="34" charset="0"/>
              <a:buChar char="•"/>
            </a:pPr>
            <a:r>
              <a:rPr lang="en-US" sz="2400" b="1" dirty="0"/>
              <a:t>Electrical hazards</a:t>
            </a:r>
          </a:p>
          <a:p>
            <a:pPr marL="800100" lvl="1" indent="-342900">
              <a:buFont typeface="Arial" panose="020B0604020202020204" pitchFamily="34" charset="0"/>
              <a:buChar char="•"/>
            </a:pPr>
            <a:r>
              <a:rPr lang="en-US" sz="2400" b="1" dirty="0"/>
              <a:t>LOTO</a:t>
            </a:r>
          </a:p>
          <a:p>
            <a:pPr lvl="1"/>
            <a:endParaRPr lang="en-US" sz="1000" b="1" dirty="0"/>
          </a:p>
          <a:p>
            <a:pPr marL="800100" lvl="1" indent="-342900">
              <a:buFont typeface="Wingdings" panose="05000000000000000000" pitchFamily="2" charset="2"/>
              <a:buChar char="v"/>
            </a:pPr>
            <a:endParaRPr lang="en-US" sz="2000" b="1" dirty="0"/>
          </a:p>
          <a:p>
            <a:pPr marL="801688" lvl="1" indent="-344488" algn="ctr">
              <a:buFont typeface="Arial" panose="020B0604020202020204" pitchFamily="34" charset="0"/>
              <a:buChar char="•"/>
            </a:pPr>
            <a:endParaRPr lang="en-SG" sz="2000" b="1" dirty="0"/>
          </a:p>
        </p:txBody>
      </p:sp>
      <p:sp>
        <p:nvSpPr>
          <p:cNvPr id="6" name="Oval 5"/>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p:cNvSpPr txBox="1"/>
          <p:nvPr/>
        </p:nvSpPr>
        <p:spPr>
          <a:xfrm>
            <a:off x="11890312" y="6536107"/>
            <a:ext cx="341760" cy="276999"/>
          </a:xfrm>
          <a:prstGeom prst="rect">
            <a:avLst/>
          </a:prstGeom>
          <a:noFill/>
        </p:spPr>
        <p:txBody>
          <a:bodyPr wrap="none" rtlCol="0">
            <a:spAutoFit/>
          </a:bodyPr>
          <a:lstStyle/>
          <a:p>
            <a:r>
              <a:rPr lang="en-US" sz="1200" dirty="0"/>
              <a:t>17</a:t>
            </a:r>
            <a:endParaRPr lang="en-SG" sz="1200" dirty="0"/>
          </a:p>
        </p:txBody>
      </p:sp>
      <p:pic>
        <p:nvPicPr>
          <p:cNvPr id="9" name="Picture 8">
            <a:extLst>
              <a:ext uri="{FF2B5EF4-FFF2-40B4-BE49-F238E27FC236}">
                <a16:creationId xmlns:a16="http://schemas.microsoft.com/office/drawing/2014/main" id="{0B564306-EE16-4585-8DF9-AF4D0E3A92DC}"/>
              </a:ext>
            </a:extLst>
          </p:cNvPr>
          <p:cNvPicPr/>
          <p:nvPr/>
        </p:nvPicPr>
        <p:blipFill rotWithShape="1">
          <a:blip r:embed="rId3" cstate="print">
            <a:extLst>
              <a:ext uri="{28A0092B-C50C-407E-A947-70E740481C1C}">
                <a14:useLocalDpi xmlns:a14="http://schemas.microsoft.com/office/drawing/2010/main" val="0"/>
              </a:ext>
            </a:extLst>
          </a:blip>
          <a:srcRect l="6467" t="10278" b="1"/>
          <a:stretch/>
        </p:blipFill>
        <p:spPr bwMode="auto">
          <a:xfrm>
            <a:off x="782324" y="424765"/>
            <a:ext cx="1789825" cy="10813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79356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3204916" cy="523220"/>
          </a:xfrm>
          <a:prstGeom prst="rect">
            <a:avLst/>
          </a:prstGeom>
          <a:noFill/>
        </p:spPr>
        <p:txBody>
          <a:bodyPr wrap="none" rtlCol="0">
            <a:spAutoFit/>
          </a:bodyPr>
          <a:lstStyle/>
          <a:p>
            <a:r>
              <a:rPr lang="en-US" sz="2800" b="1" dirty="0"/>
              <a:t>Mechanical hazards</a:t>
            </a:r>
            <a:endParaRPr lang="en-SG" sz="2800" b="1" dirty="0"/>
          </a:p>
        </p:txBody>
      </p:sp>
      <p:grpSp>
        <p:nvGrpSpPr>
          <p:cNvPr id="4" name="Group 3"/>
          <p:cNvGrpSpPr/>
          <p:nvPr/>
        </p:nvGrpSpPr>
        <p:grpSpPr>
          <a:xfrm>
            <a:off x="8950362" y="1124674"/>
            <a:ext cx="2045871" cy="1593261"/>
            <a:chOff x="2868611" y="4340984"/>
            <a:chExt cx="1905417" cy="1483880"/>
          </a:xfrm>
        </p:grpSpPr>
        <p:pic>
          <p:nvPicPr>
            <p:cNvPr id="5" name="Picture 4"/>
            <p:cNvPicPr>
              <a:picLocks noChangeAspect="1"/>
            </p:cNvPicPr>
            <p:nvPr/>
          </p:nvPicPr>
          <p:blipFill>
            <a:blip r:embed="rId3"/>
            <a:stretch>
              <a:fillRect/>
            </a:stretch>
          </p:blipFill>
          <p:spPr>
            <a:xfrm>
              <a:off x="2904707" y="4413176"/>
              <a:ext cx="1778390" cy="1397344"/>
            </a:xfrm>
            <a:prstGeom prst="rect">
              <a:avLst/>
            </a:prstGeom>
          </p:spPr>
        </p:pic>
        <p:sp>
          <p:nvSpPr>
            <p:cNvPr id="6" name="Rounded Rectangle 5"/>
            <p:cNvSpPr/>
            <p:nvPr/>
          </p:nvSpPr>
          <p:spPr>
            <a:xfrm>
              <a:off x="2868611" y="4340984"/>
              <a:ext cx="1905417" cy="148388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sp>
        <p:nvSpPr>
          <p:cNvPr id="7" name="TextBox 6"/>
          <p:cNvSpPr txBox="1"/>
          <p:nvPr/>
        </p:nvSpPr>
        <p:spPr>
          <a:xfrm>
            <a:off x="8977560" y="2754993"/>
            <a:ext cx="1921039" cy="369332"/>
          </a:xfrm>
          <a:prstGeom prst="rect">
            <a:avLst/>
          </a:prstGeom>
          <a:noFill/>
        </p:spPr>
        <p:txBody>
          <a:bodyPr wrap="none" rtlCol="0">
            <a:spAutoFit/>
          </a:bodyPr>
          <a:lstStyle/>
          <a:p>
            <a:r>
              <a:rPr lang="en-US" dirty="0"/>
              <a:t>E.g. </a:t>
            </a:r>
            <a:r>
              <a:rPr lang="en-US" b="1" dirty="0">
                <a:solidFill>
                  <a:srgbClr val="FFC000"/>
                </a:solidFill>
              </a:rPr>
              <a:t>Impact</a:t>
            </a:r>
            <a:r>
              <a:rPr lang="en-US" dirty="0"/>
              <a:t> hazard</a:t>
            </a:r>
            <a:endParaRPr lang="en-SG" dirty="0"/>
          </a:p>
        </p:txBody>
      </p:sp>
      <p:pic>
        <p:nvPicPr>
          <p:cNvPr id="8" name="Picture 7"/>
          <p:cNvPicPr>
            <a:picLocks noChangeAspect="1"/>
          </p:cNvPicPr>
          <p:nvPr/>
        </p:nvPicPr>
        <p:blipFill>
          <a:blip r:embed="rId4"/>
          <a:stretch>
            <a:fillRect/>
          </a:stretch>
        </p:blipFill>
        <p:spPr>
          <a:xfrm>
            <a:off x="228601" y="1038942"/>
            <a:ext cx="5030302" cy="2337375"/>
          </a:xfrm>
          <a:prstGeom prst="rect">
            <a:avLst/>
          </a:prstGeom>
        </p:spPr>
      </p:pic>
      <p:sp>
        <p:nvSpPr>
          <p:cNvPr id="9" name="TextBox 8"/>
          <p:cNvSpPr txBox="1"/>
          <p:nvPr/>
        </p:nvSpPr>
        <p:spPr>
          <a:xfrm>
            <a:off x="279412" y="3345206"/>
            <a:ext cx="2180725" cy="369332"/>
          </a:xfrm>
          <a:prstGeom prst="rect">
            <a:avLst/>
          </a:prstGeom>
          <a:noFill/>
        </p:spPr>
        <p:txBody>
          <a:bodyPr wrap="none" rtlCol="0">
            <a:spAutoFit/>
          </a:bodyPr>
          <a:lstStyle/>
          <a:p>
            <a:r>
              <a:rPr lang="en-US" dirty="0"/>
              <a:t>E.g. </a:t>
            </a:r>
            <a:r>
              <a:rPr lang="en-US" b="1" dirty="0">
                <a:solidFill>
                  <a:srgbClr val="FFC000"/>
                </a:solidFill>
              </a:rPr>
              <a:t>Shearing</a:t>
            </a:r>
            <a:r>
              <a:rPr lang="en-US" dirty="0"/>
              <a:t> hazards</a:t>
            </a:r>
            <a:endParaRPr lang="en-SG" dirty="0"/>
          </a:p>
        </p:txBody>
      </p:sp>
      <p:pic>
        <p:nvPicPr>
          <p:cNvPr id="10" name="Picture 9"/>
          <p:cNvPicPr>
            <a:picLocks noChangeAspect="1"/>
          </p:cNvPicPr>
          <p:nvPr/>
        </p:nvPicPr>
        <p:blipFill>
          <a:blip r:embed="rId5"/>
          <a:stretch>
            <a:fillRect/>
          </a:stretch>
        </p:blipFill>
        <p:spPr>
          <a:xfrm>
            <a:off x="279412" y="4083865"/>
            <a:ext cx="4979491" cy="1587891"/>
          </a:xfrm>
          <a:prstGeom prst="rect">
            <a:avLst/>
          </a:prstGeom>
        </p:spPr>
      </p:pic>
      <p:sp>
        <p:nvSpPr>
          <p:cNvPr id="11" name="TextBox 10"/>
          <p:cNvSpPr txBox="1"/>
          <p:nvPr/>
        </p:nvSpPr>
        <p:spPr>
          <a:xfrm>
            <a:off x="412740" y="5652027"/>
            <a:ext cx="4712833" cy="646331"/>
          </a:xfrm>
          <a:prstGeom prst="rect">
            <a:avLst/>
          </a:prstGeom>
          <a:noFill/>
        </p:spPr>
        <p:txBody>
          <a:bodyPr wrap="square" rtlCol="0">
            <a:spAutoFit/>
          </a:bodyPr>
          <a:lstStyle/>
          <a:p>
            <a:pPr algn="just"/>
            <a:r>
              <a:rPr lang="en-US" dirty="0"/>
              <a:t>E.g. </a:t>
            </a:r>
            <a:r>
              <a:rPr lang="en-US" b="1" dirty="0">
                <a:solidFill>
                  <a:srgbClr val="FFC000"/>
                </a:solidFill>
              </a:rPr>
              <a:t>Draw-in</a:t>
            </a:r>
            <a:r>
              <a:rPr lang="en-US" dirty="0"/>
              <a:t> hazards between rotating and tangentially moving surfaces</a:t>
            </a:r>
            <a:endParaRPr lang="en-SG" dirty="0"/>
          </a:p>
        </p:txBody>
      </p:sp>
      <p:pic>
        <p:nvPicPr>
          <p:cNvPr id="12" name="Picture 11"/>
          <p:cNvPicPr>
            <a:picLocks noChangeAspect="1"/>
          </p:cNvPicPr>
          <p:nvPr/>
        </p:nvPicPr>
        <p:blipFill>
          <a:blip r:embed="rId6"/>
          <a:stretch>
            <a:fillRect/>
          </a:stretch>
        </p:blipFill>
        <p:spPr>
          <a:xfrm>
            <a:off x="6544456" y="1124675"/>
            <a:ext cx="1905417" cy="1630318"/>
          </a:xfrm>
          <a:prstGeom prst="rect">
            <a:avLst/>
          </a:prstGeom>
        </p:spPr>
      </p:pic>
      <p:sp>
        <p:nvSpPr>
          <p:cNvPr id="15" name="TextBox 14"/>
          <p:cNvSpPr txBox="1"/>
          <p:nvPr/>
        </p:nvSpPr>
        <p:spPr>
          <a:xfrm>
            <a:off x="6585437" y="2754993"/>
            <a:ext cx="1991445" cy="1200329"/>
          </a:xfrm>
          <a:prstGeom prst="rect">
            <a:avLst/>
          </a:prstGeom>
          <a:noFill/>
        </p:spPr>
        <p:txBody>
          <a:bodyPr wrap="square" rtlCol="0">
            <a:spAutoFit/>
          </a:bodyPr>
          <a:lstStyle/>
          <a:p>
            <a:r>
              <a:rPr lang="en-US" dirty="0"/>
              <a:t>E.g. </a:t>
            </a:r>
            <a:r>
              <a:rPr lang="en-US" b="1" dirty="0">
                <a:solidFill>
                  <a:srgbClr val="FFC000"/>
                </a:solidFill>
              </a:rPr>
              <a:t>Entanglement</a:t>
            </a:r>
            <a:r>
              <a:rPr lang="en-US" dirty="0"/>
              <a:t> caused by contact with a single rotating surface</a:t>
            </a:r>
            <a:endParaRPr lang="en-SG" dirty="0"/>
          </a:p>
        </p:txBody>
      </p:sp>
      <p:pic>
        <p:nvPicPr>
          <p:cNvPr id="16" name="Picture 15"/>
          <p:cNvPicPr>
            <a:picLocks noChangeAspect="1"/>
          </p:cNvPicPr>
          <p:nvPr/>
        </p:nvPicPr>
        <p:blipFill>
          <a:blip r:embed="rId7"/>
          <a:stretch>
            <a:fillRect/>
          </a:stretch>
        </p:blipFill>
        <p:spPr>
          <a:xfrm>
            <a:off x="6427184" y="4098899"/>
            <a:ext cx="4979491" cy="1321125"/>
          </a:xfrm>
          <a:prstGeom prst="rect">
            <a:avLst/>
          </a:prstGeom>
        </p:spPr>
      </p:pic>
      <p:sp>
        <p:nvSpPr>
          <p:cNvPr id="17" name="TextBox 16"/>
          <p:cNvSpPr txBox="1"/>
          <p:nvPr/>
        </p:nvSpPr>
        <p:spPr>
          <a:xfrm>
            <a:off x="6585437" y="5421921"/>
            <a:ext cx="4869939" cy="646331"/>
          </a:xfrm>
          <a:prstGeom prst="rect">
            <a:avLst/>
          </a:prstGeom>
          <a:noFill/>
        </p:spPr>
        <p:txBody>
          <a:bodyPr wrap="square" rtlCol="0">
            <a:spAutoFit/>
          </a:bodyPr>
          <a:lstStyle/>
          <a:p>
            <a:r>
              <a:rPr lang="en-US" dirty="0"/>
              <a:t>E.g. </a:t>
            </a:r>
            <a:r>
              <a:rPr lang="en-US" b="1" dirty="0">
                <a:solidFill>
                  <a:srgbClr val="FFC000"/>
                </a:solidFill>
              </a:rPr>
              <a:t>Cutting hazards</a:t>
            </a:r>
            <a:r>
              <a:rPr lang="en-US" dirty="0"/>
              <a:t>: Disc brakes, Sharp edges, band saw, circular saw</a:t>
            </a:r>
            <a:endParaRPr lang="en-SG" dirty="0"/>
          </a:p>
        </p:txBody>
      </p:sp>
      <p:sp>
        <p:nvSpPr>
          <p:cNvPr id="18" name="Oval 17"/>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9" name="TextBox 18"/>
          <p:cNvSpPr txBox="1"/>
          <p:nvPr/>
        </p:nvSpPr>
        <p:spPr>
          <a:xfrm>
            <a:off x="11890312" y="6536107"/>
            <a:ext cx="341760" cy="276999"/>
          </a:xfrm>
          <a:prstGeom prst="rect">
            <a:avLst/>
          </a:prstGeom>
          <a:noFill/>
        </p:spPr>
        <p:txBody>
          <a:bodyPr wrap="none" rtlCol="0">
            <a:spAutoFit/>
          </a:bodyPr>
          <a:lstStyle/>
          <a:p>
            <a:r>
              <a:rPr lang="en-US" sz="1200" dirty="0"/>
              <a:t>18</a:t>
            </a:r>
            <a:endParaRPr lang="en-SG" sz="1200" dirty="0"/>
          </a:p>
        </p:txBody>
      </p:sp>
    </p:spTree>
    <p:extLst>
      <p:ext uri="{BB962C8B-B14F-4D97-AF65-F5344CB8AC3E}">
        <p14:creationId xmlns:p14="http://schemas.microsoft.com/office/powerpoint/2010/main" val="252633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1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1000"/>
                                        <p:tgtEl>
                                          <p:spTgt spid="12"/>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right)">
                                      <p:cBhvr>
                                        <p:cTn id="31" dur="1000"/>
                                        <p:tgtEl>
                                          <p:spTgt spid="4"/>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1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1000"/>
                                        <p:tgtEl>
                                          <p:spTgt spid="1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446074" y="962909"/>
            <a:ext cx="2745475" cy="2808907"/>
          </a:xfrm>
          <a:prstGeom prst="rect">
            <a:avLst/>
          </a:prstGeom>
        </p:spPr>
      </p:pic>
      <p:sp>
        <p:nvSpPr>
          <p:cNvPr id="13" name="TextBox 12"/>
          <p:cNvSpPr txBox="1"/>
          <p:nvPr/>
        </p:nvSpPr>
        <p:spPr>
          <a:xfrm>
            <a:off x="228601" y="174812"/>
            <a:ext cx="4727769" cy="523220"/>
          </a:xfrm>
          <a:prstGeom prst="rect">
            <a:avLst/>
          </a:prstGeom>
          <a:noFill/>
        </p:spPr>
        <p:txBody>
          <a:bodyPr wrap="none" rtlCol="0">
            <a:spAutoFit/>
          </a:bodyPr>
          <a:lstStyle/>
          <a:p>
            <a:r>
              <a:rPr lang="en-US" sz="2800" b="1" dirty="0"/>
              <a:t>Mechanical hazards on the job</a:t>
            </a:r>
            <a:endParaRPr lang="en-SG" sz="2800" b="1" dirty="0"/>
          </a:p>
        </p:txBody>
      </p:sp>
      <p:sp>
        <p:nvSpPr>
          <p:cNvPr id="18" name="Rectangle 17"/>
          <p:cNvSpPr/>
          <p:nvPr/>
        </p:nvSpPr>
        <p:spPr>
          <a:xfrm>
            <a:off x="228601" y="930712"/>
            <a:ext cx="5638799" cy="5355312"/>
          </a:xfrm>
          <a:prstGeom prst="rect">
            <a:avLst/>
          </a:prstGeom>
        </p:spPr>
        <p:txBody>
          <a:bodyPr wrap="square">
            <a:spAutoFit/>
          </a:bodyPr>
          <a:lstStyle/>
          <a:p>
            <a:pPr marL="179388" indent="-179388" algn="just"/>
            <a:r>
              <a:rPr lang="en-US" sz="2000" b="1" dirty="0">
                <a:solidFill>
                  <a:srgbClr val="FFC000"/>
                </a:solidFill>
                <a:cs typeface="Arial" panose="020B0604020202020204" pitchFamily="34" charset="0"/>
              </a:rPr>
              <a:t>DOS</a:t>
            </a:r>
          </a:p>
          <a:p>
            <a:pPr marL="179388" indent="-179388"/>
            <a:endParaRPr lang="en-US" b="1" dirty="0">
              <a:solidFill>
                <a:srgbClr val="FF0000"/>
              </a:solidFill>
              <a:latin typeface="Arial" panose="020B0604020202020204" pitchFamily="34" charset="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Train workers to use the machines and allow only trained and </a:t>
            </a:r>
            <a:r>
              <a:rPr lang="en-US" dirty="0" err="1">
                <a:cs typeface="Arial" panose="020B0604020202020204" pitchFamily="34" charset="0"/>
              </a:rPr>
              <a:t>authorised</a:t>
            </a:r>
            <a:r>
              <a:rPr lang="en-US" dirty="0">
                <a:cs typeface="Arial" panose="020B0604020202020204" pitchFamily="34" charset="0"/>
              </a:rPr>
              <a:t> workers to operate and maintain the equipment.</a:t>
            </a:r>
          </a:p>
          <a:p>
            <a:endParaRPr lang="en-US" sz="1200"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Inspect equipment and guards before use of equipment.</a:t>
            </a:r>
          </a:p>
          <a:p>
            <a:endParaRPr lang="en-US" sz="1200"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Use appropriate equipment for the job.</a:t>
            </a:r>
          </a:p>
          <a:p>
            <a:endParaRPr lang="en-US" sz="1200"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Provide operators of the machines with push sticks or other hand tools so that their hands are away from the point of operation when working on small pieces of stock.</a:t>
            </a:r>
          </a:p>
          <a:p>
            <a:endParaRPr lang="en-US" sz="1200"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Use a brush or stick to clean sawdust and scrap from a machine.</a:t>
            </a:r>
          </a:p>
          <a:p>
            <a:endParaRPr lang="en-US" sz="1200"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Maintain proper housekeeping.</a:t>
            </a:r>
          </a:p>
          <a:p>
            <a:endParaRPr lang="en-US" sz="1200"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Carry out regular preventive maintenance  .</a:t>
            </a:r>
          </a:p>
        </p:txBody>
      </p:sp>
      <p:sp>
        <p:nvSpPr>
          <p:cNvPr id="19" name="Rectangle 18"/>
          <p:cNvSpPr/>
          <p:nvPr/>
        </p:nvSpPr>
        <p:spPr>
          <a:xfrm>
            <a:off x="6122744" y="3984434"/>
            <a:ext cx="5440217" cy="2616101"/>
          </a:xfrm>
          <a:prstGeom prst="rect">
            <a:avLst/>
          </a:prstGeom>
        </p:spPr>
        <p:txBody>
          <a:bodyPr wrap="square">
            <a:spAutoFit/>
          </a:bodyPr>
          <a:lstStyle/>
          <a:p>
            <a:pPr marL="179388" indent="-179388" algn="just"/>
            <a:r>
              <a:rPr lang="en-US" sz="2000" b="1" dirty="0">
                <a:solidFill>
                  <a:srgbClr val="FFC000"/>
                </a:solidFill>
                <a:cs typeface="Arial" panose="020B0604020202020204" pitchFamily="34" charset="0"/>
              </a:rPr>
              <a:t>DON’TS</a:t>
            </a:r>
          </a:p>
          <a:p>
            <a:pPr marL="179388" indent="-179388"/>
            <a:endParaRPr lang="en-US" b="1" dirty="0">
              <a:solidFill>
                <a:srgbClr val="FFC000"/>
              </a:solidFill>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Never leave a machine unattended in the “on” position.</a:t>
            </a:r>
          </a:p>
          <a:p>
            <a:pPr marL="179388" indent="-179388"/>
            <a:endParaRPr lang="en-US"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Do not wear loose clothing or dangled long hair</a:t>
            </a:r>
          </a:p>
          <a:p>
            <a:pPr marL="182563" indent="-182563">
              <a:buFont typeface="Arial" panose="020B0604020202020204" pitchFamily="34" charset="0"/>
              <a:buChar char="•"/>
            </a:pPr>
            <a:endParaRPr lang="en-US"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Never saw freehand. Always hold the stock against a gauge or fence.</a:t>
            </a:r>
          </a:p>
        </p:txBody>
      </p:sp>
      <p:sp>
        <p:nvSpPr>
          <p:cNvPr id="8" name="Oval 7"/>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p:cNvSpPr txBox="1"/>
          <p:nvPr/>
        </p:nvSpPr>
        <p:spPr>
          <a:xfrm>
            <a:off x="11890312" y="6536107"/>
            <a:ext cx="341760" cy="276999"/>
          </a:xfrm>
          <a:prstGeom prst="rect">
            <a:avLst/>
          </a:prstGeom>
          <a:noFill/>
        </p:spPr>
        <p:txBody>
          <a:bodyPr wrap="none" rtlCol="0">
            <a:spAutoFit/>
          </a:bodyPr>
          <a:lstStyle/>
          <a:p>
            <a:fld id="{F93DC455-42F7-45FA-BB28-2DAE1E9AA99B}" type="slidenum">
              <a:rPr lang="en-SG" sz="1200" smtClean="0"/>
              <a:t>19</a:t>
            </a:fld>
            <a:endParaRPr lang="en-SG" sz="1200" dirty="0"/>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31967" b="-922"/>
          <a:stretch/>
        </p:blipFill>
        <p:spPr>
          <a:xfrm>
            <a:off x="6122744" y="1057434"/>
            <a:ext cx="3067986" cy="2820691"/>
          </a:xfrm>
          <a:prstGeom prst="rect">
            <a:avLst/>
          </a:prstGeom>
        </p:spPr>
      </p:pic>
    </p:spTree>
    <p:extLst>
      <p:ext uri="{BB962C8B-B14F-4D97-AF65-F5344CB8AC3E}">
        <p14:creationId xmlns:p14="http://schemas.microsoft.com/office/powerpoint/2010/main" val="224710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1590" y="1115931"/>
            <a:ext cx="5358449" cy="5742072"/>
          </a:xfrm>
        </p:spPr>
        <p:txBody>
          <a:bodyPr>
            <a:normAutofit/>
          </a:bodyPr>
          <a:lstStyle/>
          <a:p>
            <a:pPr marL="0" indent="0">
              <a:buSzPct val="80000"/>
              <a:buNone/>
            </a:pPr>
            <a:r>
              <a:rPr lang="en-GB" sz="2000" dirty="0">
                <a:latin typeface="Calibri" pitchFamily="34" charset="0"/>
              </a:rPr>
              <a:t>1.  Workplace Safety and Health Act</a:t>
            </a:r>
          </a:p>
          <a:p>
            <a:pPr lvl="1">
              <a:buSzPct val="80000"/>
            </a:pPr>
            <a:r>
              <a:rPr lang="en-GB" sz="2000" dirty="0">
                <a:latin typeface="Calibri" pitchFamily="34" charset="0"/>
              </a:rPr>
              <a:t>Duties of Stakeholder groups (incl. employer and employee)</a:t>
            </a:r>
            <a:br>
              <a:rPr lang="en-GB" sz="2000" dirty="0">
                <a:latin typeface="Calibri" pitchFamily="34" charset="0"/>
              </a:rPr>
            </a:br>
            <a:endParaRPr lang="en-GB" sz="2000" dirty="0">
              <a:latin typeface="Calibri" pitchFamily="34" charset="0"/>
            </a:endParaRPr>
          </a:p>
          <a:p>
            <a:pPr marL="0" indent="0">
              <a:buClr>
                <a:schemeClr val="accent2">
                  <a:lumMod val="75000"/>
                </a:schemeClr>
              </a:buClr>
              <a:buSzPct val="80000"/>
              <a:buNone/>
            </a:pPr>
            <a:r>
              <a:rPr lang="en-GB" sz="2000" dirty="0">
                <a:latin typeface="Calibri" pitchFamily="34" charset="0"/>
              </a:rPr>
              <a:t>2.  Workplace Safety and Health </a:t>
            </a:r>
            <a:br>
              <a:rPr lang="en-GB" sz="2000" dirty="0">
                <a:latin typeface="Calibri" pitchFamily="34" charset="0"/>
              </a:rPr>
            </a:br>
            <a:r>
              <a:rPr lang="en-GB" sz="2000" dirty="0">
                <a:latin typeface="Calibri" pitchFamily="34" charset="0"/>
              </a:rPr>
              <a:t>      (WSH Policy)</a:t>
            </a:r>
            <a:br>
              <a:rPr lang="en-GB" sz="2000" dirty="0">
                <a:latin typeface="Calibri" pitchFamily="34" charset="0"/>
              </a:rPr>
            </a:br>
            <a:endParaRPr lang="en-GB" sz="2000" dirty="0">
              <a:latin typeface="Calibri" pitchFamily="34" charset="0"/>
            </a:endParaRPr>
          </a:p>
          <a:p>
            <a:pPr marL="0" indent="0">
              <a:buClr>
                <a:schemeClr val="accent2">
                  <a:lumMod val="75000"/>
                </a:schemeClr>
              </a:buClr>
              <a:buSzPct val="80000"/>
              <a:buNone/>
            </a:pPr>
            <a:r>
              <a:rPr lang="en-GB" sz="2000" dirty="0">
                <a:latin typeface="Calibri" pitchFamily="34" charset="0"/>
              </a:rPr>
              <a:t>3.   Risk Management</a:t>
            </a:r>
            <a:br>
              <a:rPr lang="en-GB" sz="2000" dirty="0">
                <a:latin typeface="Calibri" pitchFamily="34" charset="0"/>
              </a:rPr>
            </a:br>
            <a:endParaRPr lang="en-GB" sz="2000" dirty="0">
              <a:latin typeface="Calibri" pitchFamily="34" charset="0"/>
            </a:endParaRPr>
          </a:p>
          <a:p>
            <a:pPr marL="0" indent="0">
              <a:buClr>
                <a:schemeClr val="accent2">
                  <a:lumMod val="75000"/>
                </a:schemeClr>
              </a:buClr>
              <a:buSzPct val="80000"/>
              <a:buNone/>
            </a:pPr>
            <a:r>
              <a:rPr lang="en-GB" sz="2000" dirty="0">
                <a:latin typeface="Calibri" pitchFamily="34" charset="0"/>
              </a:rPr>
              <a:t>4.   Common hazards in the woodworking industry</a:t>
            </a:r>
          </a:p>
          <a:p>
            <a:pPr lvl="1">
              <a:buSzPct val="80000"/>
            </a:pPr>
            <a:r>
              <a:rPr lang="en-GB" sz="2000" dirty="0">
                <a:latin typeface="Calibri" pitchFamily="34" charset="0"/>
              </a:rPr>
              <a:t>Mechanical hazards</a:t>
            </a:r>
          </a:p>
          <a:p>
            <a:pPr lvl="1">
              <a:buSzPct val="80000"/>
            </a:pPr>
            <a:r>
              <a:rPr lang="en-GB" sz="2000" dirty="0">
                <a:latin typeface="Calibri" pitchFamily="34" charset="0"/>
              </a:rPr>
              <a:t>Electrical hazards</a:t>
            </a:r>
          </a:p>
          <a:p>
            <a:pPr lvl="1">
              <a:buSzPct val="80000"/>
            </a:pPr>
            <a:r>
              <a:rPr lang="en-GB" sz="2000" dirty="0">
                <a:latin typeface="Calibri" pitchFamily="34" charset="0"/>
              </a:rPr>
              <a:t>Health hazards</a:t>
            </a:r>
          </a:p>
          <a:p>
            <a:pPr lvl="1">
              <a:buSzPct val="80000"/>
            </a:pPr>
            <a:r>
              <a:rPr lang="en-GB" sz="2000" dirty="0">
                <a:latin typeface="Calibri" pitchFamily="34" charset="0"/>
              </a:rPr>
              <a:t>Fires and explosions</a:t>
            </a:r>
          </a:p>
          <a:p>
            <a:pPr lvl="1">
              <a:buSzPct val="80000"/>
            </a:pPr>
            <a:r>
              <a:rPr lang="en-GB" sz="2000" dirty="0">
                <a:latin typeface="Calibri" pitchFamily="34" charset="0"/>
              </a:rPr>
              <a:t>Slips, trips and falls</a:t>
            </a:r>
          </a:p>
          <a:p>
            <a:pPr lvl="1">
              <a:buSzPct val="80000"/>
            </a:pPr>
            <a:r>
              <a:rPr lang="en-GB" sz="2000" dirty="0">
                <a:latin typeface="Calibri" pitchFamily="34" charset="0"/>
              </a:rPr>
              <a:t>Fall from heights</a:t>
            </a:r>
          </a:p>
          <a:p>
            <a:pPr marL="514350" indent="-514350">
              <a:buClr>
                <a:schemeClr val="accent2">
                  <a:lumMod val="75000"/>
                </a:schemeClr>
              </a:buClr>
              <a:buSzPct val="80000"/>
              <a:buFont typeface="+mj-lt"/>
              <a:buAutoNum type="arabicPeriod"/>
            </a:pPr>
            <a:endParaRPr lang="en-GB" dirty="0">
              <a:latin typeface="Calibri" pitchFamily="34" charset="0"/>
            </a:endParaRPr>
          </a:p>
          <a:p>
            <a:pPr marL="514350" indent="-514350">
              <a:buClr>
                <a:schemeClr val="accent2">
                  <a:lumMod val="75000"/>
                </a:schemeClr>
              </a:buClr>
              <a:buSzPct val="80000"/>
              <a:buFont typeface="+mj-lt"/>
              <a:buAutoNum type="arabicPeriod"/>
            </a:pPr>
            <a:endParaRPr lang="en-GB" dirty="0">
              <a:latin typeface="Calibri" pitchFamily="34" charset="0"/>
            </a:endParaRPr>
          </a:p>
        </p:txBody>
      </p:sp>
      <p:sp>
        <p:nvSpPr>
          <p:cNvPr id="5" name="TextBox 4"/>
          <p:cNvSpPr txBox="1"/>
          <p:nvPr/>
        </p:nvSpPr>
        <p:spPr>
          <a:xfrm>
            <a:off x="228601" y="174812"/>
            <a:ext cx="1515351" cy="523220"/>
          </a:xfrm>
          <a:prstGeom prst="rect">
            <a:avLst/>
          </a:prstGeom>
          <a:noFill/>
        </p:spPr>
        <p:txBody>
          <a:bodyPr wrap="none" rtlCol="0">
            <a:spAutoFit/>
          </a:bodyPr>
          <a:lstStyle/>
          <a:p>
            <a:r>
              <a:rPr lang="en-US" sz="2800" b="1" dirty="0"/>
              <a:t>Contents</a:t>
            </a:r>
            <a:endParaRPr lang="en-SG" sz="2800" b="1" dirty="0"/>
          </a:p>
        </p:txBody>
      </p:sp>
      <p:sp>
        <p:nvSpPr>
          <p:cNvPr id="9" name="Oval 8"/>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extBox 9"/>
          <p:cNvSpPr txBox="1"/>
          <p:nvPr/>
        </p:nvSpPr>
        <p:spPr>
          <a:xfrm>
            <a:off x="11890312" y="6536107"/>
            <a:ext cx="263214" cy="276999"/>
          </a:xfrm>
          <a:prstGeom prst="rect">
            <a:avLst/>
          </a:prstGeom>
          <a:noFill/>
        </p:spPr>
        <p:txBody>
          <a:bodyPr wrap="none" rtlCol="0">
            <a:spAutoFit/>
          </a:bodyPr>
          <a:lstStyle/>
          <a:p>
            <a:r>
              <a:rPr lang="en-US" sz="1200" dirty="0"/>
              <a:t>2</a:t>
            </a:r>
            <a:endParaRPr lang="en-SG" sz="1200" dirty="0"/>
          </a:p>
        </p:txBody>
      </p:sp>
      <p:sp>
        <p:nvSpPr>
          <p:cNvPr id="12" name="Rectangle 11">
            <a:extLst>
              <a:ext uri="{FF2B5EF4-FFF2-40B4-BE49-F238E27FC236}">
                <a16:creationId xmlns:a16="http://schemas.microsoft.com/office/drawing/2014/main" id="{A66C597E-EF5F-4484-8818-194B59EFDB5D}"/>
              </a:ext>
            </a:extLst>
          </p:cNvPr>
          <p:cNvSpPr/>
          <p:nvPr/>
        </p:nvSpPr>
        <p:spPr>
          <a:xfrm>
            <a:off x="6436659" y="1115931"/>
            <a:ext cx="5143564" cy="1631216"/>
          </a:xfrm>
          <a:prstGeom prst="rect">
            <a:avLst/>
          </a:prstGeom>
        </p:spPr>
        <p:txBody>
          <a:bodyPr wrap="square">
            <a:spAutoFit/>
          </a:bodyPr>
          <a:lstStyle/>
          <a:p>
            <a:pPr>
              <a:buClr>
                <a:schemeClr val="accent2">
                  <a:lumMod val="75000"/>
                </a:schemeClr>
              </a:buClr>
              <a:buSzPct val="80000"/>
            </a:pPr>
            <a:r>
              <a:rPr lang="en-GB" sz="2000" dirty="0">
                <a:latin typeface="Calibri" pitchFamily="34" charset="0"/>
              </a:rPr>
              <a:t>5.   Personal Protective Equipment</a:t>
            </a:r>
          </a:p>
          <a:p>
            <a:pPr>
              <a:buClr>
                <a:schemeClr val="accent2">
                  <a:lumMod val="75000"/>
                </a:schemeClr>
              </a:buClr>
              <a:buSzPct val="80000"/>
            </a:pPr>
            <a:br>
              <a:rPr lang="en-GB" sz="2000" dirty="0">
                <a:latin typeface="Calibri" pitchFamily="34" charset="0"/>
              </a:rPr>
            </a:br>
            <a:r>
              <a:rPr lang="en-GB" sz="2000" dirty="0">
                <a:latin typeface="Calibri" pitchFamily="34" charset="0"/>
              </a:rPr>
              <a:t>6.   Workplace safety signs</a:t>
            </a:r>
          </a:p>
          <a:p>
            <a:pPr>
              <a:buClr>
                <a:schemeClr val="accent2">
                  <a:lumMod val="75000"/>
                </a:schemeClr>
              </a:buClr>
              <a:buSzPct val="80000"/>
            </a:pPr>
            <a:br>
              <a:rPr lang="en-GB" sz="2000" dirty="0">
                <a:latin typeface="Calibri" pitchFamily="34" charset="0"/>
              </a:rPr>
            </a:br>
            <a:r>
              <a:rPr lang="en-GB" sz="2000" dirty="0">
                <a:latin typeface="Calibri" pitchFamily="34" charset="0"/>
              </a:rPr>
              <a:t>7.    Accident case studies</a:t>
            </a:r>
          </a:p>
        </p:txBody>
      </p:sp>
    </p:spTree>
    <p:extLst>
      <p:ext uri="{BB962C8B-B14F-4D97-AF65-F5344CB8AC3E}">
        <p14:creationId xmlns:p14="http://schemas.microsoft.com/office/powerpoint/2010/main" val="333988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4890698" cy="523220"/>
          </a:xfrm>
          <a:prstGeom prst="rect">
            <a:avLst/>
          </a:prstGeom>
          <a:noFill/>
        </p:spPr>
        <p:txBody>
          <a:bodyPr wrap="none" rtlCol="0">
            <a:spAutoFit/>
          </a:bodyPr>
          <a:lstStyle/>
          <a:p>
            <a:r>
              <a:rPr lang="en-US" sz="2800" b="1" dirty="0"/>
              <a:t>Examples of Machine guarding</a:t>
            </a:r>
            <a:endParaRPr lang="en-SG" sz="2800" b="1" dirty="0"/>
          </a:p>
        </p:txBody>
      </p:sp>
      <p:pic>
        <p:nvPicPr>
          <p:cNvPr id="20" name="Picture 19"/>
          <p:cNvPicPr>
            <a:picLocks noChangeAspect="1"/>
          </p:cNvPicPr>
          <p:nvPr/>
        </p:nvPicPr>
        <p:blipFill>
          <a:blip r:embed="rId3"/>
          <a:stretch>
            <a:fillRect/>
          </a:stretch>
        </p:blipFill>
        <p:spPr>
          <a:xfrm>
            <a:off x="3546754" y="993136"/>
            <a:ext cx="2080069" cy="1733438"/>
          </a:xfrm>
          <a:prstGeom prst="rect">
            <a:avLst/>
          </a:prstGeom>
        </p:spPr>
      </p:pic>
      <p:sp>
        <p:nvSpPr>
          <p:cNvPr id="21" name="TextBox 20"/>
          <p:cNvSpPr txBox="1"/>
          <p:nvPr/>
        </p:nvSpPr>
        <p:spPr>
          <a:xfrm>
            <a:off x="3609950" y="2725819"/>
            <a:ext cx="1997491" cy="738664"/>
          </a:xfrm>
          <a:prstGeom prst="rect">
            <a:avLst/>
          </a:prstGeom>
          <a:noFill/>
        </p:spPr>
        <p:txBody>
          <a:bodyPr wrap="square" rtlCol="0">
            <a:spAutoFit/>
          </a:bodyPr>
          <a:lstStyle/>
          <a:p>
            <a:r>
              <a:rPr lang="en-US" sz="1400" dirty="0"/>
              <a:t>E.g. Circular table saw fitted with adjustable guard</a:t>
            </a:r>
            <a:endParaRPr lang="en-SG" sz="1400" dirty="0"/>
          </a:p>
        </p:txBody>
      </p:sp>
      <p:pic>
        <p:nvPicPr>
          <p:cNvPr id="22" name="Picture 21"/>
          <p:cNvPicPr>
            <a:picLocks noChangeAspect="1"/>
          </p:cNvPicPr>
          <p:nvPr/>
        </p:nvPicPr>
        <p:blipFill>
          <a:blip r:embed="rId4"/>
          <a:stretch>
            <a:fillRect/>
          </a:stretch>
        </p:blipFill>
        <p:spPr>
          <a:xfrm>
            <a:off x="3587576" y="3984573"/>
            <a:ext cx="2142075" cy="1733437"/>
          </a:xfrm>
          <a:prstGeom prst="rect">
            <a:avLst/>
          </a:prstGeom>
        </p:spPr>
      </p:pic>
      <p:sp>
        <p:nvSpPr>
          <p:cNvPr id="23" name="TextBox 22"/>
          <p:cNvSpPr txBox="1"/>
          <p:nvPr/>
        </p:nvSpPr>
        <p:spPr>
          <a:xfrm>
            <a:off x="3724115" y="5750092"/>
            <a:ext cx="2200588" cy="523220"/>
          </a:xfrm>
          <a:prstGeom prst="rect">
            <a:avLst/>
          </a:prstGeom>
          <a:noFill/>
        </p:spPr>
        <p:txBody>
          <a:bodyPr wrap="square" rtlCol="0">
            <a:spAutoFit/>
          </a:bodyPr>
          <a:lstStyle/>
          <a:p>
            <a:r>
              <a:rPr lang="en-US" sz="1400" dirty="0"/>
              <a:t>E.g. Saw fitted with self-adjustable guard</a:t>
            </a:r>
            <a:endParaRPr lang="en-SG" sz="1400" dirty="0"/>
          </a:p>
        </p:txBody>
      </p:sp>
      <p:pic>
        <p:nvPicPr>
          <p:cNvPr id="24" name="Picture 23"/>
          <p:cNvPicPr>
            <a:picLocks noChangeAspect="1"/>
          </p:cNvPicPr>
          <p:nvPr/>
        </p:nvPicPr>
        <p:blipFill>
          <a:blip r:embed="rId5"/>
          <a:stretch>
            <a:fillRect/>
          </a:stretch>
        </p:blipFill>
        <p:spPr>
          <a:xfrm>
            <a:off x="6565232" y="937502"/>
            <a:ext cx="1930823" cy="2057907"/>
          </a:xfrm>
          <a:prstGeom prst="rect">
            <a:avLst/>
          </a:prstGeom>
        </p:spPr>
      </p:pic>
      <p:sp>
        <p:nvSpPr>
          <p:cNvPr id="25" name="TextBox 24"/>
          <p:cNvSpPr txBox="1"/>
          <p:nvPr/>
        </p:nvSpPr>
        <p:spPr>
          <a:xfrm>
            <a:off x="6500281" y="2996978"/>
            <a:ext cx="2098288" cy="738664"/>
          </a:xfrm>
          <a:prstGeom prst="rect">
            <a:avLst/>
          </a:prstGeom>
          <a:noFill/>
        </p:spPr>
        <p:txBody>
          <a:bodyPr wrap="square" rtlCol="0">
            <a:spAutoFit/>
          </a:bodyPr>
          <a:lstStyle/>
          <a:p>
            <a:r>
              <a:rPr lang="en-US" sz="1400" dirty="0"/>
              <a:t>E.g. Fixed guard to prevent access to danger zone from all directions</a:t>
            </a:r>
            <a:endParaRPr lang="en-SG" sz="1400" dirty="0"/>
          </a:p>
        </p:txBody>
      </p:sp>
      <p:sp>
        <p:nvSpPr>
          <p:cNvPr id="12" name="TextBox 11"/>
          <p:cNvSpPr txBox="1"/>
          <p:nvPr/>
        </p:nvSpPr>
        <p:spPr>
          <a:xfrm>
            <a:off x="369072" y="4430104"/>
            <a:ext cx="2575426" cy="523220"/>
          </a:xfrm>
          <a:prstGeom prst="rect">
            <a:avLst/>
          </a:prstGeom>
          <a:noFill/>
        </p:spPr>
        <p:txBody>
          <a:bodyPr wrap="square" rtlCol="0">
            <a:spAutoFit/>
          </a:bodyPr>
          <a:lstStyle/>
          <a:p>
            <a:r>
              <a:rPr lang="en-US" sz="1400" dirty="0"/>
              <a:t>E.g. Circular table saw fitted with adjustable guard</a:t>
            </a:r>
            <a:endParaRPr lang="en-SG" sz="1400" dirty="0"/>
          </a:p>
        </p:txBody>
      </p:sp>
      <p:pic>
        <p:nvPicPr>
          <p:cNvPr id="15" name="Picture 14"/>
          <p:cNvPicPr/>
          <p:nvPr/>
        </p:nvPicPr>
        <p:blipFill rotWithShape="1">
          <a:blip r:embed="rId6"/>
          <a:srcRect l="54724" b="14654"/>
          <a:stretch/>
        </p:blipFill>
        <p:spPr>
          <a:xfrm>
            <a:off x="6584930" y="3977822"/>
            <a:ext cx="1862999" cy="1951006"/>
          </a:xfrm>
          <a:prstGeom prst="roundRect">
            <a:avLst>
              <a:gd name="adj" fmla="val 4167"/>
            </a:avLst>
          </a:prstGeom>
          <a:solidFill>
            <a:srgbClr val="FFFFFF"/>
          </a:solidFill>
          <a:ln w="28575" cap="sq">
            <a:solidFill>
              <a:schemeClr val="bg2"/>
            </a:solidFill>
            <a:miter lim="800000"/>
          </a:ln>
          <a:effectLst/>
        </p:spPr>
      </p:pic>
      <p:sp>
        <p:nvSpPr>
          <p:cNvPr id="16" name="TextBox 15"/>
          <p:cNvSpPr txBox="1"/>
          <p:nvPr/>
        </p:nvSpPr>
        <p:spPr>
          <a:xfrm>
            <a:off x="6504721" y="6002504"/>
            <a:ext cx="2302396" cy="523220"/>
          </a:xfrm>
          <a:prstGeom prst="rect">
            <a:avLst/>
          </a:prstGeom>
          <a:noFill/>
        </p:spPr>
        <p:txBody>
          <a:bodyPr wrap="square" rtlCol="0">
            <a:spAutoFit/>
          </a:bodyPr>
          <a:lstStyle/>
          <a:p>
            <a:r>
              <a:rPr lang="en-US" sz="1400" dirty="0"/>
              <a:t>E.g. Fixed guard to prevent access to danger zone</a:t>
            </a:r>
            <a:endParaRPr lang="en-SG" sz="1400" dirty="0"/>
          </a:p>
        </p:txBody>
      </p:sp>
      <p:sp>
        <p:nvSpPr>
          <p:cNvPr id="17" name="Oval 16"/>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TextBox 17"/>
          <p:cNvSpPr txBox="1"/>
          <p:nvPr/>
        </p:nvSpPr>
        <p:spPr>
          <a:xfrm>
            <a:off x="11890312" y="6536107"/>
            <a:ext cx="341760" cy="276999"/>
          </a:xfrm>
          <a:prstGeom prst="rect">
            <a:avLst/>
          </a:prstGeom>
          <a:noFill/>
        </p:spPr>
        <p:txBody>
          <a:bodyPr wrap="none" rtlCol="0">
            <a:spAutoFit/>
          </a:bodyPr>
          <a:lstStyle/>
          <a:p>
            <a:r>
              <a:rPr lang="en-US" sz="1200" dirty="0"/>
              <a:t>20</a:t>
            </a:r>
            <a:endParaRPr lang="en-SG" sz="1200"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48266" y="3928283"/>
            <a:ext cx="1765220" cy="2050083"/>
          </a:xfrm>
          <a:prstGeom prst="roundRect">
            <a:avLst>
              <a:gd name="adj" fmla="val 16667"/>
            </a:avLst>
          </a:prstGeom>
          <a:ln>
            <a:noFill/>
          </a:ln>
          <a:effectLst/>
          <a:scene3d>
            <a:camera prst="orthographicFront"/>
            <a:lightRig rig="contrasting" dir="t">
              <a:rot lat="0" lon="0" rev="4200000"/>
            </a:lightRig>
          </a:scene3d>
          <a:sp3d prstMaterial="plastic">
            <a:bevelT w="381000" h="114300" prst="relaxedInset"/>
            <a:contourClr>
              <a:srgbClr val="969696"/>
            </a:contourClr>
          </a:sp3d>
        </p:spPr>
      </p:pic>
      <p:sp>
        <p:nvSpPr>
          <p:cNvPr id="19" name="TextBox 18"/>
          <p:cNvSpPr txBox="1"/>
          <p:nvPr/>
        </p:nvSpPr>
        <p:spPr>
          <a:xfrm>
            <a:off x="9255511" y="2950805"/>
            <a:ext cx="2547624" cy="523220"/>
          </a:xfrm>
          <a:prstGeom prst="rect">
            <a:avLst/>
          </a:prstGeom>
          <a:noFill/>
        </p:spPr>
        <p:txBody>
          <a:bodyPr wrap="square" rtlCol="0">
            <a:spAutoFit/>
          </a:bodyPr>
          <a:lstStyle/>
          <a:p>
            <a:r>
              <a:rPr lang="en-US" sz="1400" dirty="0"/>
              <a:t>E.g. CNC cutting machine with fixed guards</a:t>
            </a:r>
            <a:endParaRPr lang="en-SG" sz="1400" dirty="0"/>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9072" y="937502"/>
            <a:ext cx="2575426" cy="3433901"/>
          </a:xfrm>
          <a:prstGeom prst="rect">
            <a:avLst/>
          </a:prstGeom>
        </p:spPr>
      </p:pic>
      <p:pic>
        <p:nvPicPr>
          <p:cNvPr id="7" name="Picture 6" descr="A living room&#10;&#10;Description generated with high confidence">
            <a:extLst>
              <a:ext uri="{FF2B5EF4-FFF2-40B4-BE49-F238E27FC236}">
                <a16:creationId xmlns:a16="http://schemas.microsoft.com/office/drawing/2014/main" id="{24F89883-ABF1-44CE-ADD8-D23EC24A442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55511" y="1084865"/>
            <a:ext cx="2350906" cy="1763180"/>
          </a:xfrm>
          <a:prstGeom prst="roundRect">
            <a:avLst>
              <a:gd name="adj" fmla="val 16667"/>
            </a:avLst>
          </a:prstGeom>
          <a:ln>
            <a:noFill/>
          </a:ln>
          <a:effectLst/>
          <a:scene3d>
            <a:camera prst="orthographicFront"/>
            <a:lightRig rig="contrasting" dir="t">
              <a:rot lat="0" lon="0" rev="4200000"/>
            </a:lightRig>
          </a:scene3d>
          <a:sp3d prstMaterial="plastic">
            <a:contourClr>
              <a:srgbClr val="969696"/>
            </a:contourClr>
          </a:sp3d>
        </p:spPr>
      </p:pic>
      <p:sp>
        <p:nvSpPr>
          <p:cNvPr id="26" name="TextBox 25">
            <a:extLst>
              <a:ext uri="{FF2B5EF4-FFF2-40B4-BE49-F238E27FC236}">
                <a16:creationId xmlns:a16="http://schemas.microsoft.com/office/drawing/2014/main" id="{73063983-E9D5-47D0-A14D-0FA81C6A659F}"/>
              </a:ext>
            </a:extLst>
          </p:cNvPr>
          <p:cNvSpPr txBox="1"/>
          <p:nvPr/>
        </p:nvSpPr>
        <p:spPr>
          <a:xfrm>
            <a:off x="9342688" y="6098604"/>
            <a:ext cx="2547624" cy="307777"/>
          </a:xfrm>
          <a:prstGeom prst="rect">
            <a:avLst/>
          </a:prstGeom>
          <a:noFill/>
        </p:spPr>
        <p:txBody>
          <a:bodyPr wrap="square" rtlCol="0">
            <a:spAutoFit/>
          </a:bodyPr>
          <a:lstStyle/>
          <a:p>
            <a:r>
              <a:rPr lang="en-US" sz="1400" dirty="0"/>
              <a:t>E.g</a:t>
            </a:r>
            <a:r>
              <a:rPr lang="en-US" sz="1400" dirty="0">
                <a:solidFill>
                  <a:srgbClr val="FF0000"/>
                </a:solidFill>
              </a:rPr>
              <a:t>.</a:t>
            </a:r>
            <a:r>
              <a:rPr lang="en-US" sz="1400" dirty="0"/>
              <a:t> Drill fitted with swivel guard</a:t>
            </a:r>
            <a:endParaRPr lang="en-SG" sz="1400" dirty="0"/>
          </a:p>
        </p:txBody>
      </p:sp>
    </p:spTree>
    <p:extLst>
      <p:ext uri="{BB962C8B-B14F-4D97-AF65-F5344CB8AC3E}">
        <p14:creationId xmlns:p14="http://schemas.microsoft.com/office/powerpoint/2010/main" val="125838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up)">
                                      <p:cBhvr>
                                        <p:cTn id="18" dur="1000"/>
                                        <p:tgtEl>
                                          <p:spTgt spid="21"/>
                                        </p:tgtEl>
                                      </p:cBhvr>
                                    </p:animEffect>
                                  </p:childTnLst>
                                </p:cTn>
                              </p:par>
                              <p:par>
                                <p:cTn id="19" presetID="22" presetClass="entr" presetSubtype="1"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1000"/>
                                        <p:tgtEl>
                                          <p:spTgt spid="22"/>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10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up)">
                                      <p:cBhvr>
                                        <p:cTn id="29" dur="1000"/>
                                        <p:tgtEl>
                                          <p:spTgt spid="24"/>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up)">
                                      <p:cBhvr>
                                        <p:cTn id="32" dur="1000"/>
                                        <p:tgtEl>
                                          <p:spTgt spid="25"/>
                                        </p:tgtEl>
                                      </p:cBhvr>
                                    </p:animEffect>
                                  </p:childTnLst>
                                </p:cTn>
                              </p:par>
                              <p:par>
                                <p:cTn id="33" presetID="22" presetClass="entr" presetSubtype="1"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1000"/>
                                        <p:tgtEl>
                                          <p:spTgt spid="15"/>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10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up)">
                                      <p:cBhvr>
                                        <p:cTn id="43" dur="1000"/>
                                        <p:tgtEl>
                                          <p:spTgt spid="4"/>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up)">
                                      <p:cBhvr>
                                        <p:cTn id="46" dur="1000"/>
                                        <p:tgtEl>
                                          <p:spTgt spid="19"/>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up)">
                                      <p:cBhvr>
                                        <p:cTn id="4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12" grpId="0"/>
      <p:bldP spid="16" grpId="0"/>
      <p:bldP spid="19"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2762488" cy="523220"/>
          </a:xfrm>
          <a:prstGeom prst="rect">
            <a:avLst/>
          </a:prstGeom>
          <a:noFill/>
        </p:spPr>
        <p:txBody>
          <a:bodyPr wrap="none" rtlCol="0">
            <a:spAutoFit/>
          </a:bodyPr>
          <a:lstStyle/>
          <a:p>
            <a:r>
              <a:rPr lang="en-US" sz="2800" b="1" dirty="0"/>
              <a:t>Electrical hazards</a:t>
            </a:r>
            <a:endParaRPr lang="en-SG" sz="2800" b="1" dirty="0"/>
          </a:p>
        </p:txBody>
      </p:sp>
      <p:sp>
        <p:nvSpPr>
          <p:cNvPr id="2" name="Rectangle 1"/>
          <p:cNvSpPr/>
          <p:nvPr/>
        </p:nvSpPr>
        <p:spPr>
          <a:xfrm>
            <a:off x="257179" y="769233"/>
            <a:ext cx="6593072" cy="1200329"/>
          </a:xfrm>
          <a:prstGeom prst="rect">
            <a:avLst/>
          </a:prstGeom>
        </p:spPr>
        <p:txBody>
          <a:bodyPr wrap="square">
            <a:spAutoFit/>
          </a:bodyPr>
          <a:lstStyle/>
          <a:p>
            <a:r>
              <a:rPr lang="en-US" dirty="0">
                <a:cs typeface="Arial" panose="020B0604020202020204" pitchFamily="34" charset="0"/>
              </a:rPr>
              <a:t>Accidents involving contact with electricity can happen when an electrical machine failed, electric circuits are overloaded (see picture) or short-circuited, or when one comes into contact with a live wire (e.g.</a:t>
            </a:r>
            <a:r>
              <a:rPr lang="en-US" strike="sngStrike" dirty="0">
                <a:cs typeface="Arial" panose="020B0604020202020204" pitchFamily="34" charset="0"/>
              </a:rPr>
              <a:t>,</a:t>
            </a:r>
            <a:r>
              <a:rPr lang="en-US" dirty="0">
                <a:cs typeface="Arial" panose="020B0604020202020204" pitchFamily="34" charset="0"/>
              </a:rPr>
              <a:t> as a result of worn </a:t>
            </a:r>
            <a:r>
              <a:rPr lang="en-SG" dirty="0">
                <a:cs typeface="Arial" panose="020B0604020202020204" pitchFamily="34" charset="0"/>
              </a:rPr>
              <a:t>out insulation).</a:t>
            </a:r>
          </a:p>
        </p:txBody>
      </p:sp>
      <p:sp>
        <p:nvSpPr>
          <p:cNvPr id="3" name="Rectangle 2"/>
          <p:cNvSpPr/>
          <p:nvPr/>
        </p:nvSpPr>
        <p:spPr>
          <a:xfrm>
            <a:off x="257179" y="2191347"/>
            <a:ext cx="5862678" cy="4154984"/>
          </a:xfrm>
          <a:prstGeom prst="rect">
            <a:avLst/>
          </a:prstGeom>
        </p:spPr>
        <p:txBody>
          <a:bodyPr wrap="square">
            <a:spAutoFit/>
          </a:bodyPr>
          <a:lstStyle/>
          <a:p>
            <a:pPr marL="179388" indent="-179388" algn="just"/>
            <a:r>
              <a:rPr lang="en-US" b="1" dirty="0">
                <a:solidFill>
                  <a:srgbClr val="FFC000"/>
                </a:solidFill>
                <a:cs typeface="Arial" panose="020B0604020202020204" pitchFamily="34" charset="0"/>
              </a:rPr>
              <a:t>DOS</a:t>
            </a:r>
          </a:p>
          <a:p>
            <a:pPr marL="179388" indent="-179388" algn="just"/>
            <a:endParaRPr lang="en-US" sz="800" dirty="0">
              <a:cs typeface="Arial" panose="020B0604020202020204" pitchFamily="34" charset="0"/>
            </a:endParaRPr>
          </a:p>
          <a:p>
            <a:pPr marL="179388" indent="-179388"/>
            <a:r>
              <a:rPr lang="en-US" dirty="0">
                <a:cs typeface="Arial" panose="020B0604020202020204" pitchFamily="34" charset="0"/>
              </a:rPr>
              <a:t>•	Use power sockets, plugs and cables registered with SPRING </a:t>
            </a:r>
            <a:r>
              <a:rPr lang="en-US" dirty="0" err="1">
                <a:cs typeface="Arial" panose="020B0604020202020204" pitchFamily="34" charset="0"/>
              </a:rPr>
              <a:t>S’pore</a:t>
            </a:r>
            <a:r>
              <a:rPr lang="en-US" dirty="0">
                <a:cs typeface="Arial" panose="020B0604020202020204" pitchFamily="34" charset="0"/>
              </a:rPr>
              <a:t> (</a:t>
            </a:r>
            <a:r>
              <a:rPr lang="en-US" dirty="0" err="1">
                <a:cs typeface="Arial" panose="020B0604020202020204" pitchFamily="34" charset="0"/>
              </a:rPr>
              <a:t>ie</a:t>
            </a:r>
            <a:r>
              <a:rPr lang="en-US" dirty="0">
                <a:cs typeface="Arial" panose="020B0604020202020204" pitchFamily="34" charset="0"/>
              </a:rPr>
              <a:t>. products with “SAFETY Mark”).</a:t>
            </a:r>
          </a:p>
          <a:p>
            <a:pPr marL="179388" indent="-179388"/>
            <a:endParaRPr lang="en-US" sz="800" dirty="0">
              <a:cs typeface="Arial" panose="020B0604020202020204" pitchFamily="34" charset="0"/>
            </a:endParaRPr>
          </a:p>
          <a:p>
            <a:pPr marL="179388" indent="-179388"/>
            <a:r>
              <a:rPr lang="en-US" dirty="0">
                <a:cs typeface="Arial" panose="020B0604020202020204" pitchFamily="34" charset="0"/>
              </a:rPr>
              <a:t>•	Conduct visual inspections on electrical machines (m/c) before starting daily operation. </a:t>
            </a:r>
          </a:p>
          <a:p>
            <a:pPr marL="179388" indent="-179388"/>
            <a:endParaRPr lang="en-US" sz="800" dirty="0">
              <a:cs typeface="Arial" panose="020B0604020202020204" pitchFamily="34" charset="0"/>
            </a:endParaRPr>
          </a:p>
          <a:p>
            <a:pPr marL="179388" indent="-179388"/>
            <a:r>
              <a:rPr lang="en-US" dirty="0">
                <a:cs typeface="Arial" panose="020B0604020202020204" pitchFamily="34" charset="0"/>
              </a:rPr>
              <a:t>•	Ensure that electrical m/c are properly grounded.</a:t>
            </a:r>
          </a:p>
          <a:p>
            <a:pPr marL="179388" indent="-179388"/>
            <a:endParaRPr lang="en-US" sz="800" dirty="0">
              <a:cs typeface="Arial" panose="020B0604020202020204" pitchFamily="34" charset="0"/>
            </a:endParaRPr>
          </a:p>
          <a:p>
            <a:pPr marL="179388" indent="-179388"/>
            <a:r>
              <a:rPr lang="en-US" dirty="0">
                <a:cs typeface="Arial" panose="020B0604020202020204" pitchFamily="34" charset="0"/>
              </a:rPr>
              <a:t>•	Engage electrical workers who are licensed by the Energy Market Authority (EMA) to carry out electrical work.</a:t>
            </a:r>
          </a:p>
          <a:p>
            <a:pPr marL="179388" indent="-179388"/>
            <a:endParaRPr lang="en-US" sz="800" dirty="0">
              <a:cs typeface="Arial" panose="020B0604020202020204" pitchFamily="34" charset="0"/>
            </a:endParaRPr>
          </a:p>
          <a:p>
            <a:pPr marL="179388" indent="-179388"/>
            <a:r>
              <a:rPr lang="en-US" dirty="0">
                <a:cs typeface="Arial" panose="020B0604020202020204" pitchFamily="34" charset="0"/>
              </a:rPr>
              <a:t>•	Establish LOTO procedures for any repair &amp; maintenance of </a:t>
            </a:r>
            <a:r>
              <a:rPr lang="en-SG" dirty="0">
                <a:cs typeface="Arial" panose="020B0604020202020204" pitchFamily="34" charset="0"/>
              </a:rPr>
              <a:t>electrical m/c.</a:t>
            </a:r>
          </a:p>
          <a:p>
            <a:pPr marL="179388" indent="-179388"/>
            <a:endParaRPr lang="en-SG" sz="800" dirty="0">
              <a:cs typeface="Arial" panose="020B0604020202020204" pitchFamily="34" charset="0"/>
            </a:endParaRPr>
          </a:p>
          <a:p>
            <a:pPr marL="179388" indent="-179388"/>
            <a:r>
              <a:rPr lang="en-US" dirty="0">
                <a:cs typeface="Arial" panose="020B0604020202020204" pitchFamily="34" charset="0"/>
              </a:rPr>
              <a:t>•	Ensure that electrical m/c are protected by over-current or overload </a:t>
            </a:r>
            <a:r>
              <a:rPr lang="en-SG" dirty="0">
                <a:cs typeface="Arial" panose="020B0604020202020204" pitchFamily="34" charset="0"/>
              </a:rPr>
              <a:t>protective devices.</a:t>
            </a:r>
          </a:p>
        </p:txBody>
      </p:sp>
      <p:sp>
        <p:nvSpPr>
          <p:cNvPr id="6" name="Rectangle 5"/>
          <p:cNvSpPr/>
          <p:nvPr/>
        </p:nvSpPr>
        <p:spPr>
          <a:xfrm>
            <a:off x="6416298" y="4715649"/>
            <a:ext cx="5625885" cy="1969770"/>
          </a:xfrm>
          <a:prstGeom prst="rect">
            <a:avLst/>
          </a:prstGeom>
        </p:spPr>
        <p:txBody>
          <a:bodyPr wrap="square">
            <a:spAutoFit/>
          </a:bodyPr>
          <a:lstStyle/>
          <a:p>
            <a:r>
              <a:rPr lang="en-US" b="1" dirty="0">
                <a:solidFill>
                  <a:srgbClr val="FFC000"/>
                </a:solidFill>
                <a:cs typeface="Arial" panose="020B0604020202020204" pitchFamily="34" charset="0"/>
              </a:rPr>
              <a:t>DON’TS</a:t>
            </a:r>
          </a:p>
          <a:p>
            <a:endParaRPr lang="en-US" sz="800" dirty="0">
              <a:latin typeface="Arial" panose="020B0604020202020204" pitchFamily="34" charset="0"/>
              <a:cs typeface="Arial" panose="020B0604020202020204" pitchFamily="34" charset="0"/>
            </a:endParaRPr>
          </a:p>
          <a:p>
            <a:pPr marL="185738" indent="-185738">
              <a:buFont typeface="Arial" panose="020B0604020202020204" pitchFamily="34" charset="0"/>
              <a:buChar char="•"/>
            </a:pPr>
            <a:r>
              <a:rPr lang="en-US" dirty="0">
                <a:cs typeface="Arial" panose="020B0604020202020204" pitchFamily="34" charset="0"/>
              </a:rPr>
              <a:t> Clean electrical machines with flammable solvents.</a:t>
            </a:r>
          </a:p>
          <a:p>
            <a:pPr marL="185738" indent="-185738">
              <a:buFont typeface="Arial" panose="020B0604020202020204" pitchFamily="34" charset="0"/>
              <a:buChar char="•"/>
            </a:pPr>
            <a:endParaRPr lang="en-US" sz="800" dirty="0">
              <a:cs typeface="Arial" panose="020B0604020202020204" pitchFamily="34" charset="0"/>
            </a:endParaRPr>
          </a:p>
          <a:p>
            <a:pPr marL="185738" indent="-185738">
              <a:buFont typeface="Arial" panose="020B0604020202020204" pitchFamily="34" charset="0"/>
              <a:buChar char="•"/>
            </a:pPr>
            <a:r>
              <a:rPr lang="en-US" dirty="0">
                <a:cs typeface="Arial" panose="020B0604020202020204" pitchFamily="34" charset="0"/>
              </a:rPr>
              <a:t> Overload electrical power points.</a:t>
            </a:r>
          </a:p>
          <a:p>
            <a:pPr marL="185738" indent="-185738">
              <a:buFont typeface="Arial" panose="020B0604020202020204" pitchFamily="34" charset="0"/>
              <a:buChar char="•"/>
            </a:pPr>
            <a:endParaRPr lang="en-US" sz="800" dirty="0">
              <a:cs typeface="Arial" panose="020B0604020202020204" pitchFamily="34" charset="0"/>
            </a:endParaRPr>
          </a:p>
          <a:p>
            <a:pPr marL="185738" indent="-185738">
              <a:buFont typeface="Arial" panose="020B0604020202020204" pitchFamily="34" charset="0"/>
              <a:buChar char="•"/>
            </a:pPr>
            <a:r>
              <a:rPr lang="en-US" dirty="0">
                <a:cs typeface="Arial" panose="020B0604020202020204" pitchFamily="34" charset="0"/>
              </a:rPr>
              <a:t> Expose power cords to heat, water &amp; oil.</a:t>
            </a:r>
          </a:p>
          <a:p>
            <a:pPr marL="185738" indent="-185738">
              <a:buFont typeface="Arial" panose="020B0604020202020204" pitchFamily="34" charset="0"/>
              <a:buChar char="•"/>
            </a:pPr>
            <a:endParaRPr lang="en-US" sz="800" dirty="0">
              <a:cs typeface="Arial" panose="020B0604020202020204" pitchFamily="34" charset="0"/>
            </a:endParaRPr>
          </a:p>
          <a:p>
            <a:pPr marL="285750" indent="-285750">
              <a:buFont typeface="Arial" panose="020B0604020202020204" pitchFamily="34" charset="0"/>
              <a:buChar char="•"/>
            </a:pPr>
            <a:r>
              <a:rPr lang="en-US" dirty="0">
                <a:cs typeface="Arial" panose="020B0604020202020204" pitchFamily="34" charset="0"/>
              </a:rPr>
              <a:t>Pull the cord but the electrical plug</a:t>
            </a:r>
          </a:p>
        </p:txBody>
      </p:sp>
      <p:pic>
        <p:nvPicPr>
          <p:cNvPr id="7" name="Picture 6"/>
          <p:cNvPicPr>
            <a:picLocks noChangeAspect="1"/>
          </p:cNvPicPr>
          <p:nvPr/>
        </p:nvPicPr>
        <p:blipFill>
          <a:blip r:embed="rId3"/>
          <a:stretch>
            <a:fillRect/>
          </a:stretch>
        </p:blipFill>
        <p:spPr>
          <a:xfrm>
            <a:off x="6661025" y="1852672"/>
            <a:ext cx="2969365" cy="2524031"/>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Oval 7"/>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p:cNvSpPr txBox="1"/>
          <p:nvPr/>
        </p:nvSpPr>
        <p:spPr>
          <a:xfrm>
            <a:off x="11890312" y="6536107"/>
            <a:ext cx="341760" cy="276999"/>
          </a:xfrm>
          <a:prstGeom prst="rect">
            <a:avLst/>
          </a:prstGeom>
          <a:noFill/>
        </p:spPr>
        <p:txBody>
          <a:bodyPr wrap="none" rtlCol="0">
            <a:spAutoFit/>
          </a:bodyPr>
          <a:lstStyle/>
          <a:p>
            <a:r>
              <a:rPr lang="en-SG" sz="1200" dirty="0"/>
              <a:t>21</a:t>
            </a:r>
          </a:p>
        </p:txBody>
      </p:sp>
      <p:pic>
        <p:nvPicPr>
          <p:cNvPr id="4" name="Picture 3"/>
          <p:cNvPicPr>
            <a:picLocks noChangeAspect="1"/>
          </p:cNvPicPr>
          <p:nvPr/>
        </p:nvPicPr>
        <p:blipFill>
          <a:blip r:embed="rId4"/>
          <a:stretch>
            <a:fillRect/>
          </a:stretch>
        </p:blipFill>
        <p:spPr>
          <a:xfrm>
            <a:off x="9926831" y="1775013"/>
            <a:ext cx="2115352" cy="2729378"/>
          </a:xfrm>
          <a:prstGeom prst="rect">
            <a:avLst/>
          </a:prstGeom>
        </p:spPr>
      </p:pic>
    </p:spTree>
    <p:extLst>
      <p:ext uri="{BB962C8B-B14F-4D97-AF65-F5344CB8AC3E}">
        <p14:creationId xmlns:p14="http://schemas.microsoft.com/office/powerpoint/2010/main" val="29691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000"/>
                                        <p:tgtEl>
                                          <p:spTgt spid="6"/>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008673" y="2071415"/>
            <a:ext cx="3222311" cy="2715169"/>
          </a:xfrm>
          <a:prstGeom prst="rect">
            <a:avLst/>
          </a:prstGeom>
        </p:spPr>
      </p:pic>
      <p:sp>
        <p:nvSpPr>
          <p:cNvPr id="13" name="TextBox 12"/>
          <p:cNvSpPr txBox="1"/>
          <p:nvPr/>
        </p:nvSpPr>
        <p:spPr>
          <a:xfrm>
            <a:off x="228601" y="174812"/>
            <a:ext cx="4957704" cy="523220"/>
          </a:xfrm>
          <a:prstGeom prst="rect">
            <a:avLst/>
          </a:prstGeom>
          <a:noFill/>
        </p:spPr>
        <p:txBody>
          <a:bodyPr wrap="none" rtlCol="0">
            <a:spAutoFit/>
          </a:bodyPr>
          <a:lstStyle/>
          <a:p>
            <a:r>
              <a:rPr lang="en-US" sz="2800" b="1" dirty="0"/>
              <a:t>Energy Lock-out, Tag-out (LOTO)</a:t>
            </a:r>
            <a:endParaRPr lang="en-SG" sz="2800" b="1" dirty="0"/>
          </a:p>
        </p:txBody>
      </p:sp>
      <p:sp>
        <p:nvSpPr>
          <p:cNvPr id="2" name="Rectangle 1"/>
          <p:cNvSpPr/>
          <p:nvPr/>
        </p:nvSpPr>
        <p:spPr>
          <a:xfrm>
            <a:off x="1045867" y="1182231"/>
            <a:ext cx="5807530" cy="4278094"/>
          </a:xfrm>
          <a:prstGeom prst="rect">
            <a:avLst/>
          </a:prstGeom>
        </p:spPr>
        <p:txBody>
          <a:bodyPr wrap="square">
            <a:spAutoFit/>
          </a:bodyPr>
          <a:lstStyle/>
          <a:p>
            <a:pPr algn="just"/>
            <a:r>
              <a:rPr lang="en-US" sz="2400" b="1" u="sng" dirty="0">
                <a:cs typeface="Arial" panose="020B0604020202020204" pitchFamily="34" charset="0"/>
              </a:rPr>
              <a:t>5 steps</a:t>
            </a:r>
            <a:r>
              <a:rPr lang="en-US" sz="2400" dirty="0">
                <a:cs typeface="Arial" panose="020B0604020202020204" pitchFamily="34" charset="0"/>
              </a:rPr>
              <a:t> </a:t>
            </a:r>
            <a:r>
              <a:rPr lang="en-US" sz="2400" b="1" dirty="0">
                <a:cs typeface="Arial" panose="020B0604020202020204" pitchFamily="34" charset="0"/>
              </a:rPr>
              <a:t>for effective LOTO for hazardous machines (m/c):</a:t>
            </a:r>
          </a:p>
          <a:p>
            <a:pPr algn="just"/>
            <a:endParaRPr lang="en-US" sz="2200" dirty="0">
              <a:cs typeface="Arial" panose="020B0604020202020204" pitchFamily="34" charset="0"/>
            </a:endParaRPr>
          </a:p>
          <a:p>
            <a:pPr marL="539750" indent="-539750" algn="just">
              <a:buClr>
                <a:schemeClr val="tx1"/>
              </a:buClr>
            </a:pPr>
            <a:r>
              <a:rPr lang="en-US" sz="2000" dirty="0">
                <a:cs typeface="Arial" panose="020B0604020202020204" pitchFamily="34" charset="0"/>
              </a:rPr>
              <a:t>1.</a:t>
            </a:r>
            <a:r>
              <a:rPr lang="en-US" sz="2000" dirty="0">
                <a:solidFill>
                  <a:srgbClr val="FFC000"/>
                </a:solidFill>
                <a:cs typeface="Arial" panose="020B0604020202020204" pitchFamily="34" charset="0"/>
              </a:rPr>
              <a:t>	</a:t>
            </a:r>
            <a:r>
              <a:rPr lang="en-US" sz="2000" b="1" dirty="0">
                <a:solidFill>
                  <a:srgbClr val="FFC000"/>
                </a:solidFill>
                <a:cs typeface="Arial" panose="020B0604020202020204" pitchFamily="34" charset="0"/>
              </a:rPr>
              <a:t>Announce</a:t>
            </a:r>
            <a:r>
              <a:rPr lang="en-US" sz="2000" dirty="0">
                <a:cs typeface="Arial" panose="020B0604020202020204" pitchFamily="34" charset="0"/>
              </a:rPr>
              <a:t> the shutdown</a:t>
            </a:r>
          </a:p>
          <a:p>
            <a:pPr marL="360362" lvl="1" algn="just"/>
            <a:endParaRPr lang="en-US" sz="2000" dirty="0">
              <a:cs typeface="Arial" panose="020B0604020202020204" pitchFamily="34" charset="0"/>
            </a:endParaRPr>
          </a:p>
          <a:p>
            <a:pPr marL="539750" indent="-539750" algn="just">
              <a:buClr>
                <a:schemeClr val="tx1"/>
              </a:buClr>
            </a:pPr>
            <a:r>
              <a:rPr lang="en-US" sz="2000" dirty="0">
                <a:cs typeface="Arial" panose="020B0604020202020204" pitchFamily="34" charset="0"/>
              </a:rPr>
              <a:t>2.</a:t>
            </a:r>
            <a:r>
              <a:rPr lang="en-US" sz="2000" dirty="0">
                <a:solidFill>
                  <a:srgbClr val="FFC000"/>
                </a:solidFill>
                <a:cs typeface="Arial" panose="020B0604020202020204" pitchFamily="34" charset="0"/>
              </a:rPr>
              <a:t>	</a:t>
            </a:r>
            <a:r>
              <a:rPr lang="en-US" sz="2000" b="1" dirty="0">
                <a:solidFill>
                  <a:srgbClr val="FFC000"/>
                </a:solidFill>
                <a:cs typeface="Arial" panose="020B0604020202020204" pitchFamily="34" charset="0"/>
              </a:rPr>
              <a:t>Shut down </a:t>
            </a:r>
            <a:r>
              <a:rPr lang="en-US" sz="2000" dirty="0">
                <a:cs typeface="Arial" panose="020B0604020202020204" pitchFamily="34" charset="0"/>
              </a:rPr>
              <a:t>the machine</a:t>
            </a:r>
          </a:p>
          <a:p>
            <a:pPr marL="360362" algn="just">
              <a:buClr>
                <a:schemeClr val="tx1"/>
              </a:buClr>
            </a:pPr>
            <a:endParaRPr lang="en-US" sz="2000" dirty="0">
              <a:cs typeface="Arial" panose="020B0604020202020204" pitchFamily="34" charset="0"/>
            </a:endParaRPr>
          </a:p>
          <a:p>
            <a:pPr marL="539750" indent="-539750" algn="just">
              <a:buClr>
                <a:schemeClr val="tx1"/>
              </a:buClr>
            </a:pPr>
            <a:r>
              <a:rPr lang="en-US" sz="2000" dirty="0">
                <a:cs typeface="Arial" panose="020B0604020202020204" pitchFamily="34" charset="0"/>
              </a:rPr>
              <a:t>3.</a:t>
            </a:r>
            <a:r>
              <a:rPr lang="en-US" sz="2000" dirty="0">
                <a:solidFill>
                  <a:srgbClr val="FFC000"/>
                </a:solidFill>
                <a:cs typeface="Arial" panose="020B0604020202020204" pitchFamily="34" charset="0"/>
              </a:rPr>
              <a:t>	</a:t>
            </a:r>
            <a:r>
              <a:rPr lang="en-US" sz="2000" b="1" dirty="0">
                <a:solidFill>
                  <a:srgbClr val="FFC000"/>
                </a:solidFill>
                <a:cs typeface="Arial" panose="020B0604020202020204" pitchFamily="34" charset="0"/>
              </a:rPr>
              <a:t>Disconnect</a:t>
            </a:r>
            <a:r>
              <a:rPr lang="en-US" sz="2000" dirty="0">
                <a:solidFill>
                  <a:srgbClr val="FFC000"/>
                </a:solidFill>
                <a:cs typeface="Arial" panose="020B0604020202020204" pitchFamily="34" charset="0"/>
              </a:rPr>
              <a:t> </a:t>
            </a:r>
            <a:r>
              <a:rPr lang="en-US" sz="2000" dirty="0">
                <a:cs typeface="Arial" panose="020B0604020202020204" pitchFamily="34" charset="0"/>
              </a:rPr>
              <a:t>all energy sources</a:t>
            </a:r>
          </a:p>
          <a:p>
            <a:pPr algn="just">
              <a:buClr>
                <a:schemeClr val="tx1"/>
              </a:buClr>
            </a:pPr>
            <a:endParaRPr lang="en-US" sz="2000" dirty="0">
              <a:cs typeface="Arial" panose="020B0604020202020204" pitchFamily="34" charset="0"/>
            </a:endParaRPr>
          </a:p>
          <a:p>
            <a:pPr marL="539750" indent="-539750" algn="just">
              <a:buClr>
                <a:schemeClr val="tx1"/>
              </a:buClr>
            </a:pPr>
            <a:r>
              <a:rPr lang="en-US" sz="2000" dirty="0">
                <a:cs typeface="Arial" panose="020B0604020202020204" pitchFamily="34" charset="0"/>
              </a:rPr>
              <a:t>4.</a:t>
            </a:r>
            <a:r>
              <a:rPr lang="en-US" sz="2000" dirty="0">
                <a:solidFill>
                  <a:srgbClr val="FFC000"/>
                </a:solidFill>
                <a:cs typeface="Arial" panose="020B0604020202020204" pitchFamily="34" charset="0"/>
              </a:rPr>
              <a:t>	</a:t>
            </a:r>
            <a:r>
              <a:rPr lang="en-US" sz="2000" b="1" dirty="0">
                <a:solidFill>
                  <a:srgbClr val="FFC000"/>
                </a:solidFill>
                <a:cs typeface="Arial" panose="020B0604020202020204" pitchFamily="34" charset="0"/>
              </a:rPr>
              <a:t>Apply</a:t>
            </a:r>
            <a:r>
              <a:rPr lang="en-US" sz="2000" dirty="0">
                <a:solidFill>
                  <a:srgbClr val="FFC000"/>
                </a:solidFill>
                <a:cs typeface="Arial" panose="020B0604020202020204" pitchFamily="34" charset="0"/>
              </a:rPr>
              <a:t> </a:t>
            </a:r>
            <a:r>
              <a:rPr lang="en-US" sz="2000" dirty="0">
                <a:cs typeface="Arial" panose="020B0604020202020204" pitchFamily="34" charset="0"/>
              </a:rPr>
              <a:t>lock-out and tag-out</a:t>
            </a:r>
          </a:p>
          <a:p>
            <a:pPr marL="360363" algn="just"/>
            <a:endParaRPr lang="en-US" sz="2000" dirty="0">
              <a:cs typeface="Arial" panose="020B0604020202020204" pitchFamily="34" charset="0"/>
            </a:endParaRPr>
          </a:p>
          <a:p>
            <a:pPr marL="539750" indent="-539750"/>
            <a:r>
              <a:rPr lang="en-US" sz="2000" dirty="0">
                <a:cs typeface="Arial" panose="020B0604020202020204" pitchFamily="34" charset="0"/>
              </a:rPr>
              <a:t>5.</a:t>
            </a:r>
            <a:r>
              <a:rPr lang="en-US" sz="2000" dirty="0">
                <a:solidFill>
                  <a:srgbClr val="FFC000"/>
                </a:solidFill>
                <a:cs typeface="Arial" panose="020B0604020202020204" pitchFamily="34" charset="0"/>
              </a:rPr>
              <a:t>	</a:t>
            </a:r>
            <a:r>
              <a:rPr lang="en-US" sz="2000" b="1" dirty="0">
                <a:solidFill>
                  <a:srgbClr val="FFC000"/>
                </a:solidFill>
                <a:cs typeface="Arial" panose="020B0604020202020204" pitchFamily="34" charset="0"/>
              </a:rPr>
              <a:t>Verify </a:t>
            </a:r>
            <a:r>
              <a:rPr lang="en-US" sz="2000" dirty="0">
                <a:cs typeface="Arial" panose="020B0604020202020204" pitchFamily="34" charset="0"/>
              </a:rPr>
              <a:t>the isolation and lock-out</a:t>
            </a:r>
          </a:p>
          <a:p>
            <a:pPr marL="263525" indent="-263525" algn="just">
              <a:buClr>
                <a:schemeClr val="tx1"/>
              </a:buClr>
              <a:buAutoNum type="arabicPeriod" startAt="3"/>
            </a:pPr>
            <a:endParaRPr lang="en-US" sz="2200" b="1" dirty="0">
              <a:latin typeface="Arial" panose="020B0604020202020204" pitchFamily="34" charset="0"/>
              <a:cs typeface="Arial" panose="020B0604020202020204" pitchFamily="34" charset="0"/>
            </a:endParaRPr>
          </a:p>
        </p:txBody>
      </p:sp>
      <p:sp>
        <p:nvSpPr>
          <p:cNvPr id="9" name="Oval 8"/>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extBox 9"/>
          <p:cNvSpPr txBox="1"/>
          <p:nvPr/>
        </p:nvSpPr>
        <p:spPr>
          <a:xfrm>
            <a:off x="11890312" y="6536107"/>
            <a:ext cx="341760" cy="276999"/>
          </a:xfrm>
          <a:prstGeom prst="rect">
            <a:avLst/>
          </a:prstGeom>
          <a:noFill/>
        </p:spPr>
        <p:txBody>
          <a:bodyPr wrap="none" rtlCol="0">
            <a:spAutoFit/>
          </a:bodyPr>
          <a:lstStyle/>
          <a:p>
            <a:r>
              <a:rPr lang="en-SG" sz="1200" dirty="0"/>
              <a:t>22</a:t>
            </a:r>
          </a:p>
        </p:txBody>
      </p:sp>
    </p:spTree>
    <p:extLst>
      <p:ext uri="{BB962C8B-B14F-4D97-AF65-F5344CB8AC3E}">
        <p14:creationId xmlns:p14="http://schemas.microsoft.com/office/powerpoint/2010/main" val="10710131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4957704" cy="523220"/>
          </a:xfrm>
          <a:prstGeom prst="rect">
            <a:avLst/>
          </a:prstGeom>
          <a:noFill/>
        </p:spPr>
        <p:txBody>
          <a:bodyPr wrap="none" rtlCol="0">
            <a:spAutoFit/>
          </a:bodyPr>
          <a:lstStyle/>
          <a:p>
            <a:r>
              <a:rPr lang="en-US" sz="2800" b="1" dirty="0"/>
              <a:t>Energy Lock-out, Tag-out (LOTO)</a:t>
            </a:r>
            <a:endParaRPr lang="en-SG" sz="2800" b="1" dirty="0"/>
          </a:p>
        </p:txBody>
      </p:sp>
      <p:sp>
        <p:nvSpPr>
          <p:cNvPr id="2" name="Rectangle 1"/>
          <p:cNvSpPr/>
          <p:nvPr/>
        </p:nvSpPr>
        <p:spPr>
          <a:xfrm>
            <a:off x="620447" y="1737665"/>
            <a:ext cx="6203433" cy="4401205"/>
          </a:xfrm>
          <a:prstGeom prst="rect">
            <a:avLst/>
          </a:prstGeom>
        </p:spPr>
        <p:txBody>
          <a:bodyPr wrap="square">
            <a:spAutoFit/>
          </a:bodyPr>
          <a:lstStyle/>
          <a:p>
            <a:pPr marL="539750" indent="-539750">
              <a:buClr>
                <a:schemeClr val="tx1"/>
              </a:buClr>
            </a:pPr>
            <a:r>
              <a:rPr lang="en-US" sz="2000" dirty="0">
                <a:cs typeface="Arial" panose="020B0604020202020204" pitchFamily="34" charset="0"/>
              </a:rPr>
              <a:t>1.</a:t>
            </a:r>
            <a:r>
              <a:rPr lang="en-US" sz="2000" dirty="0">
                <a:solidFill>
                  <a:srgbClr val="FFC000"/>
                </a:solidFill>
                <a:cs typeface="Arial" panose="020B0604020202020204" pitchFamily="34" charset="0"/>
              </a:rPr>
              <a:t>	</a:t>
            </a:r>
            <a:r>
              <a:rPr lang="en-US" sz="2000" b="1" dirty="0">
                <a:solidFill>
                  <a:srgbClr val="FFC000"/>
                </a:solidFill>
                <a:cs typeface="Arial" panose="020B0604020202020204" pitchFamily="34" charset="0"/>
              </a:rPr>
              <a:t>Ensure</a:t>
            </a:r>
            <a:r>
              <a:rPr lang="en-US" sz="2000" dirty="0">
                <a:cs typeface="Arial" panose="020B0604020202020204" pitchFamily="34" charset="0"/>
              </a:rPr>
              <a:t> all tools have been removed from the machine (m/c),</a:t>
            </a:r>
          </a:p>
          <a:p>
            <a:pPr marL="457200" indent="-457200">
              <a:buClr>
                <a:schemeClr val="tx1"/>
              </a:buClr>
              <a:buFont typeface="+mj-lt"/>
              <a:buAutoNum type="arabicPeriod"/>
            </a:pPr>
            <a:endParaRPr lang="en-US" sz="2000" dirty="0">
              <a:cs typeface="Arial" panose="020B0604020202020204" pitchFamily="34" charset="0"/>
            </a:endParaRPr>
          </a:p>
          <a:p>
            <a:pPr marL="539750" indent="-539750">
              <a:buClr>
                <a:schemeClr val="tx1"/>
              </a:buClr>
            </a:pPr>
            <a:r>
              <a:rPr lang="en-US" sz="2000" dirty="0">
                <a:cs typeface="Arial" panose="020B0604020202020204" pitchFamily="34" charset="0"/>
              </a:rPr>
              <a:t>2.</a:t>
            </a:r>
            <a:r>
              <a:rPr lang="en-US" sz="2000" dirty="0">
                <a:solidFill>
                  <a:srgbClr val="FFC000"/>
                </a:solidFill>
                <a:cs typeface="Arial" panose="020B0604020202020204" pitchFamily="34" charset="0"/>
              </a:rPr>
              <a:t>	</a:t>
            </a:r>
            <a:r>
              <a:rPr lang="en-US" sz="2000" b="1" dirty="0">
                <a:solidFill>
                  <a:srgbClr val="FFC000"/>
                </a:solidFill>
                <a:cs typeface="Arial" panose="020B0604020202020204" pitchFamily="34" charset="0"/>
              </a:rPr>
              <a:t>Confirm</a:t>
            </a:r>
            <a:r>
              <a:rPr lang="en-US" sz="2000" dirty="0">
                <a:cs typeface="Arial" panose="020B0604020202020204" pitchFamily="34" charset="0"/>
              </a:rPr>
              <a:t> all safeguards &amp; other safety devices returned </a:t>
            </a:r>
            <a:r>
              <a:rPr lang="en-SG" sz="2000" dirty="0">
                <a:cs typeface="Arial" panose="020B0604020202020204" pitchFamily="34" charset="0"/>
              </a:rPr>
              <a:t>to their original locations;</a:t>
            </a:r>
          </a:p>
          <a:p>
            <a:pPr marL="228600" indent="-228600">
              <a:buClr>
                <a:schemeClr val="tx1"/>
              </a:buClr>
              <a:buFont typeface="+mj-lt"/>
              <a:buAutoNum type="arabicPeriod"/>
            </a:pPr>
            <a:endParaRPr lang="en-SG" sz="2000" dirty="0">
              <a:cs typeface="Arial" panose="020B0604020202020204" pitchFamily="34" charset="0"/>
            </a:endParaRPr>
          </a:p>
          <a:p>
            <a:pPr marL="539750" indent="-539750">
              <a:buClr>
                <a:schemeClr val="tx1"/>
              </a:buClr>
            </a:pPr>
            <a:r>
              <a:rPr lang="en-US" sz="2000" dirty="0">
                <a:cs typeface="Arial" panose="020B0604020202020204" pitchFamily="34" charset="0"/>
              </a:rPr>
              <a:t>3.</a:t>
            </a:r>
            <a:r>
              <a:rPr lang="en-US" sz="2000" dirty="0">
                <a:solidFill>
                  <a:srgbClr val="FFC000"/>
                </a:solidFill>
                <a:cs typeface="Arial" panose="020B0604020202020204" pitchFamily="34" charset="0"/>
              </a:rPr>
              <a:t>	</a:t>
            </a:r>
            <a:r>
              <a:rPr lang="en-US" sz="2000" b="1" dirty="0">
                <a:solidFill>
                  <a:srgbClr val="FFC000"/>
                </a:solidFill>
                <a:cs typeface="Arial" panose="020B0604020202020204" pitchFamily="34" charset="0"/>
              </a:rPr>
              <a:t>Check</a:t>
            </a:r>
            <a:r>
              <a:rPr lang="en-US" sz="2000" dirty="0">
                <a:cs typeface="Arial" panose="020B0604020202020204" pitchFamily="34" charset="0"/>
              </a:rPr>
              <a:t> the m/c’s immediate vicinity</a:t>
            </a:r>
          </a:p>
          <a:p>
            <a:pPr marL="228600" indent="-228600">
              <a:buClr>
                <a:schemeClr val="tx1"/>
              </a:buClr>
              <a:buFont typeface="+mj-lt"/>
              <a:buAutoNum type="arabicPeriod"/>
            </a:pPr>
            <a:endParaRPr lang="en-US" sz="2000" dirty="0">
              <a:cs typeface="Arial" panose="020B0604020202020204" pitchFamily="34" charset="0"/>
            </a:endParaRPr>
          </a:p>
          <a:p>
            <a:pPr marL="539750" indent="-539750">
              <a:buClr>
                <a:schemeClr val="tx1"/>
              </a:buClr>
            </a:pPr>
            <a:r>
              <a:rPr lang="en-US" sz="2000" dirty="0">
                <a:cs typeface="Arial" panose="020B0604020202020204" pitchFamily="34" charset="0"/>
              </a:rPr>
              <a:t>4.</a:t>
            </a:r>
            <a:r>
              <a:rPr lang="en-US" sz="2000" dirty="0">
                <a:solidFill>
                  <a:srgbClr val="FFC000"/>
                </a:solidFill>
                <a:cs typeface="Arial" panose="020B0604020202020204" pitchFamily="34" charset="0"/>
              </a:rPr>
              <a:t>	</a:t>
            </a:r>
            <a:r>
              <a:rPr lang="en-US" sz="2000" b="1" dirty="0">
                <a:solidFill>
                  <a:srgbClr val="FFC000"/>
                </a:solidFill>
                <a:cs typeface="Arial" panose="020B0604020202020204" pitchFamily="34" charset="0"/>
              </a:rPr>
              <a:t>Announce</a:t>
            </a:r>
            <a:r>
              <a:rPr lang="en-US" sz="2000" dirty="0">
                <a:solidFill>
                  <a:srgbClr val="FFC000"/>
                </a:solidFill>
                <a:cs typeface="Arial" panose="020B0604020202020204" pitchFamily="34" charset="0"/>
              </a:rPr>
              <a:t> </a:t>
            </a:r>
            <a:r>
              <a:rPr lang="en-US" sz="2000" dirty="0">
                <a:cs typeface="Arial" panose="020B0604020202020204" pitchFamily="34" charset="0"/>
              </a:rPr>
              <a:t>machine would be turned on;</a:t>
            </a:r>
          </a:p>
          <a:p>
            <a:pPr marL="457200" indent="-457200">
              <a:buClr>
                <a:schemeClr val="tx1"/>
              </a:buClr>
              <a:buFont typeface="+mj-lt"/>
              <a:buAutoNum type="arabicPeriod"/>
            </a:pPr>
            <a:endParaRPr lang="en-US" sz="2000" dirty="0">
              <a:cs typeface="Arial" panose="020B0604020202020204" pitchFamily="34" charset="0"/>
            </a:endParaRPr>
          </a:p>
          <a:p>
            <a:pPr marL="539750" indent="-539750">
              <a:buClr>
                <a:schemeClr val="tx1"/>
              </a:buClr>
            </a:pPr>
            <a:r>
              <a:rPr lang="en-US" sz="2000" dirty="0">
                <a:cs typeface="Arial" panose="020B0604020202020204" pitchFamily="34" charset="0"/>
              </a:rPr>
              <a:t>5.</a:t>
            </a:r>
            <a:r>
              <a:rPr lang="en-US" sz="2000" dirty="0">
                <a:solidFill>
                  <a:srgbClr val="FFC000"/>
                </a:solidFill>
                <a:cs typeface="Arial" panose="020B0604020202020204" pitchFamily="34" charset="0"/>
              </a:rPr>
              <a:t>	</a:t>
            </a:r>
            <a:r>
              <a:rPr lang="en-US" sz="2000" b="1" dirty="0">
                <a:solidFill>
                  <a:srgbClr val="FFC000"/>
                </a:solidFill>
                <a:cs typeface="Arial" panose="020B0604020202020204" pitchFamily="34" charset="0"/>
              </a:rPr>
              <a:t>Remove</a:t>
            </a:r>
            <a:r>
              <a:rPr lang="en-US" sz="2000" dirty="0">
                <a:cs typeface="Arial" panose="020B0604020202020204" pitchFamily="34" charset="0"/>
              </a:rPr>
              <a:t> all lockout devices &amp; re-</a:t>
            </a:r>
            <a:r>
              <a:rPr lang="en-US" sz="2000" dirty="0" err="1">
                <a:cs typeface="Arial" panose="020B0604020202020204" pitchFamily="34" charset="0"/>
              </a:rPr>
              <a:t>energise</a:t>
            </a:r>
            <a:r>
              <a:rPr lang="en-US" sz="2000" dirty="0">
                <a:cs typeface="Arial" panose="020B0604020202020204" pitchFamily="34" charset="0"/>
              </a:rPr>
              <a:t> m/c. </a:t>
            </a:r>
          </a:p>
          <a:p>
            <a:pPr marL="457200" indent="-457200">
              <a:buClr>
                <a:schemeClr val="tx1"/>
              </a:buClr>
              <a:buFont typeface="+mj-lt"/>
              <a:buAutoNum type="arabicPeriod"/>
            </a:pPr>
            <a:endParaRPr lang="en-SG" sz="2000" dirty="0">
              <a:cs typeface="Arial" panose="020B0604020202020204" pitchFamily="34" charset="0"/>
            </a:endParaRPr>
          </a:p>
          <a:p>
            <a:pPr marL="539750" indent="-539750">
              <a:buClr>
                <a:schemeClr val="tx1"/>
              </a:buClr>
            </a:pPr>
            <a:r>
              <a:rPr lang="en-US" sz="2000" dirty="0">
                <a:cs typeface="Arial" panose="020B0604020202020204" pitchFamily="34" charset="0"/>
              </a:rPr>
              <a:t>6.	</a:t>
            </a:r>
            <a:r>
              <a:rPr lang="en-US" sz="2000" b="1" dirty="0">
                <a:solidFill>
                  <a:srgbClr val="FFC000"/>
                </a:solidFill>
                <a:cs typeface="Arial" panose="020B0604020202020204" pitchFamily="34" charset="0"/>
              </a:rPr>
              <a:t>Notify</a:t>
            </a:r>
            <a:r>
              <a:rPr lang="en-US" sz="2000" dirty="0">
                <a:cs typeface="Arial" panose="020B0604020202020204" pitchFamily="34" charset="0"/>
              </a:rPr>
              <a:t> affected workers that the m/c is ready for operations.</a:t>
            </a:r>
          </a:p>
        </p:txBody>
      </p:sp>
      <p:sp>
        <p:nvSpPr>
          <p:cNvPr id="8" name="Oval 7"/>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9" name="TextBox 8"/>
          <p:cNvSpPr txBox="1"/>
          <p:nvPr/>
        </p:nvSpPr>
        <p:spPr>
          <a:xfrm>
            <a:off x="11890312" y="6536107"/>
            <a:ext cx="341760" cy="276999"/>
          </a:xfrm>
          <a:prstGeom prst="rect">
            <a:avLst/>
          </a:prstGeom>
          <a:noFill/>
        </p:spPr>
        <p:txBody>
          <a:bodyPr wrap="none" rtlCol="0">
            <a:spAutoFit/>
          </a:bodyPr>
          <a:lstStyle/>
          <a:p>
            <a:r>
              <a:rPr lang="en-SG" sz="1200" dirty="0"/>
              <a:t>23</a:t>
            </a:r>
          </a:p>
        </p:txBody>
      </p:sp>
      <p:sp>
        <p:nvSpPr>
          <p:cNvPr id="3" name="Rectangle 2"/>
          <p:cNvSpPr/>
          <p:nvPr/>
        </p:nvSpPr>
        <p:spPr>
          <a:xfrm>
            <a:off x="638034" y="1126704"/>
            <a:ext cx="6014852" cy="461665"/>
          </a:xfrm>
          <a:prstGeom prst="rect">
            <a:avLst/>
          </a:prstGeom>
        </p:spPr>
        <p:txBody>
          <a:bodyPr wrap="none">
            <a:spAutoFit/>
          </a:bodyPr>
          <a:lstStyle/>
          <a:p>
            <a:r>
              <a:rPr lang="en-US" sz="2400" b="1" u="sng" dirty="0">
                <a:cs typeface="Arial" panose="020B0604020202020204" pitchFamily="34" charset="0"/>
              </a:rPr>
              <a:t>6 Steps</a:t>
            </a:r>
            <a:r>
              <a:rPr lang="en-US" sz="2400" dirty="0">
                <a:cs typeface="Arial" panose="020B0604020202020204" pitchFamily="34" charset="0"/>
              </a:rPr>
              <a:t> </a:t>
            </a:r>
            <a:r>
              <a:rPr lang="en-US" sz="2400" b="1" dirty="0">
                <a:cs typeface="Arial" panose="020B0604020202020204" pitchFamily="34" charset="0"/>
              </a:rPr>
              <a:t>for Restoring a Machine for Operation</a:t>
            </a:r>
          </a:p>
        </p:txBody>
      </p:sp>
      <p:pic>
        <p:nvPicPr>
          <p:cNvPr id="7" name="Picture 6"/>
          <p:cNvPicPr>
            <a:picLocks noChangeAspect="1"/>
          </p:cNvPicPr>
          <p:nvPr/>
        </p:nvPicPr>
        <p:blipFill>
          <a:blip r:embed="rId3"/>
          <a:stretch>
            <a:fillRect/>
          </a:stretch>
        </p:blipFill>
        <p:spPr>
          <a:xfrm>
            <a:off x="7680854" y="2242888"/>
            <a:ext cx="3553927" cy="2372224"/>
          </a:xfrm>
          <a:prstGeom prst="rect">
            <a:avLst/>
          </a:prstGeom>
        </p:spPr>
      </p:pic>
    </p:spTree>
    <p:extLst>
      <p:ext uri="{BB962C8B-B14F-4D97-AF65-F5344CB8AC3E}">
        <p14:creationId xmlns:p14="http://schemas.microsoft.com/office/powerpoint/2010/main" val="2997989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9575" y="2058530"/>
            <a:ext cx="4967963" cy="3847207"/>
          </a:xfrm>
          <a:prstGeom prst="rect">
            <a:avLst/>
          </a:prstGeom>
          <a:noFill/>
        </p:spPr>
        <p:txBody>
          <a:bodyPr wrap="none" rtlCol="0">
            <a:spAutoFit/>
          </a:bodyPr>
          <a:lstStyle/>
          <a:p>
            <a:r>
              <a:rPr lang="en-US" sz="3600" b="1" dirty="0"/>
              <a:t>Health hazards</a:t>
            </a:r>
          </a:p>
          <a:p>
            <a:pPr algn="ctr"/>
            <a:endParaRPr lang="en-US" sz="1400" b="1" dirty="0"/>
          </a:p>
          <a:p>
            <a:pPr marL="800100" lvl="1" indent="-342900">
              <a:buFont typeface="Arial" panose="020B0604020202020204" pitchFamily="34" charset="0"/>
              <a:buChar char="•"/>
            </a:pPr>
            <a:r>
              <a:rPr lang="en-US" sz="2400" b="1" dirty="0"/>
              <a:t>Noise </a:t>
            </a:r>
          </a:p>
          <a:p>
            <a:pPr marL="1257300" lvl="2" indent="-342900">
              <a:buFont typeface="Arial" panose="020B0604020202020204" pitchFamily="34" charset="0"/>
              <a:buChar char="•"/>
            </a:pPr>
            <a:r>
              <a:rPr lang="en-US" sz="2400" b="1" dirty="0"/>
              <a:t>i.e. Noise Induced Deafness</a:t>
            </a:r>
          </a:p>
          <a:p>
            <a:pPr marL="800100" lvl="1" indent="-342900">
              <a:buFont typeface="Arial" panose="020B0604020202020204" pitchFamily="34" charset="0"/>
              <a:buChar char="•"/>
            </a:pPr>
            <a:r>
              <a:rPr lang="en-US" sz="2400" b="1" dirty="0"/>
              <a:t>Exposure to chemicals</a:t>
            </a:r>
          </a:p>
          <a:p>
            <a:pPr marL="800100" lvl="1" indent="-342900">
              <a:buFont typeface="Arial" panose="020B0604020202020204" pitchFamily="34" charset="0"/>
              <a:buChar char="•"/>
            </a:pPr>
            <a:r>
              <a:rPr lang="en-US" sz="2400" b="1" dirty="0"/>
              <a:t>Exposure to wood dust </a:t>
            </a:r>
          </a:p>
          <a:p>
            <a:pPr marL="1257300" lvl="2" indent="-342900">
              <a:buFont typeface="Arial" panose="020B0604020202020204" pitchFamily="34" charset="0"/>
              <a:buChar char="•"/>
            </a:pPr>
            <a:r>
              <a:rPr lang="en-US" sz="2400" b="1" dirty="0"/>
              <a:t>i.e. Respiratory Effects</a:t>
            </a:r>
          </a:p>
          <a:p>
            <a:pPr lvl="1"/>
            <a:endParaRPr lang="en-US" sz="2400" b="1" dirty="0"/>
          </a:p>
          <a:p>
            <a:pPr lvl="1"/>
            <a:endParaRPr lang="en-US" sz="1000" b="1" dirty="0"/>
          </a:p>
          <a:p>
            <a:pPr marL="800100" lvl="1" indent="-342900">
              <a:buFont typeface="Wingdings" panose="05000000000000000000" pitchFamily="2" charset="2"/>
              <a:buChar char="v"/>
            </a:pPr>
            <a:endParaRPr lang="en-US" sz="2000" b="1" dirty="0"/>
          </a:p>
          <a:p>
            <a:pPr marL="801688" lvl="1" indent="-344488" algn="ctr">
              <a:buFont typeface="Arial" panose="020B0604020202020204" pitchFamily="34" charset="0"/>
              <a:buChar char="•"/>
            </a:pPr>
            <a:endParaRPr lang="en-SG" sz="2000" b="1" dirty="0"/>
          </a:p>
        </p:txBody>
      </p:sp>
      <p:sp>
        <p:nvSpPr>
          <p:cNvPr id="6" name="Oval 5"/>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p:cNvSpPr txBox="1"/>
          <p:nvPr/>
        </p:nvSpPr>
        <p:spPr>
          <a:xfrm>
            <a:off x="11890312" y="6536107"/>
            <a:ext cx="341760" cy="276999"/>
          </a:xfrm>
          <a:prstGeom prst="rect">
            <a:avLst/>
          </a:prstGeom>
          <a:noFill/>
        </p:spPr>
        <p:txBody>
          <a:bodyPr wrap="none" rtlCol="0">
            <a:spAutoFit/>
          </a:bodyPr>
          <a:lstStyle/>
          <a:p>
            <a:r>
              <a:rPr lang="en-US" sz="1200" dirty="0"/>
              <a:t>17</a:t>
            </a:r>
            <a:endParaRPr lang="en-SG" sz="1200" dirty="0"/>
          </a:p>
        </p:txBody>
      </p:sp>
      <p:pic>
        <p:nvPicPr>
          <p:cNvPr id="9" name="Picture 8">
            <a:extLst>
              <a:ext uri="{FF2B5EF4-FFF2-40B4-BE49-F238E27FC236}">
                <a16:creationId xmlns:a16="http://schemas.microsoft.com/office/drawing/2014/main" id="{0B564306-EE16-4585-8DF9-AF4D0E3A92DC}"/>
              </a:ext>
            </a:extLst>
          </p:cNvPr>
          <p:cNvPicPr/>
          <p:nvPr/>
        </p:nvPicPr>
        <p:blipFill rotWithShape="1">
          <a:blip r:embed="rId3" cstate="print">
            <a:extLst>
              <a:ext uri="{28A0092B-C50C-407E-A947-70E740481C1C}">
                <a14:useLocalDpi xmlns:a14="http://schemas.microsoft.com/office/drawing/2010/main" val="0"/>
              </a:ext>
            </a:extLst>
          </a:blip>
          <a:srcRect l="6467" t="10278" b="1"/>
          <a:stretch/>
        </p:blipFill>
        <p:spPr bwMode="auto">
          <a:xfrm>
            <a:off x="782324" y="424765"/>
            <a:ext cx="1789825" cy="10813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53259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2286908" cy="523220"/>
          </a:xfrm>
          <a:prstGeom prst="rect">
            <a:avLst/>
          </a:prstGeom>
          <a:noFill/>
        </p:spPr>
        <p:txBody>
          <a:bodyPr wrap="none" rtlCol="0">
            <a:spAutoFit/>
          </a:bodyPr>
          <a:lstStyle/>
          <a:p>
            <a:r>
              <a:rPr lang="en-US" sz="2800" b="1" dirty="0"/>
              <a:t>Noise Hazards</a:t>
            </a:r>
            <a:endParaRPr lang="en-SG" sz="2800" b="1" dirty="0"/>
          </a:p>
        </p:txBody>
      </p:sp>
      <p:sp>
        <p:nvSpPr>
          <p:cNvPr id="2" name="Rectangle 1"/>
          <p:cNvSpPr/>
          <p:nvPr/>
        </p:nvSpPr>
        <p:spPr>
          <a:xfrm>
            <a:off x="228601" y="1103548"/>
            <a:ext cx="4359441" cy="4739759"/>
          </a:xfrm>
          <a:prstGeom prst="rect">
            <a:avLst/>
          </a:prstGeom>
        </p:spPr>
        <p:txBody>
          <a:bodyPr wrap="square">
            <a:spAutoFit/>
          </a:bodyPr>
          <a:lstStyle/>
          <a:p>
            <a:r>
              <a:rPr lang="en-US" sz="2000" dirty="0">
                <a:cs typeface="Arial" panose="020B0604020202020204" pitchFamily="34" charset="0"/>
              </a:rPr>
              <a:t>Noise is often generated during machine operations and work activities. </a:t>
            </a:r>
          </a:p>
          <a:p>
            <a:pPr algn="just"/>
            <a:endParaRPr lang="en-US" sz="1400" dirty="0">
              <a:cs typeface="Arial" panose="020B0604020202020204" pitchFamily="34" charset="0"/>
            </a:endParaRPr>
          </a:p>
          <a:p>
            <a:r>
              <a:rPr lang="en-US" sz="2000" dirty="0">
                <a:cs typeface="Arial" panose="020B0604020202020204" pitchFamily="34" charset="0"/>
              </a:rPr>
              <a:t>Prolonged exposure to excessive noise can cause noise-induced hearing loss, leading to noise-induced deafness (NID).</a:t>
            </a:r>
          </a:p>
          <a:p>
            <a:pPr algn="just"/>
            <a:endParaRPr lang="en-US" sz="1400" dirty="0">
              <a:cs typeface="Arial" panose="020B0604020202020204" pitchFamily="34" charset="0"/>
            </a:endParaRPr>
          </a:p>
          <a:p>
            <a:r>
              <a:rPr lang="en-US" sz="2000" dirty="0">
                <a:cs typeface="Arial" panose="020B0604020202020204" pitchFamily="34" charset="0"/>
              </a:rPr>
              <a:t>To prevent hearing loss, a </a:t>
            </a:r>
            <a:r>
              <a:rPr lang="en-US" sz="2000" b="1" dirty="0">
                <a:cs typeface="Arial" panose="020B0604020202020204" pitchFamily="34" charset="0"/>
              </a:rPr>
              <a:t>worker should not be</a:t>
            </a:r>
            <a:r>
              <a:rPr lang="en-US" sz="2000" dirty="0">
                <a:cs typeface="Arial" panose="020B0604020202020204" pitchFamily="34" charset="0"/>
              </a:rPr>
              <a:t> exposed to noise levels </a:t>
            </a:r>
            <a:r>
              <a:rPr lang="en-US" sz="2000" b="1" dirty="0">
                <a:cs typeface="Arial" panose="020B0604020202020204" pitchFamily="34" charset="0"/>
              </a:rPr>
              <a:t>&gt;85 dB (A)</a:t>
            </a:r>
            <a:r>
              <a:rPr lang="en-US" sz="2000" dirty="0">
                <a:cs typeface="Arial" panose="020B0604020202020204" pitchFamily="34" charset="0"/>
              </a:rPr>
              <a:t> for 8 hours a day or its equivalent. </a:t>
            </a:r>
          </a:p>
          <a:p>
            <a:pPr algn="just"/>
            <a:endParaRPr lang="en-US" sz="1400" dirty="0">
              <a:cs typeface="Arial" panose="020B0604020202020204" pitchFamily="34" charset="0"/>
            </a:endParaRPr>
          </a:p>
          <a:p>
            <a:r>
              <a:rPr lang="en-US" sz="2000" dirty="0">
                <a:cs typeface="Arial" panose="020B0604020202020204" pitchFamily="34" charset="0"/>
              </a:rPr>
              <a:t>Where the permissible exposure level is exceeded, measures must be taken to reduce the noise exposure.</a:t>
            </a:r>
            <a:endParaRPr lang="en-SG" sz="2000" dirty="0">
              <a:cs typeface="Arial" panose="020B0604020202020204" pitchFamily="34" charset="0"/>
            </a:endParaRPr>
          </a:p>
        </p:txBody>
      </p:sp>
      <p:pic>
        <p:nvPicPr>
          <p:cNvPr id="3" name="Picture 2"/>
          <p:cNvPicPr>
            <a:picLocks noChangeAspect="1"/>
          </p:cNvPicPr>
          <p:nvPr/>
        </p:nvPicPr>
        <p:blipFill>
          <a:blip r:embed="rId3"/>
          <a:stretch>
            <a:fillRect/>
          </a:stretch>
        </p:blipFill>
        <p:spPr>
          <a:xfrm>
            <a:off x="4911095" y="1103548"/>
            <a:ext cx="6985656" cy="4384220"/>
          </a:xfrm>
          <a:prstGeom prst="rect">
            <a:avLst/>
          </a:prstGeom>
        </p:spPr>
      </p:pic>
      <p:sp>
        <p:nvSpPr>
          <p:cNvPr id="6" name="Oval 5"/>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p:cNvSpPr txBox="1"/>
          <p:nvPr/>
        </p:nvSpPr>
        <p:spPr>
          <a:xfrm>
            <a:off x="11896751" y="6536107"/>
            <a:ext cx="341760" cy="276999"/>
          </a:xfrm>
          <a:prstGeom prst="rect">
            <a:avLst/>
          </a:prstGeom>
          <a:noFill/>
        </p:spPr>
        <p:txBody>
          <a:bodyPr wrap="none" rtlCol="0">
            <a:spAutoFit/>
          </a:bodyPr>
          <a:lstStyle/>
          <a:p>
            <a:r>
              <a:rPr lang="en-US" sz="1200" dirty="0"/>
              <a:t>25</a:t>
            </a:r>
            <a:endParaRPr lang="en-SG" sz="1200" dirty="0"/>
          </a:p>
        </p:txBody>
      </p:sp>
    </p:spTree>
    <p:extLst>
      <p:ext uri="{BB962C8B-B14F-4D97-AF65-F5344CB8AC3E}">
        <p14:creationId xmlns:p14="http://schemas.microsoft.com/office/powerpoint/2010/main" val="1412187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3172" y="4563225"/>
            <a:ext cx="1744944" cy="1972882"/>
          </a:xfrm>
          <a:prstGeom prst="rect">
            <a:avLst/>
          </a:prstGeom>
        </p:spPr>
      </p:pic>
      <p:sp>
        <p:nvSpPr>
          <p:cNvPr id="13" name="TextBox 12"/>
          <p:cNvSpPr txBox="1"/>
          <p:nvPr/>
        </p:nvSpPr>
        <p:spPr>
          <a:xfrm>
            <a:off x="228601" y="174812"/>
            <a:ext cx="3730188" cy="523220"/>
          </a:xfrm>
          <a:prstGeom prst="rect">
            <a:avLst/>
          </a:prstGeom>
          <a:noFill/>
        </p:spPr>
        <p:txBody>
          <a:bodyPr wrap="none" rtlCol="0">
            <a:spAutoFit/>
          </a:bodyPr>
          <a:lstStyle/>
          <a:p>
            <a:r>
              <a:rPr lang="en-US" sz="2800" b="1" dirty="0"/>
              <a:t>Noise-induced deafness</a:t>
            </a:r>
            <a:endParaRPr lang="en-SG" sz="2800" b="1" dirty="0"/>
          </a:p>
        </p:txBody>
      </p:sp>
      <p:graphicFrame>
        <p:nvGraphicFramePr>
          <p:cNvPr id="5" name="Content Placeholder 9"/>
          <p:cNvGraphicFramePr>
            <a:graphicFrameLocks/>
          </p:cNvGraphicFramePr>
          <p:nvPr>
            <p:extLst/>
          </p:nvPr>
        </p:nvGraphicFramePr>
        <p:xfrm>
          <a:off x="2965344" y="1091937"/>
          <a:ext cx="7543800" cy="5137775"/>
        </p:xfrm>
        <a:graphic>
          <a:graphicData uri="http://schemas.openxmlformats.org/drawingml/2006/table">
            <a:tbl>
              <a:tblPr/>
              <a:tblGrid>
                <a:gridCol w="27432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3886200">
                  <a:extLst>
                    <a:ext uri="{9D8B030D-6E8A-4147-A177-3AD203B41FA5}">
                      <a16:colId xmlns:a16="http://schemas.microsoft.com/office/drawing/2014/main" val="20002"/>
                    </a:ext>
                  </a:extLst>
                </a:gridCol>
              </a:tblGrid>
              <a:tr h="583353">
                <a:tc>
                  <a:txBody>
                    <a:bodyPr/>
                    <a:lstStyle/>
                    <a:p>
                      <a:pPr algn="ctr" fontAlgn="b"/>
                      <a:r>
                        <a:rPr lang="en-GB" sz="2000" b="1" i="0" u="none" strike="noStrike" dirty="0">
                          <a:solidFill>
                            <a:srgbClr val="000000"/>
                          </a:solidFill>
                          <a:latin typeface="+mn-lt"/>
                        </a:rPr>
                        <a:t>Exposure</a:t>
                      </a:r>
                      <a:r>
                        <a:rPr lang="en-GB" sz="2000" b="1" i="0" u="none" strike="noStrike" baseline="0" dirty="0">
                          <a:solidFill>
                            <a:srgbClr val="000000"/>
                          </a:solidFill>
                          <a:latin typeface="+mn-lt"/>
                        </a:rPr>
                        <a:t> </a:t>
                      </a:r>
                      <a:r>
                        <a:rPr lang="en-GB" sz="2000" b="1" i="0" u="none" strike="noStrike" dirty="0">
                          <a:solidFill>
                            <a:srgbClr val="000000"/>
                          </a:solidFill>
                          <a:latin typeface="+mn-lt"/>
                        </a:rPr>
                        <a:t>limit </a:t>
                      </a:r>
                    </a:p>
                    <a:p>
                      <a:pPr algn="ctr" fontAlgn="b"/>
                      <a:r>
                        <a:rPr lang="en-GB" sz="1600" b="0" i="0" u="none" strike="noStrike" dirty="0">
                          <a:solidFill>
                            <a:srgbClr val="000000"/>
                          </a:solidFill>
                          <a:latin typeface="+mn-lt"/>
                        </a:rPr>
                        <a:t>(without protective gear)</a:t>
                      </a:r>
                    </a:p>
                  </a:txBody>
                  <a:tcPr marL="144000" marR="144000" marT="9525" marB="0">
                    <a:lnL>
                      <a:noFill/>
                    </a:lnL>
                    <a:lnR>
                      <a:noFill/>
                    </a:lnR>
                    <a:lnT>
                      <a:noFill/>
                    </a:lnT>
                    <a:lnB>
                      <a:noFill/>
                    </a:lnB>
                  </a:tcPr>
                </a:tc>
                <a:tc>
                  <a:txBody>
                    <a:bodyPr/>
                    <a:lstStyle/>
                    <a:p>
                      <a:pPr algn="ctr" fontAlgn="ctr"/>
                      <a:r>
                        <a:rPr lang="en-GB" sz="2000" b="1" i="0" u="none" strike="noStrike" dirty="0">
                          <a:solidFill>
                            <a:srgbClr val="000000"/>
                          </a:solidFill>
                          <a:latin typeface="+mn-lt"/>
                        </a:rPr>
                        <a:t>dB(A)</a:t>
                      </a:r>
                    </a:p>
                  </a:txBody>
                  <a:tcPr marL="144000" marR="144000" marT="9525" marB="0" anchor="ctr">
                    <a:lnL>
                      <a:noFill/>
                    </a:lnL>
                    <a:lnR>
                      <a:noFill/>
                    </a:lnR>
                    <a:lnT>
                      <a:noFill/>
                    </a:lnT>
                    <a:lnB>
                      <a:noFill/>
                    </a:lnB>
                  </a:tcPr>
                </a:tc>
                <a:tc>
                  <a:txBody>
                    <a:bodyPr/>
                    <a:lstStyle/>
                    <a:p>
                      <a:pPr algn="l" fontAlgn="ctr"/>
                      <a:r>
                        <a:rPr lang="en-GB" sz="2000" b="1" i="0" u="none" strike="noStrike" dirty="0">
                          <a:solidFill>
                            <a:srgbClr val="000000"/>
                          </a:solidFill>
                          <a:latin typeface="+mn-lt"/>
                        </a:rPr>
                        <a:t>Examples</a:t>
                      </a:r>
                    </a:p>
                  </a:txBody>
                  <a:tcPr marL="144000" marR="144000" marT="9525" marB="0" anchor="ctr">
                    <a:lnL>
                      <a:noFill/>
                    </a:lnL>
                    <a:lnR>
                      <a:noFill/>
                    </a:lnR>
                    <a:lnT>
                      <a:noFill/>
                    </a:lnT>
                    <a:lnB>
                      <a:noFill/>
                    </a:lnB>
                  </a:tcPr>
                </a:tc>
                <a:extLst>
                  <a:ext uri="{0D108BD9-81ED-4DB2-BD59-A6C34878D82A}">
                    <a16:rowId xmlns:a16="http://schemas.microsoft.com/office/drawing/2014/main" val="10000"/>
                  </a:ext>
                </a:extLst>
              </a:tr>
              <a:tr h="347850">
                <a:tc>
                  <a:txBody>
                    <a:bodyPr/>
                    <a:lstStyle/>
                    <a:p>
                      <a:pPr algn="l" fontAlgn="b"/>
                      <a:endParaRPr lang="en-GB" sz="2000" b="0" i="0" u="none" strike="noStrike" dirty="0">
                        <a:solidFill>
                          <a:srgbClr val="000000"/>
                        </a:solidFill>
                        <a:latin typeface="+mn-lt"/>
                      </a:endParaRPr>
                    </a:p>
                  </a:txBody>
                  <a:tcPr marL="144000" marR="144000" marT="9525" marB="0" anchor="ctr">
                    <a:lnL>
                      <a:noFill/>
                    </a:lnL>
                    <a:lnR>
                      <a:noFill/>
                    </a:lnR>
                    <a:lnT>
                      <a:noFill/>
                    </a:lnT>
                    <a:lnB>
                      <a:noFill/>
                    </a:lnB>
                  </a:tcPr>
                </a:tc>
                <a:tc>
                  <a:txBody>
                    <a:bodyPr/>
                    <a:lstStyle/>
                    <a:p>
                      <a:pPr algn="ctr" fontAlgn="t"/>
                      <a:r>
                        <a:rPr lang="en-GB" sz="2000" b="0" i="0" u="none" strike="noStrike" dirty="0">
                          <a:solidFill>
                            <a:srgbClr val="000000"/>
                          </a:solidFill>
                          <a:latin typeface="+mn-lt"/>
                        </a:rPr>
                        <a:t>60</a:t>
                      </a:r>
                    </a:p>
                  </a:txBody>
                  <a:tcPr marL="144000" marR="144000" marT="9525" marB="0" anchor="ctr">
                    <a:lnL>
                      <a:noFill/>
                    </a:lnL>
                    <a:lnR>
                      <a:noFill/>
                    </a:lnR>
                    <a:lnT>
                      <a:noFill/>
                    </a:lnT>
                    <a:lnB>
                      <a:noFill/>
                    </a:lnB>
                    <a:solidFill>
                      <a:srgbClr val="A8FF80"/>
                    </a:solidFill>
                  </a:tcPr>
                </a:tc>
                <a:tc>
                  <a:txBody>
                    <a:bodyPr/>
                    <a:lstStyle/>
                    <a:p>
                      <a:pPr algn="l" fontAlgn="t"/>
                      <a:r>
                        <a:rPr lang="en-GB" sz="2000" b="0" i="0" u="none" strike="noStrike" dirty="0">
                          <a:solidFill>
                            <a:srgbClr val="000000"/>
                          </a:solidFill>
                          <a:latin typeface="+mn-lt"/>
                        </a:rPr>
                        <a:t>conversation</a:t>
                      </a:r>
                    </a:p>
                  </a:txBody>
                  <a:tcPr marL="144000" marR="144000" marT="9525" marB="0" anchor="ctr">
                    <a:lnL>
                      <a:noFill/>
                    </a:lnL>
                    <a:lnR>
                      <a:noFill/>
                    </a:lnR>
                    <a:lnT>
                      <a:noFill/>
                    </a:lnT>
                    <a:lnB>
                      <a:noFill/>
                    </a:lnB>
                  </a:tcPr>
                </a:tc>
                <a:extLst>
                  <a:ext uri="{0D108BD9-81ED-4DB2-BD59-A6C34878D82A}">
                    <a16:rowId xmlns:a16="http://schemas.microsoft.com/office/drawing/2014/main" val="10001"/>
                  </a:ext>
                </a:extLst>
              </a:tr>
              <a:tr h="347850">
                <a:tc>
                  <a:txBody>
                    <a:bodyPr/>
                    <a:lstStyle/>
                    <a:p>
                      <a:pPr algn="l" fontAlgn="b"/>
                      <a:endParaRPr lang="en-GB" sz="2000" b="0" i="0" u="none" strike="noStrike">
                        <a:solidFill>
                          <a:srgbClr val="000000"/>
                        </a:solidFill>
                        <a:latin typeface="+mn-lt"/>
                      </a:endParaRPr>
                    </a:p>
                  </a:txBody>
                  <a:tcPr marL="144000" marR="144000" marT="9525" marB="0" anchor="ctr">
                    <a:lnL>
                      <a:noFill/>
                    </a:lnL>
                    <a:lnR>
                      <a:noFill/>
                    </a:lnR>
                    <a:lnT>
                      <a:noFill/>
                    </a:lnT>
                    <a:lnB>
                      <a:noFill/>
                    </a:lnB>
                  </a:tcPr>
                </a:tc>
                <a:tc>
                  <a:txBody>
                    <a:bodyPr/>
                    <a:lstStyle/>
                    <a:p>
                      <a:pPr algn="ctr" fontAlgn="t"/>
                      <a:r>
                        <a:rPr lang="en-GB" sz="2000" b="0" i="0" u="none" strike="noStrike" dirty="0">
                          <a:solidFill>
                            <a:srgbClr val="000000"/>
                          </a:solidFill>
                          <a:latin typeface="+mn-lt"/>
                        </a:rPr>
                        <a:t>70</a:t>
                      </a:r>
                    </a:p>
                  </a:txBody>
                  <a:tcPr marL="144000" marR="144000" marT="9525" marB="0" anchor="ctr">
                    <a:lnL>
                      <a:noFill/>
                    </a:lnL>
                    <a:lnR>
                      <a:noFill/>
                    </a:lnR>
                    <a:lnT>
                      <a:noFill/>
                    </a:lnT>
                    <a:lnB>
                      <a:noFill/>
                    </a:lnB>
                    <a:solidFill>
                      <a:srgbClr val="C6FF99"/>
                    </a:solidFill>
                  </a:tcPr>
                </a:tc>
                <a:tc>
                  <a:txBody>
                    <a:bodyPr/>
                    <a:lstStyle/>
                    <a:p>
                      <a:pPr algn="l" fontAlgn="t"/>
                      <a:endParaRPr lang="en-GB" sz="2000" b="0" i="0" u="none" strike="noStrike" dirty="0">
                        <a:solidFill>
                          <a:srgbClr val="000000"/>
                        </a:solidFill>
                        <a:latin typeface="+mn-lt"/>
                      </a:endParaRPr>
                    </a:p>
                  </a:txBody>
                  <a:tcPr marL="144000" marR="144000" marT="9525" marB="0" anchor="ctr">
                    <a:lnL>
                      <a:noFill/>
                    </a:lnL>
                    <a:lnR>
                      <a:noFill/>
                    </a:lnR>
                    <a:lnT>
                      <a:noFill/>
                    </a:lnT>
                    <a:lnB>
                      <a:noFill/>
                    </a:lnB>
                  </a:tcPr>
                </a:tc>
                <a:extLst>
                  <a:ext uri="{0D108BD9-81ED-4DB2-BD59-A6C34878D82A}">
                    <a16:rowId xmlns:a16="http://schemas.microsoft.com/office/drawing/2014/main" val="10002"/>
                  </a:ext>
                </a:extLst>
              </a:tr>
              <a:tr h="347850">
                <a:tc>
                  <a:txBody>
                    <a:bodyPr/>
                    <a:lstStyle/>
                    <a:p>
                      <a:pPr algn="l" fontAlgn="b"/>
                      <a:endParaRPr lang="en-GB" sz="2000" b="0" i="0" u="none" strike="noStrike" dirty="0">
                        <a:solidFill>
                          <a:srgbClr val="000000"/>
                        </a:solidFill>
                        <a:latin typeface="+mn-lt"/>
                      </a:endParaRPr>
                    </a:p>
                  </a:txBody>
                  <a:tcPr marL="144000" marR="144000" marT="9525" marB="0" anchor="ctr">
                    <a:lnL>
                      <a:noFill/>
                    </a:lnL>
                    <a:lnR>
                      <a:noFill/>
                    </a:lnR>
                    <a:lnT>
                      <a:noFill/>
                    </a:lnT>
                    <a:lnB>
                      <a:noFill/>
                    </a:lnB>
                  </a:tcPr>
                </a:tc>
                <a:tc>
                  <a:txBody>
                    <a:bodyPr/>
                    <a:lstStyle/>
                    <a:p>
                      <a:pPr algn="ctr" fontAlgn="t"/>
                      <a:r>
                        <a:rPr lang="en-GB" sz="2000" b="0" i="0" u="none" strike="noStrike" dirty="0">
                          <a:solidFill>
                            <a:srgbClr val="000000"/>
                          </a:solidFill>
                          <a:latin typeface="+mn-lt"/>
                        </a:rPr>
                        <a:t>75</a:t>
                      </a:r>
                    </a:p>
                  </a:txBody>
                  <a:tcPr marL="144000" marR="144000" marT="9525" marB="0" anchor="ctr">
                    <a:lnL>
                      <a:noFill/>
                    </a:lnL>
                    <a:lnR>
                      <a:noFill/>
                    </a:lnR>
                    <a:lnT>
                      <a:noFill/>
                    </a:lnT>
                    <a:lnB>
                      <a:noFill/>
                    </a:lnB>
                    <a:solidFill>
                      <a:srgbClr val="DDFFB3"/>
                    </a:solidFill>
                  </a:tcPr>
                </a:tc>
                <a:tc>
                  <a:txBody>
                    <a:bodyPr/>
                    <a:lstStyle/>
                    <a:p>
                      <a:pPr algn="l" fontAlgn="t"/>
                      <a:endParaRPr lang="en-GB" sz="2000" b="0" i="0" u="none" strike="noStrike" dirty="0">
                        <a:solidFill>
                          <a:srgbClr val="000000"/>
                        </a:solidFill>
                        <a:latin typeface="+mn-lt"/>
                      </a:endParaRPr>
                    </a:p>
                  </a:txBody>
                  <a:tcPr marL="144000" marR="144000" marT="9525" marB="0" anchor="ctr">
                    <a:lnL>
                      <a:noFill/>
                    </a:lnL>
                    <a:lnR>
                      <a:noFill/>
                    </a:lnR>
                    <a:lnT>
                      <a:noFill/>
                    </a:lnT>
                    <a:lnB>
                      <a:noFill/>
                    </a:lnB>
                  </a:tcPr>
                </a:tc>
                <a:extLst>
                  <a:ext uri="{0D108BD9-81ED-4DB2-BD59-A6C34878D82A}">
                    <a16:rowId xmlns:a16="http://schemas.microsoft.com/office/drawing/2014/main" val="10003"/>
                  </a:ext>
                </a:extLst>
              </a:tr>
              <a:tr h="347850">
                <a:tc>
                  <a:txBody>
                    <a:bodyPr/>
                    <a:lstStyle/>
                    <a:p>
                      <a:pPr algn="l" fontAlgn="b"/>
                      <a:endParaRPr lang="en-GB" sz="2000" b="0" i="0" u="none" strike="noStrike" dirty="0">
                        <a:solidFill>
                          <a:srgbClr val="000000"/>
                        </a:solidFill>
                        <a:latin typeface="+mn-lt"/>
                      </a:endParaRPr>
                    </a:p>
                  </a:txBody>
                  <a:tcPr marL="144000" marR="144000" marT="9525" marB="0" anchor="ctr">
                    <a:lnL>
                      <a:noFill/>
                    </a:lnL>
                    <a:lnR>
                      <a:noFill/>
                    </a:lnR>
                    <a:lnT>
                      <a:noFill/>
                    </a:lnT>
                    <a:lnB w="19050" cap="flat" cmpd="sng" algn="ctr">
                      <a:solidFill>
                        <a:schemeClr val="bg1">
                          <a:lumMod val="50000"/>
                        </a:schemeClr>
                      </a:solidFill>
                      <a:prstDash val="sysDash"/>
                      <a:round/>
                      <a:headEnd type="none" w="med" len="med"/>
                      <a:tailEnd type="none" w="med" len="med"/>
                    </a:lnB>
                  </a:tcPr>
                </a:tc>
                <a:tc>
                  <a:txBody>
                    <a:bodyPr/>
                    <a:lstStyle/>
                    <a:p>
                      <a:pPr algn="ctr" fontAlgn="t"/>
                      <a:r>
                        <a:rPr lang="en-GB" sz="2000" b="0" i="0" u="none" strike="noStrike" dirty="0">
                          <a:solidFill>
                            <a:srgbClr val="000000"/>
                          </a:solidFill>
                          <a:latin typeface="+mn-lt"/>
                        </a:rPr>
                        <a:t>80</a:t>
                      </a:r>
                    </a:p>
                  </a:txBody>
                  <a:tcPr marL="144000" marR="144000" marT="9525" marB="0" anchor="ctr">
                    <a:lnL>
                      <a:noFill/>
                    </a:lnL>
                    <a:lnR>
                      <a:noFill/>
                    </a:lnR>
                    <a:lnT>
                      <a:noFill/>
                    </a:lnT>
                    <a:lnB>
                      <a:noFill/>
                    </a:lnB>
                    <a:solidFill>
                      <a:srgbClr val="EDEDED"/>
                    </a:solidFill>
                  </a:tcPr>
                </a:tc>
                <a:tc>
                  <a:txBody>
                    <a:bodyPr/>
                    <a:lstStyle/>
                    <a:p>
                      <a:pPr algn="l" fontAlgn="t"/>
                      <a:r>
                        <a:rPr lang="en-GB" sz="2000" b="0" i="0" u="none" strike="noStrike" dirty="0">
                          <a:solidFill>
                            <a:srgbClr val="000000"/>
                          </a:solidFill>
                          <a:latin typeface="+mn-lt"/>
                        </a:rPr>
                        <a:t>alarm clock</a:t>
                      </a:r>
                    </a:p>
                  </a:txBody>
                  <a:tcPr marL="144000" marR="144000" marT="9525" marB="0" anchor="ctr">
                    <a:lnL>
                      <a:noFill/>
                    </a:lnL>
                    <a:lnR>
                      <a:noFill/>
                    </a:lnR>
                    <a:lnT>
                      <a:noFill/>
                    </a:lnT>
                    <a:lnB>
                      <a:noFill/>
                    </a:lnB>
                  </a:tcPr>
                </a:tc>
                <a:extLst>
                  <a:ext uri="{0D108BD9-81ED-4DB2-BD59-A6C34878D82A}">
                    <a16:rowId xmlns:a16="http://schemas.microsoft.com/office/drawing/2014/main" val="10004"/>
                  </a:ext>
                </a:extLst>
              </a:tr>
              <a:tr h="347850">
                <a:tc>
                  <a:txBody>
                    <a:bodyPr/>
                    <a:lstStyle/>
                    <a:p>
                      <a:pPr algn="r" fontAlgn="b"/>
                      <a:endParaRPr lang="en-GB" sz="2000" b="0" i="0" u="none" strike="noStrike" dirty="0">
                        <a:solidFill>
                          <a:srgbClr val="000000"/>
                        </a:solidFill>
                        <a:latin typeface="+mn-lt"/>
                      </a:endParaRPr>
                    </a:p>
                  </a:txBody>
                  <a:tcPr marL="144000" marR="144000" marT="9525" marB="0" anchor="ctr">
                    <a:lnL>
                      <a:noFill/>
                    </a:lnL>
                    <a:lnR>
                      <a:noFill/>
                    </a:lnR>
                    <a:lnT w="19050" cap="flat" cmpd="sng" algn="ctr">
                      <a:solidFill>
                        <a:schemeClr val="bg1">
                          <a:lumMod val="50000"/>
                        </a:schemeClr>
                      </a:solidFill>
                      <a:prstDash val="sysDash"/>
                      <a:round/>
                      <a:headEnd type="none" w="med" len="med"/>
                      <a:tailEnd type="none" w="med" len="med"/>
                    </a:lnT>
                    <a:lnB>
                      <a:noFill/>
                    </a:lnB>
                  </a:tcPr>
                </a:tc>
                <a:tc>
                  <a:txBody>
                    <a:bodyPr/>
                    <a:lstStyle/>
                    <a:p>
                      <a:pPr algn="ctr" fontAlgn="t"/>
                      <a:r>
                        <a:rPr lang="en-GB" sz="2000" b="0" i="0" u="none" strike="noStrike" dirty="0">
                          <a:solidFill>
                            <a:srgbClr val="000000"/>
                          </a:solidFill>
                          <a:latin typeface="+mn-lt"/>
                        </a:rPr>
                        <a:t>85</a:t>
                      </a:r>
                    </a:p>
                  </a:txBody>
                  <a:tcPr marL="144000" marR="144000" marT="9525" marB="0" anchor="ctr">
                    <a:lnL>
                      <a:noFill/>
                    </a:lnL>
                    <a:lnR>
                      <a:noFill/>
                    </a:lnR>
                    <a:lnT>
                      <a:noFill/>
                    </a:lnT>
                    <a:lnB>
                      <a:noFill/>
                    </a:lnB>
                    <a:solidFill>
                      <a:srgbClr val="FFD9D9"/>
                    </a:solidFill>
                  </a:tcPr>
                </a:tc>
                <a:tc>
                  <a:txBody>
                    <a:bodyPr/>
                    <a:lstStyle/>
                    <a:p>
                      <a:pPr algn="l" fontAlgn="t"/>
                      <a:endParaRPr lang="en-GB" sz="2000" b="0" i="0" u="none" strike="noStrike" dirty="0">
                        <a:solidFill>
                          <a:srgbClr val="000000"/>
                        </a:solidFill>
                        <a:latin typeface="+mn-lt"/>
                      </a:endParaRPr>
                    </a:p>
                  </a:txBody>
                  <a:tcPr marL="144000" marR="144000" marT="9525" marB="0" anchor="ctr">
                    <a:lnL>
                      <a:noFill/>
                    </a:lnL>
                    <a:lnR>
                      <a:noFill/>
                    </a:lnR>
                    <a:lnT>
                      <a:noFill/>
                    </a:lnT>
                    <a:lnB>
                      <a:noFill/>
                    </a:lnB>
                  </a:tcPr>
                </a:tc>
                <a:extLst>
                  <a:ext uri="{0D108BD9-81ED-4DB2-BD59-A6C34878D82A}">
                    <a16:rowId xmlns:a16="http://schemas.microsoft.com/office/drawing/2014/main" val="10005"/>
                  </a:ext>
                </a:extLst>
              </a:tr>
              <a:tr h="347850">
                <a:tc>
                  <a:txBody>
                    <a:bodyPr/>
                    <a:lstStyle/>
                    <a:p>
                      <a:pPr algn="r" fontAlgn="b"/>
                      <a:r>
                        <a:rPr lang="en-GB" sz="2000" b="0" i="0" u="none" strike="noStrike" baseline="0" dirty="0">
                          <a:solidFill>
                            <a:srgbClr val="000000"/>
                          </a:solidFill>
                          <a:latin typeface="+mn-lt"/>
                        </a:rPr>
                        <a:t>&lt;4 </a:t>
                      </a:r>
                      <a:r>
                        <a:rPr lang="en-GB" sz="2000" b="0" i="0" u="none" strike="noStrike" baseline="0" dirty="0" err="1">
                          <a:solidFill>
                            <a:srgbClr val="000000"/>
                          </a:solidFill>
                          <a:latin typeface="+mn-lt"/>
                        </a:rPr>
                        <a:t>hrs</a:t>
                      </a:r>
                      <a:endParaRPr lang="en-GB" sz="2000" b="0" i="0" u="none" strike="noStrike" dirty="0">
                        <a:solidFill>
                          <a:srgbClr val="000000"/>
                        </a:solidFill>
                        <a:latin typeface="+mn-lt"/>
                      </a:endParaRPr>
                    </a:p>
                  </a:txBody>
                  <a:tcPr marL="144000" marR="144000" marT="9525" marB="0" anchor="ctr">
                    <a:lnL>
                      <a:noFill/>
                    </a:lnL>
                    <a:lnR>
                      <a:noFill/>
                    </a:lnR>
                    <a:lnT>
                      <a:noFill/>
                    </a:lnT>
                    <a:lnB>
                      <a:noFill/>
                    </a:lnB>
                  </a:tcPr>
                </a:tc>
                <a:tc>
                  <a:txBody>
                    <a:bodyPr/>
                    <a:lstStyle/>
                    <a:p>
                      <a:pPr algn="ctr" fontAlgn="t"/>
                      <a:r>
                        <a:rPr lang="en-GB" sz="2000" b="0" i="0" u="none" strike="noStrike" dirty="0">
                          <a:solidFill>
                            <a:srgbClr val="000000"/>
                          </a:solidFill>
                          <a:latin typeface="+mn-lt"/>
                        </a:rPr>
                        <a:t>90</a:t>
                      </a:r>
                    </a:p>
                  </a:txBody>
                  <a:tcPr marL="144000" marR="144000" marT="9525" marB="0" anchor="ctr">
                    <a:lnL>
                      <a:noFill/>
                    </a:lnL>
                    <a:lnR>
                      <a:noFill/>
                    </a:lnR>
                    <a:lnT>
                      <a:noFill/>
                    </a:lnT>
                    <a:lnB>
                      <a:noFill/>
                    </a:lnB>
                    <a:solidFill>
                      <a:srgbClr val="FFC7C7"/>
                    </a:solidFill>
                  </a:tcPr>
                </a:tc>
                <a:tc>
                  <a:txBody>
                    <a:bodyPr/>
                    <a:lstStyle/>
                    <a:p>
                      <a:pPr algn="l" fontAlgn="t"/>
                      <a:r>
                        <a:rPr lang="en-GB" sz="2000" b="0" i="0" u="none" strike="noStrike" dirty="0">
                          <a:solidFill>
                            <a:schemeClr val="tx1"/>
                          </a:solidFill>
                          <a:latin typeface="+mn-lt"/>
                        </a:rPr>
                        <a:t>Electric ventilation fan</a:t>
                      </a:r>
                    </a:p>
                  </a:txBody>
                  <a:tcPr marL="144000" marR="144000" marT="9525" marB="0" anchor="ctr">
                    <a:lnL>
                      <a:noFill/>
                    </a:lnL>
                    <a:lnR>
                      <a:noFill/>
                    </a:lnR>
                    <a:lnT>
                      <a:noFill/>
                    </a:lnT>
                    <a:lnB>
                      <a:noFill/>
                    </a:lnB>
                  </a:tcPr>
                </a:tc>
                <a:extLst>
                  <a:ext uri="{0D108BD9-81ED-4DB2-BD59-A6C34878D82A}">
                    <a16:rowId xmlns:a16="http://schemas.microsoft.com/office/drawing/2014/main" val="10006"/>
                  </a:ext>
                </a:extLst>
              </a:tr>
              <a:tr h="347850">
                <a:tc>
                  <a:txBody>
                    <a:bodyPr/>
                    <a:lstStyle/>
                    <a:p>
                      <a:pPr algn="r" fontAlgn="b"/>
                      <a:r>
                        <a:rPr lang="en-GB" sz="2000" b="0" i="0" u="none" strike="noStrike" dirty="0">
                          <a:solidFill>
                            <a:srgbClr val="000000"/>
                          </a:solidFill>
                          <a:latin typeface="+mn-lt"/>
                        </a:rPr>
                        <a:t>&lt;1 </a:t>
                      </a:r>
                      <a:r>
                        <a:rPr lang="en-GB" sz="2000" b="0" i="0" u="none" strike="noStrike" dirty="0" err="1">
                          <a:solidFill>
                            <a:srgbClr val="000000"/>
                          </a:solidFill>
                          <a:latin typeface="+mn-lt"/>
                        </a:rPr>
                        <a:t>hr</a:t>
                      </a:r>
                      <a:endParaRPr lang="en-GB" sz="2000" b="0" i="0" u="none" strike="noStrike" dirty="0">
                        <a:solidFill>
                          <a:srgbClr val="000000"/>
                        </a:solidFill>
                        <a:latin typeface="+mn-lt"/>
                      </a:endParaRPr>
                    </a:p>
                  </a:txBody>
                  <a:tcPr marL="144000" marR="144000" marT="9525" marB="0" anchor="ctr">
                    <a:lnL>
                      <a:noFill/>
                    </a:lnL>
                    <a:lnR>
                      <a:noFill/>
                    </a:lnR>
                    <a:lnT>
                      <a:noFill/>
                    </a:lnT>
                    <a:lnB>
                      <a:noFill/>
                    </a:lnB>
                  </a:tcPr>
                </a:tc>
                <a:tc>
                  <a:txBody>
                    <a:bodyPr/>
                    <a:lstStyle/>
                    <a:p>
                      <a:pPr algn="ctr" fontAlgn="t"/>
                      <a:r>
                        <a:rPr lang="en-GB" sz="2000" b="0" i="0" u="none" strike="noStrike" dirty="0">
                          <a:solidFill>
                            <a:srgbClr val="000000"/>
                          </a:solidFill>
                          <a:latin typeface="+mn-lt"/>
                        </a:rPr>
                        <a:t>95</a:t>
                      </a:r>
                    </a:p>
                  </a:txBody>
                  <a:tcPr marL="144000" marR="144000" marT="9525" marB="0" anchor="ctr">
                    <a:lnL>
                      <a:noFill/>
                    </a:lnL>
                    <a:lnR>
                      <a:noFill/>
                    </a:lnR>
                    <a:lnT>
                      <a:noFill/>
                    </a:lnT>
                    <a:lnB>
                      <a:noFill/>
                    </a:lnB>
                    <a:solidFill>
                      <a:srgbClr val="FFB3B3"/>
                    </a:solidFill>
                  </a:tcPr>
                </a:tc>
                <a:tc>
                  <a:txBody>
                    <a:bodyPr/>
                    <a:lstStyle/>
                    <a:p>
                      <a:pPr algn="l" fontAlgn="t"/>
                      <a:r>
                        <a:rPr lang="en-US" sz="2000" b="0" i="0" u="none" strike="noStrike" dirty="0">
                          <a:solidFill>
                            <a:srgbClr val="000000"/>
                          </a:solidFill>
                          <a:latin typeface="+mn-lt"/>
                        </a:rPr>
                        <a:t>Vacuuming the</a:t>
                      </a:r>
                      <a:r>
                        <a:rPr lang="en-US" sz="2000" b="0" i="0" u="none" strike="noStrike" baseline="0" dirty="0">
                          <a:solidFill>
                            <a:srgbClr val="000000"/>
                          </a:solidFill>
                          <a:latin typeface="+mn-lt"/>
                        </a:rPr>
                        <a:t> workplace</a:t>
                      </a:r>
                      <a:endParaRPr lang="en-SG" sz="2000" b="0" i="0" u="none" strike="noStrike" dirty="0">
                        <a:solidFill>
                          <a:srgbClr val="000000"/>
                        </a:solidFill>
                        <a:latin typeface="+mn-lt"/>
                      </a:endParaRPr>
                    </a:p>
                  </a:txBody>
                  <a:tcPr marL="144000" marR="144000" marT="9525" marB="0" anchor="ctr">
                    <a:lnL>
                      <a:noFill/>
                    </a:lnL>
                    <a:lnR>
                      <a:noFill/>
                    </a:lnR>
                    <a:lnT>
                      <a:noFill/>
                    </a:lnT>
                    <a:lnB>
                      <a:noFill/>
                    </a:lnB>
                  </a:tcPr>
                </a:tc>
                <a:extLst>
                  <a:ext uri="{0D108BD9-81ED-4DB2-BD59-A6C34878D82A}">
                    <a16:rowId xmlns:a16="http://schemas.microsoft.com/office/drawing/2014/main" val="10007"/>
                  </a:ext>
                </a:extLst>
              </a:tr>
              <a:tr h="380222">
                <a:tc>
                  <a:txBody>
                    <a:bodyPr/>
                    <a:lstStyle/>
                    <a:p>
                      <a:pPr algn="r" fontAlgn="b"/>
                      <a:r>
                        <a:rPr lang="en-GB" sz="2000" b="0" i="0" u="none" strike="noStrike" baseline="0" dirty="0">
                          <a:solidFill>
                            <a:srgbClr val="000000"/>
                          </a:solidFill>
                          <a:latin typeface="+mn-lt"/>
                        </a:rPr>
                        <a:t>15 </a:t>
                      </a:r>
                      <a:r>
                        <a:rPr lang="en-GB" sz="2000" b="0" i="0" u="none" strike="noStrike" baseline="0" dirty="0" err="1">
                          <a:solidFill>
                            <a:srgbClr val="000000"/>
                          </a:solidFill>
                          <a:latin typeface="+mn-lt"/>
                        </a:rPr>
                        <a:t>mins</a:t>
                      </a:r>
                      <a:endParaRPr lang="en-GB" sz="2000" b="0" i="0" u="none" strike="noStrike" dirty="0">
                        <a:solidFill>
                          <a:srgbClr val="000000"/>
                        </a:solidFill>
                        <a:latin typeface="+mn-lt"/>
                      </a:endParaRPr>
                    </a:p>
                  </a:txBody>
                  <a:tcPr marL="144000" marR="144000" marT="9525" marB="0" anchor="ctr">
                    <a:lnL>
                      <a:noFill/>
                    </a:lnL>
                    <a:lnR>
                      <a:noFill/>
                    </a:lnR>
                    <a:lnT>
                      <a:noFill/>
                    </a:lnT>
                    <a:lnB w="19050" cap="flat" cmpd="sng" algn="ctr">
                      <a:solidFill>
                        <a:schemeClr val="bg1">
                          <a:lumMod val="50000"/>
                        </a:schemeClr>
                      </a:solidFill>
                      <a:prstDash val="sysDash"/>
                      <a:round/>
                      <a:headEnd type="none" w="med" len="med"/>
                      <a:tailEnd type="none" w="med" len="med"/>
                    </a:lnB>
                  </a:tcPr>
                </a:tc>
                <a:tc>
                  <a:txBody>
                    <a:bodyPr/>
                    <a:lstStyle/>
                    <a:p>
                      <a:pPr algn="ctr" fontAlgn="t"/>
                      <a:r>
                        <a:rPr lang="en-GB" sz="2000" b="0" i="0" u="none" strike="noStrike" dirty="0">
                          <a:solidFill>
                            <a:srgbClr val="000000"/>
                          </a:solidFill>
                          <a:latin typeface="+mn-lt"/>
                        </a:rPr>
                        <a:t>100</a:t>
                      </a:r>
                    </a:p>
                  </a:txBody>
                  <a:tcPr marL="144000" marR="144000" marT="9525" marB="0" anchor="ctr">
                    <a:lnL>
                      <a:noFill/>
                    </a:lnL>
                    <a:lnR>
                      <a:noFill/>
                    </a:lnR>
                    <a:lnT>
                      <a:noFill/>
                    </a:lnT>
                    <a:lnB>
                      <a:noFill/>
                    </a:lnB>
                    <a:solidFill>
                      <a:srgbClr val="FFB3B3"/>
                    </a:solidFill>
                  </a:tcPr>
                </a:tc>
                <a:tc>
                  <a:txBody>
                    <a:bodyPr/>
                    <a:lstStyle/>
                    <a:p>
                      <a:pPr algn="l" fontAlgn="t"/>
                      <a:r>
                        <a:rPr lang="en-GB" sz="2000" b="0" i="0" u="none" strike="noStrike" baseline="0" dirty="0">
                          <a:solidFill>
                            <a:srgbClr val="000000"/>
                          </a:solidFill>
                          <a:latin typeface="+mn-lt"/>
                        </a:rPr>
                        <a:t>Emergency siren</a:t>
                      </a:r>
                      <a:endParaRPr lang="en-GB" sz="2000" b="0" i="0" u="none" strike="noStrike" dirty="0">
                        <a:solidFill>
                          <a:srgbClr val="000000"/>
                        </a:solidFill>
                        <a:latin typeface="+mn-lt"/>
                      </a:endParaRPr>
                    </a:p>
                  </a:txBody>
                  <a:tcPr marL="144000" marR="144000" marT="9525" marB="0" anchor="ctr">
                    <a:lnL>
                      <a:noFill/>
                    </a:lnL>
                    <a:lnR>
                      <a:noFill/>
                    </a:lnR>
                    <a:lnT>
                      <a:noFill/>
                    </a:lnT>
                    <a:lnB>
                      <a:noFill/>
                    </a:lnB>
                  </a:tcPr>
                </a:tc>
                <a:extLst>
                  <a:ext uri="{0D108BD9-81ED-4DB2-BD59-A6C34878D82A}">
                    <a16:rowId xmlns:a16="http://schemas.microsoft.com/office/drawing/2014/main" val="10008"/>
                  </a:ext>
                </a:extLst>
              </a:tr>
              <a:tr h="347850">
                <a:tc>
                  <a:txBody>
                    <a:bodyPr/>
                    <a:lstStyle/>
                    <a:p>
                      <a:pPr algn="r" fontAlgn="b"/>
                      <a:r>
                        <a:rPr lang="en-GB" sz="2000" b="0" i="0" u="none" strike="noStrike" baseline="0" dirty="0">
                          <a:solidFill>
                            <a:srgbClr val="000000"/>
                          </a:solidFill>
                          <a:latin typeface="+mn-lt"/>
                        </a:rPr>
                        <a:t>&lt;7.5 </a:t>
                      </a:r>
                      <a:r>
                        <a:rPr lang="en-GB" sz="2000" b="0" i="0" u="none" strike="noStrike" baseline="0" dirty="0" err="1">
                          <a:solidFill>
                            <a:srgbClr val="000000"/>
                          </a:solidFill>
                          <a:latin typeface="+mn-lt"/>
                        </a:rPr>
                        <a:t>mins</a:t>
                      </a:r>
                      <a:endParaRPr lang="en-GB" sz="2000" b="0" i="0" u="none" strike="noStrike" dirty="0">
                        <a:solidFill>
                          <a:srgbClr val="000000"/>
                        </a:solidFill>
                        <a:latin typeface="+mn-lt"/>
                      </a:endParaRPr>
                    </a:p>
                  </a:txBody>
                  <a:tcPr marL="144000" marR="144000" marT="9525" marB="0" anchor="ctr">
                    <a:lnL>
                      <a:noFill/>
                    </a:lnL>
                    <a:lnR>
                      <a:noFill/>
                    </a:lnR>
                    <a:lnT w="19050" cap="flat" cmpd="sng" algn="ctr">
                      <a:solidFill>
                        <a:schemeClr val="bg1">
                          <a:lumMod val="50000"/>
                        </a:schemeClr>
                      </a:solidFill>
                      <a:prstDash val="sysDash"/>
                      <a:round/>
                      <a:headEnd type="none" w="med" len="med"/>
                      <a:tailEnd type="none" w="med" len="med"/>
                    </a:lnT>
                    <a:lnB>
                      <a:noFill/>
                    </a:lnB>
                  </a:tcPr>
                </a:tc>
                <a:tc>
                  <a:txBody>
                    <a:bodyPr/>
                    <a:lstStyle/>
                    <a:p>
                      <a:pPr algn="ctr" fontAlgn="t"/>
                      <a:r>
                        <a:rPr lang="en-GB" sz="2000" b="0" i="0" u="none" strike="noStrike">
                          <a:solidFill>
                            <a:srgbClr val="000000"/>
                          </a:solidFill>
                          <a:latin typeface="+mn-lt"/>
                        </a:rPr>
                        <a:t>105</a:t>
                      </a:r>
                    </a:p>
                  </a:txBody>
                  <a:tcPr marL="144000" marR="144000" marT="9525" marB="0" anchor="ctr">
                    <a:lnL>
                      <a:noFill/>
                    </a:lnL>
                    <a:lnR>
                      <a:noFill/>
                    </a:lnR>
                    <a:lnT>
                      <a:noFill/>
                    </a:lnT>
                    <a:lnB>
                      <a:noFill/>
                    </a:lnB>
                    <a:solidFill>
                      <a:srgbClr val="FF8C8C"/>
                    </a:solidFill>
                  </a:tcPr>
                </a:tc>
                <a:tc>
                  <a:txBody>
                    <a:bodyPr/>
                    <a:lstStyle/>
                    <a:p>
                      <a:pPr algn="l" fontAlgn="t"/>
                      <a:r>
                        <a:rPr lang="en-GB" sz="2000" b="0" i="0" u="none" strike="noStrike" dirty="0">
                          <a:solidFill>
                            <a:srgbClr val="000000"/>
                          </a:solidFill>
                          <a:latin typeface="+mn-lt"/>
                        </a:rPr>
                        <a:t>Circular saw</a:t>
                      </a:r>
                    </a:p>
                  </a:txBody>
                  <a:tcPr marL="144000" marR="144000" marT="9525" marB="0" anchor="ctr">
                    <a:lnL>
                      <a:noFill/>
                    </a:lnL>
                    <a:lnR>
                      <a:noFill/>
                    </a:lnR>
                    <a:lnT>
                      <a:noFill/>
                    </a:lnT>
                    <a:lnB>
                      <a:noFill/>
                    </a:lnB>
                  </a:tcPr>
                </a:tc>
                <a:extLst>
                  <a:ext uri="{0D108BD9-81ED-4DB2-BD59-A6C34878D82A}">
                    <a16:rowId xmlns:a16="http://schemas.microsoft.com/office/drawing/2014/main" val="10009"/>
                  </a:ext>
                </a:extLst>
              </a:tr>
              <a:tr h="347850">
                <a:tc>
                  <a:txBody>
                    <a:bodyPr/>
                    <a:lstStyle/>
                    <a:p>
                      <a:pPr algn="r" fontAlgn="b"/>
                      <a:r>
                        <a:rPr lang="en-GB" sz="2000" b="0" i="0" u="none" strike="noStrike" dirty="0">
                          <a:solidFill>
                            <a:srgbClr val="000000"/>
                          </a:solidFill>
                          <a:latin typeface="+mn-lt"/>
                        </a:rPr>
                        <a:t>&lt;2</a:t>
                      </a:r>
                      <a:r>
                        <a:rPr lang="en-GB" sz="2000" b="0" i="0" u="none" strike="noStrike" baseline="0" dirty="0">
                          <a:solidFill>
                            <a:srgbClr val="000000"/>
                          </a:solidFill>
                          <a:latin typeface="+mn-lt"/>
                        </a:rPr>
                        <a:t> </a:t>
                      </a:r>
                      <a:r>
                        <a:rPr lang="en-GB" sz="2000" b="0" i="0" u="none" strike="noStrike" baseline="0" dirty="0" err="1">
                          <a:solidFill>
                            <a:srgbClr val="000000"/>
                          </a:solidFill>
                          <a:latin typeface="+mn-lt"/>
                        </a:rPr>
                        <a:t>mins</a:t>
                      </a:r>
                      <a:endParaRPr lang="en-GB" sz="2000" b="0" i="0" u="none" strike="noStrike" dirty="0">
                        <a:solidFill>
                          <a:srgbClr val="000000"/>
                        </a:solidFill>
                        <a:latin typeface="+mn-lt"/>
                      </a:endParaRPr>
                    </a:p>
                  </a:txBody>
                  <a:tcPr marL="144000" marR="144000" marT="9525" marB="0" anchor="ctr">
                    <a:lnL>
                      <a:noFill/>
                    </a:lnL>
                    <a:lnR>
                      <a:noFill/>
                    </a:lnR>
                    <a:lnT>
                      <a:noFill/>
                    </a:lnT>
                    <a:lnB>
                      <a:noFill/>
                    </a:lnB>
                  </a:tcPr>
                </a:tc>
                <a:tc>
                  <a:txBody>
                    <a:bodyPr/>
                    <a:lstStyle/>
                    <a:p>
                      <a:pPr algn="ctr" fontAlgn="t"/>
                      <a:r>
                        <a:rPr lang="en-GB" sz="2000" b="0" i="0" u="none" strike="noStrike">
                          <a:solidFill>
                            <a:srgbClr val="000000"/>
                          </a:solidFill>
                          <a:latin typeface="+mn-lt"/>
                        </a:rPr>
                        <a:t>110</a:t>
                      </a:r>
                    </a:p>
                  </a:txBody>
                  <a:tcPr marL="144000" marR="144000" marT="9525" marB="0" anchor="ctr">
                    <a:lnL>
                      <a:noFill/>
                    </a:lnL>
                    <a:lnR>
                      <a:noFill/>
                    </a:lnR>
                    <a:lnT>
                      <a:noFill/>
                    </a:lnT>
                    <a:lnB>
                      <a:noFill/>
                    </a:lnB>
                    <a:solidFill>
                      <a:srgbClr val="FF8C8C"/>
                    </a:solidFill>
                  </a:tcPr>
                </a:tc>
                <a:tc>
                  <a:txBody>
                    <a:bodyPr/>
                    <a:lstStyle/>
                    <a:p>
                      <a:pPr algn="l" fontAlgn="t"/>
                      <a:r>
                        <a:rPr lang="en-GB" sz="2000" b="0" i="0" u="none" strike="noStrike" dirty="0">
                          <a:solidFill>
                            <a:srgbClr val="000000"/>
                          </a:solidFill>
                          <a:latin typeface="+mn-lt"/>
                        </a:rPr>
                        <a:t>Chain saw</a:t>
                      </a:r>
                    </a:p>
                  </a:txBody>
                  <a:tcPr marL="144000" marR="144000" marT="9525" marB="0" anchor="ctr">
                    <a:lnL>
                      <a:noFill/>
                    </a:lnL>
                    <a:lnR>
                      <a:noFill/>
                    </a:lnR>
                    <a:lnT>
                      <a:noFill/>
                    </a:lnT>
                    <a:lnB>
                      <a:noFill/>
                    </a:lnB>
                  </a:tcPr>
                </a:tc>
                <a:extLst>
                  <a:ext uri="{0D108BD9-81ED-4DB2-BD59-A6C34878D82A}">
                    <a16:rowId xmlns:a16="http://schemas.microsoft.com/office/drawing/2014/main" val="10010"/>
                  </a:ext>
                </a:extLst>
              </a:tr>
              <a:tr h="347850">
                <a:tc>
                  <a:txBody>
                    <a:bodyPr/>
                    <a:lstStyle/>
                    <a:p>
                      <a:pPr algn="r" fontAlgn="b"/>
                      <a:r>
                        <a:rPr lang="en-GB" sz="2000" b="0" i="0" u="none" strike="noStrike" dirty="0">
                          <a:solidFill>
                            <a:srgbClr val="000000"/>
                          </a:solidFill>
                          <a:latin typeface="+mn-lt"/>
                        </a:rPr>
                        <a:t>&lt;1</a:t>
                      </a:r>
                      <a:r>
                        <a:rPr lang="en-GB" sz="2000" b="0" i="0" u="none" strike="noStrike" baseline="0" dirty="0">
                          <a:solidFill>
                            <a:srgbClr val="000000"/>
                          </a:solidFill>
                          <a:latin typeface="+mn-lt"/>
                        </a:rPr>
                        <a:t> </a:t>
                      </a:r>
                      <a:r>
                        <a:rPr lang="en-GB" sz="2000" b="0" i="0" u="none" strike="noStrike" baseline="0" dirty="0" err="1">
                          <a:solidFill>
                            <a:srgbClr val="000000"/>
                          </a:solidFill>
                          <a:latin typeface="+mn-lt"/>
                        </a:rPr>
                        <a:t>mins</a:t>
                      </a:r>
                      <a:endParaRPr lang="en-GB" sz="2000" b="0" i="0" u="none" strike="noStrike" dirty="0">
                        <a:solidFill>
                          <a:srgbClr val="000000"/>
                        </a:solidFill>
                        <a:latin typeface="+mn-lt"/>
                      </a:endParaRPr>
                    </a:p>
                  </a:txBody>
                  <a:tcPr marL="144000" marR="144000" marT="9525" marB="0" anchor="ctr">
                    <a:lnL>
                      <a:noFill/>
                    </a:lnL>
                    <a:lnR>
                      <a:noFill/>
                    </a:lnR>
                    <a:lnT>
                      <a:noFill/>
                    </a:lnT>
                    <a:lnB>
                      <a:noFill/>
                    </a:lnB>
                  </a:tcPr>
                </a:tc>
                <a:tc>
                  <a:txBody>
                    <a:bodyPr/>
                    <a:lstStyle/>
                    <a:p>
                      <a:pPr algn="ctr" fontAlgn="t"/>
                      <a:r>
                        <a:rPr lang="en-GB" sz="2000" b="0" i="0" u="none" strike="noStrike" dirty="0">
                          <a:solidFill>
                            <a:srgbClr val="000000"/>
                          </a:solidFill>
                          <a:latin typeface="+mn-lt"/>
                        </a:rPr>
                        <a:t>115</a:t>
                      </a:r>
                    </a:p>
                  </a:txBody>
                  <a:tcPr marL="144000" marR="144000" marT="9525" marB="0" anchor="ctr">
                    <a:lnL>
                      <a:noFill/>
                    </a:lnL>
                    <a:lnR>
                      <a:noFill/>
                    </a:lnR>
                    <a:lnT>
                      <a:noFill/>
                    </a:lnT>
                    <a:lnB>
                      <a:noFill/>
                    </a:lnB>
                    <a:solidFill>
                      <a:srgbClr val="FF8C8C"/>
                    </a:solidFill>
                  </a:tcPr>
                </a:tc>
                <a:tc>
                  <a:txBody>
                    <a:bodyPr/>
                    <a:lstStyle/>
                    <a:p>
                      <a:pPr algn="l" fontAlgn="t"/>
                      <a:r>
                        <a:rPr lang="en-GB" sz="2000" b="0" i="0" u="none" strike="noStrike" dirty="0">
                          <a:solidFill>
                            <a:srgbClr val="000000"/>
                          </a:solidFill>
                          <a:latin typeface="+mn-lt"/>
                        </a:rPr>
                        <a:t>Jackhammer</a:t>
                      </a:r>
                    </a:p>
                  </a:txBody>
                  <a:tcPr marL="144000" marR="144000" marT="9525" marB="0" anchor="ctr">
                    <a:lnL>
                      <a:noFill/>
                    </a:lnL>
                    <a:lnR>
                      <a:noFill/>
                    </a:lnR>
                    <a:lnT>
                      <a:noFill/>
                    </a:lnT>
                    <a:lnB>
                      <a:noFill/>
                    </a:lnB>
                  </a:tcPr>
                </a:tc>
                <a:extLst>
                  <a:ext uri="{0D108BD9-81ED-4DB2-BD59-A6C34878D82A}">
                    <a16:rowId xmlns:a16="http://schemas.microsoft.com/office/drawing/2014/main" val="10011"/>
                  </a:ext>
                </a:extLst>
              </a:tr>
              <a:tr h="347850">
                <a:tc>
                  <a:txBody>
                    <a:bodyPr/>
                    <a:lstStyle/>
                    <a:p>
                      <a:pPr algn="r" fontAlgn="b"/>
                      <a:endParaRPr lang="en-GB" sz="2000" b="0" i="0" u="none" strike="noStrike" dirty="0">
                        <a:solidFill>
                          <a:srgbClr val="000000"/>
                        </a:solidFill>
                        <a:latin typeface="+mn-lt"/>
                      </a:endParaRPr>
                    </a:p>
                  </a:txBody>
                  <a:tcPr marL="144000" marR="144000" marT="9525" marB="0" anchor="ctr">
                    <a:lnL>
                      <a:noFill/>
                    </a:lnL>
                    <a:lnR>
                      <a:noFill/>
                    </a:lnR>
                    <a:lnT>
                      <a:noFill/>
                    </a:lnT>
                    <a:lnB>
                      <a:noFill/>
                    </a:lnB>
                  </a:tcPr>
                </a:tc>
                <a:tc>
                  <a:txBody>
                    <a:bodyPr/>
                    <a:lstStyle/>
                    <a:p>
                      <a:pPr algn="ctr" fontAlgn="t"/>
                      <a:r>
                        <a:rPr lang="en-GB" sz="2000" b="0" i="0" u="none" strike="noStrike">
                          <a:solidFill>
                            <a:srgbClr val="000000"/>
                          </a:solidFill>
                          <a:latin typeface="+mn-lt"/>
                        </a:rPr>
                        <a:t>120</a:t>
                      </a:r>
                    </a:p>
                  </a:txBody>
                  <a:tcPr marL="144000" marR="144000" marT="9525" marB="0" anchor="ctr">
                    <a:lnL>
                      <a:noFill/>
                    </a:lnL>
                    <a:lnR>
                      <a:noFill/>
                    </a:lnR>
                    <a:lnT>
                      <a:noFill/>
                    </a:lnT>
                    <a:lnB>
                      <a:noFill/>
                    </a:lnB>
                    <a:solidFill>
                      <a:srgbClr val="FF6666"/>
                    </a:solidFill>
                  </a:tcPr>
                </a:tc>
                <a:tc>
                  <a:txBody>
                    <a:bodyPr/>
                    <a:lstStyle/>
                    <a:p>
                      <a:pPr algn="l" fontAlgn="t"/>
                      <a:endParaRPr lang="en-GB" sz="2000" b="0" i="0" u="none" strike="noStrike" dirty="0">
                        <a:solidFill>
                          <a:srgbClr val="000000"/>
                        </a:solidFill>
                        <a:latin typeface="+mn-lt"/>
                      </a:endParaRPr>
                    </a:p>
                  </a:txBody>
                  <a:tcPr marL="144000" marR="144000" marT="9525" marB="0" anchor="ctr">
                    <a:lnL>
                      <a:noFill/>
                    </a:lnL>
                    <a:lnR>
                      <a:noFill/>
                    </a:lnR>
                    <a:lnT>
                      <a:noFill/>
                    </a:lnT>
                    <a:lnB>
                      <a:noFill/>
                    </a:lnB>
                  </a:tcPr>
                </a:tc>
                <a:extLst>
                  <a:ext uri="{0D108BD9-81ED-4DB2-BD59-A6C34878D82A}">
                    <a16:rowId xmlns:a16="http://schemas.microsoft.com/office/drawing/2014/main" val="10012"/>
                  </a:ext>
                </a:extLst>
              </a:tr>
              <a:tr h="347850">
                <a:tc>
                  <a:txBody>
                    <a:bodyPr/>
                    <a:lstStyle/>
                    <a:p>
                      <a:pPr algn="r" fontAlgn="b"/>
                      <a:r>
                        <a:rPr lang="en-GB" sz="2000" b="0" i="0" u="none" strike="noStrike" dirty="0">
                          <a:solidFill>
                            <a:srgbClr val="000000"/>
                          </a:solidFill>
                          <a:latin typeface="+mn-lt"/>
                        </a:rPr>
                        <a:t>No tolerance</a:t>
                      </a:r>
                    </a:p>
                  </a:txBody>
                  <a:tcPr marL="144000" marR="144000" marT="9525" marB="0" anchor="ctr">
                    <a:lnL>
                      <a:noFill/>
                    </a:lnL>
                    <a:lnR>
                      <a:noFill/>
                    </a:lnR>
                    <a:lnT>
                      <a:noFill/>
                    </a:lnT>
                    <a:lnB>
                      <a:noFill/>
                    </a:lnB>
                  </a:tcPr>
                </a:tc>
                <a:tc>
                  <a:txBody>
                    <a:bodyPr/>
                    <a:lstStyle/>
                    <a:p>
                      <a:pPr algn="ctr" fontAlgn="t"/>
                      <a:r>
                        <a:rPr lang="en-GB" sz="2000" b="0" i="0" u="none" strike="noStrike" dirty="0">
                          <a:solidFill>
                            <a:srgbClr val="000000"/>
                          </a:solidFill>
                          <a:latin typeface="+mn-lt"/>
                        </a:rPr>
                        <a:t>140</a:t>
                      </a:r>
                    </a:p>
                  </a:txBody>
                  <a:tcPr marL="144000" marR="144000" marT="9525" marB="0" anchor="ctr">
                    <a:lnL>
                      <a:noFill/>
                    </a:lnL>
                    <a:lnR>
                      <a:noFill/>
                    </a:lnR>
                    <a:lnT>
                      <a:noFill/>
                    </a:lnT>
                    <a:lnB>
                      <a:noFill/>
                    </a:lnB>
                    <a:solidFill>
                      <a:srgbClr val="FF6666"/>
                    </a:solidFill>
                  </a:tcPr>
                </a:tc>
                <a:tc>
                  <a:txBody>
                    <a:bodyPr/>
                    <a:lstStyle/>
                    <a:p>
                      <a:pPr algn="l" fontAlgn="t"/>
                      <a:r>
                        <a:rPr lang="en-GB" sz="2000" b="0" i="0" u="none" strike="noStrike" dirty="0">
                          <a:solidFill>
                            <a:srgbClr val="000000"/>
                          </a:solidFill>
                          <a:latin typeface="+mn-lt"/>
                        </a:rPr>
                        <a:t>Power-driven nail gun</a:t>
                      </a:r>
                    </a:p>
                  </a:txBody>
                  <a:tcPr marL="144000" marR="144000" marT="9525" marB="0" anchor="ctr">
                    <a:lnL>
                      <a:noFill/>
                    </a:lnL>
                    <a:lnR>
                      <a:noFill/>
                    </a:lnR>
                    <a:lnT>
                      <a:noFill/>
                    </a:lnT>
                    <a:lnB>
                      <a:noFill/>
                    </a:lnB>
                  </a:tcPr>
                </a:tc>
                <a:extLst>
                  <a:ext uri="{0D108BD9-81ED-4DB2-BD59-A6C34878D82A}">
                    <a16:rowId xmlns:a16="http://schemas.microsoft.com/office/drawing/2014/main" val="10013"/>
                  </a:ext>
                </a:extLst>
              </a:tr>
            </a:tbl>
          </a:graphicData>
        </a:graphic>
      </p:graphicFrame>
      <p:cxnSp>
        <p:nvCxnSpPr>
          <p:cNvPr id="6" name="Straight Arrow Connector 5"/>
          <p:cNvCxnSpPr/>
          <p:nvPr/>
        </p:nvCxnSpPr>
        <p:spPr>
          <a:xfrm>
            <a:off x="3955944" y="3079770"/>
            <a:ext cx="0" cy="1332000"/>
          </a:xfrm>
          <a:prstGeom prst="straightConnector1">
            <a:avLst/>
          </a:prstGeom>
          <a:ln w="28575">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127144" y="3460770"/>
            <a:ext cx="1676400" cy="400110"/>
          </a:xfrm>
          <a:prstGeom prst="rect">
            <a:avLst/>
          </a:prstGeom>
          <a:noFill/>
        </p:spPr>
        <p:txBody>
          <a:bodyPr wrap="square" rtlCol="0">
            <a:spAutoFit/>
          </a:bodyPr>
          <a:lstStyle/>
          <a:p>
            <a:pPr algn="ctr"/>
            <a:r>
              <a:rPr lang="en-GB" sz="2000" b="1" dirty="0">
                <a:solidFill>
                  <a:schemeClr val="accent6">
                    <a:lumMod val="50000"/>
                  </a:schemeClr>
                </a:solidFill>
              </a:rPr>
              <a:t>Use ear plugs</a:t>
            </a:r>
          </a:p>
        </p:txBody>
      </p:sp>
      <p:cxnSp>
        <p:nvCxnSpPr>
          <p:cNvPr id="8" name="Straight Arrow Connector 7"/>
          <p:cNvCxnSpPr/>
          <p:nvPr/>
        </p:nvCxnSpPr>
        <p:spPr>
          <a:xfrm flipV="1">
            <a:off x="3955944" y="4451370"/>
            <a:ext cx="0" cy="144780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050944" y="4756170"/>
            <a:ext cx="1752600" cy="707886"/>
          </a:xfrm>
          <a:prstGeom prst="rect">
            <a:avLst/>
          </a:prstGeom>
          <a:noFill/>
        </p:spPr>
        <p:txBody>
          <a:bodyPr wrap="square" rtlCol="0">
            <a:spAutoFit/>
          </a:bodyPr>
          <a:lstStyle/>
          <a:p>
            <a:pPr algn="ctr"/>
            <a:r>
              <a:rPr lang="en-GB" sz="2000" b="1" dirty="0">
                <a:solidFill>
                  <a:schemeClr val="accent6">
                    <a:lumMod val="50000"/>
                  </a:schemeClr>
                </a:solidFill>
              </a:rPr>
              <a:t>Use ear plugs and ear muffs</a:t>
            </a:r>
          </a:p>
        </p:txBody>
      </p:sp>
      <p:sp>
        <p:nvSpPr>
          <p:cNvPr id="56" name="Oval 55"/>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57" name="TextBox 56"/>
          <p:cNvSpPr txBox="1"/>
          <p:nvPr/>
        </p:nvSpPr>
        <p:spPr>
          <a:xfrm>
            <a:off x="11890312" y="6536107"/>
            <a:ext cx="341760" cy="276999"/>
          </a:xfrm>
          <a:prstGeom prst="rect">
            <a:avLst/>
          </a:prstGeom>
          <a:noFill/>
        </p:spPr>
        <p:txBody>
          <a:bodyPr wrap="none" rtlCol="0">
            <a:spAutoFit/>
          </a:bodyPr>
          <a:lstStyle/>
          <a:p>
            <a:r>
              <a:rPr lang="en-US" sz="1200" dirty="0"/>
              <a:t>26</a:t>
            </a:r>
            <a:endParaRPr lang="en-SG" sz="1200" dirty="0"/>
          </a:p>
        </p:txBody>
      </p:sp>
    </p:spTree>
    <p:extLst>
      <p:ext uri="{BB962C8B-B14F-4D97-AF65-F5344CB8AC3E}">
        <p14:creationId xmlns:p14="http://schemas.microsoft.com/office/powerpoint/2010/main" val="916704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3730188" cy="523220"/>
          </a:xfrm>
          <a:prstGeom prst="rect">
            <a:avLst/>
          </a:prstGeom>
          <a:noFill/>
        </p:spPr>
        <p:txBody>
          <a:bodyPr wrap="none" rtlCol="0">
            <a:spAutoFit/>
          </a:bodyPr>
          <a:lstStyle/>
          <a:p>
            <a:r>
              <a:rPr lang="en-US" sz="2800" b="1" dirty="0"/>
              <a:t>Noise-induced deafness</a:t>
            </a:r>
            <a:endParaRPr lang="en-SG" sz="2800" b="1" dirty="0"/>
          </a:p>
        </p:txBody>
      </p:sp>
      <p:sp>
        <p:nvSpPr>
          <p:cNvPr id="5" name="Rectangle 4"/>
          <p:cNvSpPr/>
          <p:nvPr/>
        </p:nvSpPr>
        <p:spPr>
          <a:xfrm>
            <a:off x="242236" y="1068342"/>
            <a:ext cx="5867400" cy="1323439"/>
          </a:xfrm>
          <a:prstGeom prst="rect">
            <a:avLst/>
          </a:prstGeom>
        </p:spPr>
        <p:txBody>
          <a:bodyPr wrap="square">
            <a:spAutoFit/>
          </a:bodyPr>
          <a:lstStyle/>
          <a:p>
            <a:r>
              <a:rPr lang="en-US" sz="2000" dirty="0"/>
              <a:t>Frequent and prolonged exposure to loud sounds during work can cause permanent hearing loss. Hearing loss can lead to increase risks of getting into an accident.</a:t>
            </a:r>
          </a:p>
        </p:txBody>
      </p:sp>
      <p:pic>
        <p:nvPicPr>
          <p:cNvPr id="2" name="Picture 1"/>
          <p:cNvPicPr>
            <a:picLocks noChangeAspect="1"/>
          </p:cNvPicPr>
          <p:nvPr/>
        </p:nvPicPr>
        <p:blipFill>
          <a:blip r:embed="rId3"/>
          <a:stretch>
            <a:fillRect/>
          </a:stretch>
        </p:blipFill>
        <p:spPr>
          <a:xfrm>
            <a:off x="6353062" y="3564251"/>
            <a:ext cx="2703385" cy="2225407"/>
          </a:xfrm>
          <a:prstGeom prst="rect">
            <a:avLst/>
          </a:prstGeom>
        </p:spPr>
      </p:pic>
      <p:pic>
        <p:nvPicPr>
          <p:cNvPr id="4" name="Picture 3"/>
          <p:cNvPicPr>
            <a:picLocks noChangeAspect="1"/>
          </p:cNvPicPr>
          <p:nvPr/>
        </p:nvPicPr>
        <p:blipFill>
          <a:blip r:embed="rId4"/>
          <a:stretch>
            <a:fillRect/>
          </a:stretch>
        </p:blipFill>
        <p:spPr>
          <a:xfrm>
            <a:off x="6353062" y="1068342"/>
            <a:ext cx="2642179" cy="2350078"/>
          </a:xfrm>
          <a:prstGeom prst="rect">
            <a:avLst/>
          </a:prstGeom>
        </p:spPr>
      </p:pic>
      <p:sp>
        <p:nvSpPr>
          <p:cNvPr id="9" name="Oval 8"/>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TextBox 9"/>
          <p:cNvSpPr txBox="1"/>
          <p:nvPr/>
        </p:nvSpPr>
        <p:spPr>
          <a:xfrm>
            <a:off x="11890312" y="6536107"/>
            <a:ext cx="341760" cy="276999"/>
          </a:xfrm>
          <a:prstGeom prst="rect">
            <a:avLst/>
          </a:prstGeom>
          <a:noFill/>
        </p:spPr>
        <p:txBody>
          <a:bodyPr wrap="none" rtlCol="0">
            <a:spAutoFit/>
          </a:bodyPr>
          <a:lstStyle/>
          <a:p>
            <a:r>
              <a:rPr lang="en-US" sz="1200" dirty="0"/>
              <a:t>27</a:t>
            </a:r>
            <a:endParaRPr lang="en-SG" sz="1200" dirty="0"/>
          </a:p>
        </p:txBody>
      </p:sp>
      <p:pic>
        <p:nvPicPr>
          <p:cNvPr id="3" name="Picture 2"/>
          <p:cNvPicPr>
            <a:picLocks noChangeAspect="1"/>
          </p:cNvPicPr>
          <p:nvPr/>
        </p:nvPicPr>
        <p:blipFill>
          <a:blip r:embed="rId5"/>
          <a:stretch>
            <a:fillRect/>
          </a:stretch>
        </p:blipFill>
        <p:spPr>
          <a:xfrm>
            <a:off x="9173532" y="1068342"/>
            <a:ext cx="2716780" cy="2350078"/>
          </a:xfrm>
          <a:prstGeom prst="rect">
            <a:avLst/>
          </a:prstGeom>
        </p:spPr>
      </p:pic>
      <p:sp>
        <p:nvSpPr>
          <p:cNvPr id="7" name="Rectangle 6">
            <a:extLst>
              <a:ext uri="{FF2B5EF4-FFF2-40B4-BE49-F238E27FC236}">
                <a16:creationId xmlns:a16="http://schemas.microsoft.com/office/drawing/2014/main" id="{E2A40BBD-34C6-4B96-BAF6-F610942BA6AF}"/>
              </a:ext>
            </a:extLst>
          </p:cNvPr>
          <p:cNvSpPr/>
          <p:nvPr/>
        </p:nvSpPr>
        <p:spPr>
          <a:xfrm>
            <a:off x="242236" y="2762091"/>
            <a:ext cx="5596704" cy="4255011"/>
          </a:xfrm>
          <a:prstGeom prst="rect">
            <a:avLst/>
          </a:prstGeom>
        </p:spPr>
        <p:txBody>
          <a:bodyPr wrap="square">
            <a:spAutoFit/>
          </a:bodyPr>
          <a:lstStyle/>
          <a:p>
            <a:r>
              <a:rPr lang="en-GB" sz="2000" b="1" dirty="0">
                <a:solidFill>
                  <a:srgbClr val="FFC000"/>
                </a:solidFill>
              </a:rPr>
              <a:t>DOS</a:t>
            </a:r>
          </a:p>
          <a:p>
            <a:pPr marL="342900" indent="-342900">
              <a:buFont typeface="Arial" panose="020B0604020202020204" pitchFamily="34" charset="0"/>
              <a:buChar char="•"/>
            </a:pPr>
            <a:r>
              <a:rPr lang="en-GB" sz="2000" dirty="0"/>
              <a:t>Wear ear plugs/muffs properly</a:t>
            </a:r>
          </a:p>
          <a:p>
            <a:pPr marL="342900" indent="-342900">
              <a:buFont typeface="Arial" panose="020B0604020202020204" pitchFamily="34" charset="0"/>
              <a:buChar char="•"/>
            </a:pPr>
            <a:r>
              <a:rPr lang="en-GB" sz="2000" dirty="0"/>
              <a:t>Take breaks in quiet places</a:t>
            </a:r>
          </a:p>
          <a:p>
            <a:pPr marL="342900" indent="-342900">
              <a:buFont typeface="Arial" panose="020B0604020202020204" pitchFamily="34" charset="0"/>
              <a:buChar char="•"/>
            </a:pPr>
            <a:r>
              <a:rPr lang="en-GB" sz="2000" dirty="0"/>
              <a:t>Rotate noisy work with colleagues</a:t>
            </a:r>
          </a:p>
          <a:p>
            <a:pPr marL="342900" indent="-342900">
              <a:buFont typeface="Arial" panose="020B0604020202020204" pitchFamily="34" charset="0"/>
              <a:buChar char="•"/>
            </a:pPr>
            <a:r>
              <a:rPr lang="en-GB" sz="2000" dirty="0"/>
              <a:t>Maintain your hearing protectors</a:t>
            </a:r>
          </a:p>
          <a:p>
            <a:endParaRPr lang="en-GB" sz="2000" dirty="0"/>
          </a:p>
          <a:p>
            <a:endParaRPr lang="en-GB" sz="2000" dirty="0"/>
          </a:p>
          <a:p>
            <a:r>
              <a:rPr lang="en-GB" sz="2000" b="1" dirty="0">
                <a:solidFill>
                  <a:srgbClr val="FFC000"/>
                </a:solidFill>
              </a:rPr>
              <a:t>DON’TS</a:t>
            </a:r>
          </a:p>
          <a:p>
            <a:pPr marL="342900" indent="-342900">
              <a:buFont typeface="Arial" panose="020B0604020202020204" pitchFamily="34" charset="0"/>
              <a:buChar char="•"/>
            </a:pPr>
            <a:r>
              <a:rPr lang="en-GB" sz="2000" dirty="0"/>
              <a:t>Use hearing protectors that are damaged or in poor condition</a:t>
            </a:r>
          </a:p>
          <a:p>
            <a:pPr marL="342900" indent="-342900">
              <a:buFont typeface="Arial" panose="020B0604020202020204" pitchFamily="34" charset="0"/>
              <a:buChar char="•"/>
            </a:pPr>
            <a:endParaRPr lang="en-GB" sz="2000" dirty="0"/>
          </a:p>
          <a:p>
            <a:br>
              <a:rPr lang="en-GB" sz="2000" b="1" dirty="0">
                <a:solidFill>
                  <a:srgbClr val="FFC000"/>
                </a:solidFill>
              </a:rPr>
            </a:br>
            <a:endParaRPr lang="en-SG" sz="2000" dirty="0"/>
          </a:p>
        </p:txBody>
      </p:sp>
    </p:spTree>
    <p:extLst>
      <p:ext uri="{BB962C8B-B14F-4D97-AF65-F5344CB8AC3E}">
        <p14:creationId xmlns:p14="http://schemas.microsoft.com/office/powerpoint/2010/main" val="7556635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4032579" cy="523220"/>
          </a:xfrm>
          <a:prstGeom prst="rect">
            <a:avLst/>
          </a:prstGeom>
          <a:noFill/>
        </p:spPr>
        <p:txBody>
          <a:bodyPr wrap="none" rtlCol="0">
            <a:spAutoFit/>
          </a:bodyPr>
          <a:lstStyle/>
          <a:p>
            <a:r>
              <a:rPr lang="en-US" sz="2800" b="1" dirty="0"/>
              <a:t>Noise Hazards (Machines)</a:t>
            </a:r>
            <a:endParaRPr lang="en-SG" sz="2800" b="1" dirty="0"/>
          </a:p>
        </p:txBody>
      </p:sp>
      <p:sp>
        <p:nvSpPr>
          <p:cNvPr id="2" name="Rectangle 1"/>
          <p:cNvSpPr/>
          <p:nvPr/>
        </p:nvSpPr>
        <p:spPr>
          <a:xfrm>
            <a:off x="268496" y="954863"/>
            <a:ext cx="6011778" cy="5570756"/>
          </a:xfrm>
          <a:prstGeom prst="rect">
            <a:avLst/>
          </a:prstGeom>
        </p:spPr>
        <p:txBody>
          <a:bodyPr wrap="square">
            <a:spAutoFit/>
          </a:bodyPr>
          <a:lstStyle/>
          <a:p>
            <a:pPr algn="just">
              <a:buClr>
                <a:srgbClr val="FFC000"/>
              </a:buClr>
            </a:pPr>
            <a:r>
              <a:rPr lang="en-US" sz="2000" b="1" dirty="0">
                <a:solidFill>
                  <a:srgbClr val="FFC000"/>
                </a:solidFill>
                <a:latin typeface="Arial" panose="020B0604020202020204" pitchFamily="34" charset="0"/>
                <a:cs typeface="Arial" panose="020B0604020202020204" pitchFamily="34" charset="0"/>
              </a:rPr>
              <a:t>DOS</a:t>
            </a:r>
          </a:p>
          <a:p>
            <a:pPr marL="176213" indent="-176213" algn="just">
              <a:buClr>
                <a:srgbClr val="FFC000"/>
              </a:buClr>
              <a:buFont typeface="Wingdings" panose="05000000000000000000" pitchFamily="2" charset="2"/>
              <a:buChar char="§"/>
            </a:pPr>
            <a:endParaRPr lang="en-US" sz="1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Specify and request for low noise machines during purchase.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Replace noisy machines with less noisy ones.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Relocate noisy machines and processes to a lesser-occupied or non-occupied area </a:t>
            </a:r>
            <a:r>
              <a:rPr lang="en-SG" dirty="0">
                <a:latin typeface="Arial" panose="020B0604020202020204" pitchFamily="34" charset="0"/>
                <a:cs typeface="Arial" panose="020B0604020202020204" pitchFamily="34" charset="0"/>
              </a:rPr>
              <a:t>of the workplace.</a:t>
            </a:r>
          </a:p>
          <a:p>
            <a:pPr marL="285750" indent="-285750">
              <a:buFont typeface="Arial" panose="020B0604020202020204" pitchFamily="34" charset="0"/>
              <a:buChar char="•"/>
            </a:pPr>
            <a:endParaRPr lang="en-S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Locate noise sources away from hard walls or corners.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Construct suitable noise enclosures or barriers to isolate the source of noise and </a:t>
            </a:r>
            <a:r>
              <a:rPr lang="en-SG" dirty="0">
                <a:latin typeface="Arial" panose="020B0604020202020204" pitchFamily="34" charset="0"/>
                <a:cs typeface="Arial" panose="020B0604020202020204" pitchFamily="34" charset="0"/>
              </a:rPr>
              <a:t>reduce noise emission.</a:t>
            </a:r>
          </a:p>
          <a:p>
            <a:pPr marL="285750" indent="-285750">
              <a:buFont typeface="Arial" panose="020B0604020202020204" pitchFamily="34" charset="0"/>
              <a:buChar char="•"/>
            </a:pPr>
            <a:endParaRPr lang="en-SG"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latin typeface="Arial" panose="020B0604020202020204" pitchFamily="34" charset="0"/>
                <a:cs typeface="Arial" panose="020B0604020202020204" pitchFamily="34" charset="0"/>
              </a:rPr>
              <a:t>Minimise</a:t>
            </a:r>
            <a:r>
              <a:rPr lang="en-US" dirty="0">
                <a:latin typeface="Arial" panose="020B0604020202020204" pitchFamily="34" charset="0"/>
                <a:cs typeface="Arial" panose="020B0604020202020204" pitchFamily="34" charset="0"/>
              </a:rPr>
              <a:t> the number of noisy machines running at any one time.</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Provide workers with hearing protectors and ensure that they are properly used.</a:t>
            </a:r>
            <a:endParaRPr lang="en-SG" dirty="0">
              <a:latin typeface="Arial" panose="020B0604020202020204" pitchFamily="34" charset="0"/>
              <a:cs typeface="Arial" panose="020B0604020202020204" pitchFamily="34" charset="0"/>
            </a:endParaRPr>
          </a:p>
        </p:txBody>
      </p:sp>
      <p:sp>
        <p:nvSpPr>
          <p:cNvPr id="6" name="Oval 5"/>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p:cNvSpPr txBox="1"/>
          <p:nvPr/>
        </p:nvSpPr>
        <p:spPr>
          <a:xfrm>
            <a:off x="11890312" y="6536107"/>
            <a:ext cx="341760" cy="276999"/>
          </a:xfrm>
          <a:prstGeom prst="rect">
            <a:avLst/>
          </a:prstGeom>
          <a:noFill/>
        </p:spPr>
        <p:txBody>
          <a:bodyPr wrap="none" rtlCol="0">
            <a:spAutoFit/>
          </a:bodyPr>
          <a:lstStyle/>
          <a:p>
            <a:r>
              <a:rPr lang="en-US" sz="1200" dirty="0"/>
              <a:t>28</a:t>
            </a:r>
            <a:endParaRPr lang="en-SG" sz="12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662" b="15084"/>
          <a:stretch/>
        </p:blipFill>
        <p:spPr>
          <a:xfrm>
            <a:off x="7004997" y="954863"/>
            <a:ext cx="4314602" cy="4329228"/>
          </a:xfrm>
          <a:prstGeom prst="rect">
            <a:avLst/>
          </a:prstGeom>
        </p:spPr>
      </p:pic>
      <p:sp>
        <p:nvSpPr>
          <p:cNvPr id="10" name="TextBox 9"/>
          <p:cNvSpPr txBox="1"/>
          <p:nvPr/>
        </p:nvSpPr>
        <p:spPr>
          <a:xfrm>
            <a:off x="6679929" y="5284091"/>
            <a:ext cx="4104127" cy="338554"/>
          </a:xfrm>
          <a:prstGeom prst="rect">
            <a:avLst/>
          </a:prstGeom>
          <a:noFill/>
        </p:spPr>
        <p:txBody>
          <a:bodyPr wrap="square" rtlCol="0">
            <a:spAutoFit/>
          </a:bodyPr>
          <a:lstStyle/>
          <a:p>
            <a:pPr algn="ctr"/>
            <a:r>
              <a:rPr lang="en-US" sz="1600" dirty="0"/>
              <a:t>Worker operating a CNC cutting machine</a:t>
            </a:r>
            <a:endParaRPr lang="en-SG" sz="1600" dirty="0"/>
          </a:p>
        </p:txBody>
      </p:sp>
    </p:spTree>
    <p:extLst>
      <p:ext uri="{BB962C8B-B14F-4D97-AF65-F5344CB8AC3E}">
        <p14:creationId xmlns:p14="http://schemas.microsoft.com/office/powerpoint/2010/main" val="3090818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3730188" cy="523220"/>
          </a:xfrm>
          <a:prstGeom prst="rect">
            <a:avLst/>
          </a:prstGeom>
          <a:noFill/>
        </p:spPr>
        <p:txBody>
          <a:bodyPr wrap="none" rtlCol="0">
            <a:spAutoFit/>
          </a:bodyPr>
          <a:lstStyle/>
          <a:p>
            <a:r>
              <a:rPr lang="en-US" sz="2800" b="1" dirty="0"/>
              <a:t>Noise-induced deafness</a:t>
            </a:r>
            <a:endParaRPr lang="en-SG" sz="2800" b="1" dirty="0"/>
          </a:p>
        </p:txBody>
      </p:sp>
      <p:sp>
        <p:nvSpPr>
          <p:cNvPr id="5" name="Content Placeholder 2"/>
          <p:cNvSpPr txBox="1">
            <a:spLocks/>
          </p:cNvSpPr>
          <p:nvPr/>
        </p:nvSpPr>
        <p:spPr>
          <a:xfrm>
            <a:off x="270635" y="1077805"/>
            <a:ext cx="6196609" cy="5394694"/>
          </a:xfrm>
          <a:prstGeom prst="rect">
            <a:avLst/>
          </a:prstGeom>
        </p:spPr>
        <p:txBody>
          <a:bodyPr vert="horz" lIns="91440" tIns="45720" rIns="91440" bIns="45720" rtlCol="0">
            <a:noAutofit/>
          </a:bodyPr>
          <a:lstStyle>
            <a:lvl1pPr marL="0" indent="0" algn="ctr" defTabSz="914377"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189" indent="0" algn="ctr"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377" indent="0" algn="ctr" defTabSz="914377"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566"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754"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5943"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377"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FFC000"/>
              </a:buClr>
            </a:pPr>
            <a:r>
              <a:rPr lang="en-US" sz="2200" b="1" dirty="0">
                <a:solidFill>
                  <a:srgbClr val="FFC000"/>
                </a:solidFill>
                <a:latin typeface="Arial" panose="020B0604020202020204" pitchFamily="34" charset="0"/>
                <a:cs typeface="Arial" panose="020B0604020202020204" pitchFamily="34" charset="0"/>
              </a:rPr>
              <a:t>Case study:</a:t>
            </a:r>
          </a:p>
          <a:p>
            <a:pPr algn="l">
              <a:buClr>
                <a:srgbClr val="FFC000"/>
              </a:buClr>
            </a:pPr>
            <a:endParaRPr lang="en-US" sz="1000" b="1" dirty="0">
              <a:solidFill>
                <a:srgbClr val="FFC000"/>
              </a:solidFill>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2000" dirty="0">
                <a:cs typeface="Arial" panose="020B0604020202020204" pitchFamily="34" charset="0"/>
              </a:rPr>
              <a:t>Worker was crossing a vehicle lane while looking in the another direction</a:t>
            </a:r>
          </a:p>
          <a:p>
            <a:pPr marL="342900" indent="-342900" algn="l">
              <a:buFont typeface="Arial" panose="020B0604020202020204" pitchFamily="34" charset="0"/>
              <a:buChar char="•"/>
            </a:pPr>
            <a:r>
              <a:rPr lang="en-US" sz="2000" dirty="0">
                <a:cs typeface="Arial" panose="020B0604020202020204" pitchFamily="34" charset="0"/>
              </a:rPr>
              <a:t>A vehicle was travelling along the same lane and the driver was also looking away</a:t>
            </a:r>
          </a:p>
          <a:p>
            <a:pPr marL="342900" indent="-342900" algn="l">
              <a:buFont typeface="Arial" panose="020B0604020202020204" pitchFamily="34" charset="0"/>
              <a:buChar char="•"/>
            </a:pPr>
            <a:r>
              <a:rPr lang="en-US" sz="2000" dirty="0">
                <a:cs typeface="Arial" panose="020B0604020202020204" pitchFamily="34" charset="0"/>
              </a:rPr>
              <a:t>Both the driver and worker failed to notice each other</a:t>
            </a:r>
          </a:p>
          <a:p>
            <a:pPr marL="342900" indent="-342900" algn="l">
              <a:buFont typeface="Arial" panose="020B0604020202020204" pitchFamily="34" charset="0"/>
              <a:buChar char="•"/>
            </a:pPr>
            <a:r>
              <a:rPr lang="en-US" sz="2000" dirty="0">
                <a:solidFill>
                  <a:prstClr val="black"/>
                </a:solidFill>
                <a:cs typeface="Arial" panose="020B0604020202020204" pitchFamily="34" charset="0"/>
              </a:rPr>
              <a:t>Worker was suffering from noise-induced deafness</a:t>
            </a:r>
          </a:p>
          <a:p>
            <a:pPr marL="342900" indent="-342900" algn="l">
              <a:buFont typeface="Arial" panose="020B0604020202020204" pitchFamily="34" charset="0"/>
              <a:buChar char="•"/>
            </a:pPr>
            <a:r>
              <a:rPr lang="en-US" sz="2000" dirty="0">
                <a:solidFill>
                  <a:prstClr val="black"/>
                </a:solidFill>
                <a:cs typeface="Arial" panose="020B0604020202020204" pitchFamily="34" charset="0"/>
              </a:rPr>
              <a:t>He did not hear the vehicle approaching and was run over</a:t>
            </a:r>
          </a:p>
          <a:p>
            <a:pPr marL="342900" indent="-342900" algn="l">
              <a:buClr>
                <a:srgbClr val="FFC000"/>
              </a:buClr>
              <a:buFont typeface="Wingdings" panose="05000000000000000000" pitchFamily="2" charset="2"/>
              <a:buChar char="§"/>
            </a:pPr>
            <a:endParaRPr lang="en-US" sz="2200" dirty="0">
              <a:latin typeface="Arial" panose="020B0604020202020204" pitchFamily="34" charset="0"/>
              <a:cs typeface="Arial" panose="020B0604020202020204" pitchFamily="34" charset="0"/>
            </a:endParaRPr>
          </a:p>
        </p:txBody>
      </p:sp>
      <p:grpSp>
        <p:nvGrpSpPr>
          <p:cNvPr id="7" name="Group 6"/>
          <p:cNvGrpSpPr/>
          <p:nvPr/>
        </p:nvGrpSpPr>
        <p:grpSpPr>
          <a:xfrm>
            <a:off x="7311374" y="1674813"/>
            <a:ext cx="3352800" cy="3733800"/>
            <a:chOff x="5257800" y="1371600"/>
            <a:chExt cx="3352800" cy="3733800"/>
          </a:xfrm>
        </p:grpSpPr>
        <p:sp>
          <p:nvSpPr>
            <p:cNvPr id="8" name="Rectangle 7"/>
            <p:cNvSpPr/>
            <p:nvPr/>
          </p:nvSpPr>
          <p:spPr>
            <a:xfrm>
              <a:off x="5257800" y="1752600"/>
              <a:ext cx="3352800" cy="2667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257800" y="4419600"/>
              <a:ext cx="3352800" cy="685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lvl="3"/>
              <a:r>
                <a:rPr lang="en-GB" sz="1600" dirty="0">
                  <a:solidFill>
                    <a:schemeClr val="tx1"/>
                  </a:solidFill>
                </a:rPr>
                <a:t>Direction of travel </a:t>
              </a:r>
            </a:p>
            <a:p>
              <a:pPr lvl="3"/>
              <a:r>
                <a:rPr lang="en-GB" sz="1600" dirty="0">
                  <a:solidFill>
                    <a:schemeClr val="tx1"/>
                  </a:solidFill>
                </a:rPr>
                <a:t>Direction of sight</a:t>
              </a:r>
            </a:p>
          </p:txBody>
        </p:sp>
        <p:cxnSp>
          <p:nvCxnSpPr>
            <p:cNvPr id="10" name="Straight Arrow Connector 9"/>
            <p:cNvCxnSpPr/>
            <p:nvPr/>
          </p:nvCxnSpPr>
          <p:spPr>
            <a:xfrm>
              <a:off x="5791200" y="4648200"/>
              <a:ext cx="6858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791200" y="4876800"/>
              <a:ext cx="685800" cy="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501020" y="1752600"/>
              <a:ext cx="2096880" cy="2660215"/>
              <a:chOff x="9922483" y="1924824"/>
              <a:chExt cx="2096880" cy="2660215"/>
            </a:xfrm>
          </p:grpSpPr>
          <p:sp>
            <p:nvSpPr>
              <p:cNvPr id="25" name="Rectangle 24"/>
              <p:cNvSpPr/>
              <p:nvPr/>
            </p:nvSpPr>
            <p:spPr>
              <a:xfrm>
                <a:off x="9922483" y="1924824"/>
                <a:ext cx="2096880" cy="112317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9922483" y="3048000"/>
                <a:ext cx="1110715" cy="15370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6705600" y="2743200"/>
              <a:ext cx="1143000" cy="1219200"/>
              <a:chOff x="6858000" y="2971800"/>
              <a:chExt cx="1143000" cy="1219200"/>
            </a:xfrm>
          </p:grpSpPr>
          <p:sp>
            <p:nvSpPr>
              <p:cNvPr id="22" name="Rectangle 21"/>
              <p:cNvSpPr/>
              <p:nvPr/>
            </p:nvSpPr>
            <p:spPr>
              <a:xfrm>
                <a:off x="6858000" y="3581400"/>
                <a:ext cx="685800" cy="609600"/>
              </a:xfrm>
              <a:prstGeom prst="rect">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vehicle</a:t>
                </a:r>
              </a:p>
            </p:txBody>
          </p:sp>
          <p:cxnSp>
            <p:nvCxnSpPr>
              <p:cNvPr id="23" name="Straight Arrow Connector 22"/>
              <p:cNvCxnSpPr/>
              <p:nvPr/>
            </p:nvCxnSpPr>
            <p:spPr>
              <a:xfrm flipV="1">
                <a:off x="7202670" y="2971800"/>
                <a:ext cx="0" cy="6096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7543800" y="3352800"/>
                <a:ext cx="457200" cy="381000"/>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5486400" y="2082600"/>
              <a:ext cx="1282110" cy="736800"/>
              <a:chOff x="5638800" y="2362200"/>
              <a:chExt cx="1282110" cy="736800"/>
            </a:xfrm>
          </p:grpSpPr>
          <p:sp>
            <p:nvSpPr>
              <p:cNvPr id="19" name="Oval 18"/>
              <p:cNvSpPr/>
              <p:nvPr/>
            </p:nvSpPr>
            <p:spPr>
              <a:xfrm>
                <a:off x="5943600" y="2667000"/>
                <a:ext cx="432000" cy="432000"/>
              </a:xfrm>
              <a:prstGeom prst="ellipse">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p:cNvCxnSpPr/>
              <p:nvPr/>
            </p:nvCxnSpPr>
            <p:spPr>
              <a:xfrm>
                <a:off x="6387510" y="2895600"/>
                <a:ext cx="533400"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9" idx="1"/>
              </p:cNvCxnSpPr>
              <p:nvPr/>
            </p:nvCxnSpPr>
            <p:spPr>
              <a:xfrm flipH="1" flipV="1">
                <a:off x="5638800" y="2362200"/>
                <a:ext cx="368065" cy="368065"/>
              </a:xfrm>
              <a:prstGeom prst="straightConnector1">
                <a:avLst/>
              </a:prstGeom>
              <a:ln w="19050">
                <a:prstDash val="dash"/>
                <a:tailEnd type="arrow"/>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5562600" y="2796365"/>
              <a:ext cx="914400"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worker</a:t>
              </a:r>
              <a:endParaRPr lang="en-GB" sz="1600" dirty="0">
                <a:solidFill>
                  <a:schemeClr val="tx1"/>
                </a:solidFill>
              </a:endParaRPr>
            </a:p>
          </p:txBody>
        </p:sp>
        <p:sp>
          <p:nvSpPr>
            <p:cNvPr id="18" name="Rectangle 17"/>
            <p:cNvSpPr/>
            <p:nvPr/>
          </p:nvSpPr>
          <p:spPr>
            <a:xfrm>
              <a:off x="5257800" y="1371600"/>
              <a:ext cx="3352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Overview of accident site</a:t>
              </a:r>
            </a:p>
          </p:txBody>
        </p:sp>
      </p:grpSp>
      <p:sp>
        <p:nvSpPr>
          <p:cNvPr id="27" name="Oval 26"/>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TextBox 27"/>
          <p:cNvSpPr txBox="1"/>
          <p:nvPr/>
        </p:nvSpPr>
        <p:spPr>
          <a:xfrm>
            <a:off x="11890312" y="6536107"/>
            <a:ext cx="341760" cy="276999"/>
          </a:xfrm>
          <a:prstGeom prst="rect">
            <a:avLst/>
          </a:prstGeom>
          <a:noFill/>
        </p:spPr>
        <p:txBody>
          <a:bodyPr wrap="none" rtlCol="0">
            <a:spAutoFit/>
          </a:bodyPr>
          <a:lstStyle/>
          <a:p>
            <a:r>
              <a:rPr lang="en-US" sz="1200" dirty="0"/>
              <a:t>29</a:t>
            </a:r>
            <a:endParaRPr lang="en-SG" sz="1200" dirty="0"/>
          </a:p>
        </p:txBody>
      </p:sp>
    </p:spTree>
    <p:extLst>
      <p:ext uri="{BB962C8B-B14F-4D97-AF65-F5344CB8AC3E}">
        <p14:creationId xmlns:p14="http://schemas.microsoft.com/office/powerpoint/2010/main" val="97129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Straight Connector 42"/>
          <p:cNvCxnSpPr>
            <a:cxnSpLocks/>
          </p:cNvCxnSpPr>
          <p:nvPr/>
        </p:nvCxnSpPr>
        <p:spPr>
          <a:xfrm flipH="1">
            <a:off x="6677697" y="1693572"/>
            <a:ext cx="946596" cy="166267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H="1">
            <a:off x="7236937" y="3501757"/>
            <a:ext cx="2576764" cy="66692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p:cNvCxnSpPr>
          <p:nvPr/>
        </p:nvCxnSpPr>
        <p:spPr>
          <a:xfrm>
            <a:off x="2318594" y="3225514"/>
            <a:ext cx="2636468" cy="99687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28600" y="174812"/>
            <a:ext cx="5617051" cy="523220"/>
          </a:xfrm>
          <a:prstGeom prst="rect">
            <a:avLst/>
          </a:prstGeom>
          <a:noFill/>
        </p:spPr>
        <p:txBody>
          <a:bodyPr wrap="none" rtlCol="0">
            <a:spAutoFit/>
          </a:bodyPr>
          <a:lstStyle/>
          <a:p>
            <a:r>
              <a:rPr lang="en-US" sz="2800" b="1" dirty="0"/>
              <a:t>1. WSH Act – Duties of Stakeholders</a:t>
            </a:r>
            <a:endParaRPr lang="en-SG" sz="2800" b="1" dirty="0"/>
          </a:p>
        </p:txBody>
      </p:sp>
      <p:cxnSp>
        <p:nvCxnSpPr>
          <p:cNvPr id="27" name="Straight Connector 26"/>
          <p:cNvCxnSpPr>
            <a:cxnSpLocks/>
          </p:cNvCxnSpPr>
          <p:nvPr/>
        </p:nvCxnSpPr>
        <p:spPr>
          <a:xfrm flipH="1" flipV="1">
            <a:off x="7141335" y="5101328"/>
            <a:ext cx="1184857" cy="59763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a:off x="4705594" y="2182969"/>
            <a:ext cx="898438" cy="120406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 name="TextBox 30"/>
          <p:cNvSpPr txBox="1"/>
          <p:nvPr/>
        </p:nvSpPr>
        <p:spPr>
          <a:xfrm>
            <a:off x="11890312" y="6536107"/>
            <a:ext cx="263214" cy="276999"/>
          </a:xfrm>
          <a:prstGeom prst="rect">
            <a:avLst/>
          </a:prstGeom>
          <a:noFill/>
        </p:spPr>
        <p:txBody>
          <a:bodyPr wrap="none" rtlCol="0">
            <a:spAutoFit/>
          </a:bodyPr>
          <a:lstStyle/>
          <a:p>
            <a:r>
              <a:rPr lang="en-US" sz="1200" dirty="0"/>
              <a:t>3</a:t>
            </a:r>
            <a:endParaRPr lang="en-SG" sz="1200" dirty="0"/>
          </a:p>
        </p:txBody>
      </p:sp>
      <p:pic>
        <p:nvPicPr>
          <p:cNvPr id="14" name="Picture 13">
            <a:extLst>
              <a:ext uri="{FF2B5EF4-FFF2-40B4-BE49-F238E27FC236}">
                <a16:creationId xmlns:a16="http://schemas.microsoft.com/office/drawing/2014/main" id="{1218C4FC-4934-44A5-B232-44076D9BC2D1}"/>
              </a:ext>
            </a:extLst>
          </p:cNvPr>
          <p:cNvPicPr>
            <a:picLocks noChangeAspect="1"/>
          </p:cNvPicPr>
          <p:nvPr/>
        </p:nvPicPr>
        <p:blipFill>
          <a:blip r:embed="rId3"/>
          <a:stretch>
            <a:fillRect/>
          </a:stretch>
        </p:blipFill>
        <p:spPr>
          <a:xfrm>
            <a:off x="930042" y="2438344"/>
            <a:ext cx="1219727" cy="1420278"/>
          </a:xfrm>
          <a:prstGeom prst="rect">
            <a:avLst/>
          </a:prstGeom>
          <a:ln w="228600" cap="sq" cmpd="thickThin">
            <a:solidFill>
              <a:srgbClr val="0070C0"/>
            </a:solidFill>
            <a:prstDash val="solid"/>
            <a:miter lim="800000"/>
          </a:ln>
          <a:effectLst>
            <a:innerShdw blurRad="76200">
              <a:srgbClr val="000000"/>
            </a:innerShdw>
          </a:effectLst>
        </p:spPr>
      </p:pic>
      <p:pic>
        <p:nvPicPr>
          <p:cNvPr id="20" name="Picture 19">
            <a:extLst>
              <a:ext uri="{FF2B5EF4-FFF2-40B4-BE49-F238E27FC236}">
                <a16:creationId xmlns:a16="http://schemas.microsoft.com/office/drawing/2014/main" id="{C7835C9F-5474-4FE5-A497-FC2A89F29A65}"/>
              </a:ext>
            </a:extLst>
          </p:cNvPr>
          <p:cNvPicPr>
            <a:picLocks noChangeAspect="1"/>
          </p:cNvPicPr>
          <p:nvPr/>
        </p:nvPicPr>
        <p:blipFill>
          <a:blip r:embed="rId4"/>
          <a:stretch>
            <a:fillRect/>
          </a:stretch>
        </p:blipFill>
        <p:spPr>
          <a:xfrm>
            <a:off x="3257505" y="1347712"/>
            <a:ext cx="1255321" cy="1402401"/>
          </a:xfrm>
          <a:prstGeom prst="rect">
            <a:avLst/>
          </a:prstGeom>
          <a:ln w="228600" cap="sq" cmpd="thickThin">
            <a:solidFill>
              <a:srgbClr val="0070C0"/>
            </a:solidFill>
            <a:prstDash val="solid"/>
            <a:miter lim="800000"/>
          </a:ln>
          <a:effectLst>
            <a:innerShdw blurRad="76200">
              <a:srgbClr val="000000"/>
            </a:innerShdw>
          </a:effectLst>
        </p:spPr>
      </p:pic>
      <p:pic>
        <p:nvPicPr>
          <p:cNvPr id="24" name="Picture 23">
            <a:extLst>
              <a:ext uri="{FF2B5EF4-FFF2-40B4-BE49-F238E27FC236}">
                <a16:creationId xmlns:a16="http://schemas.microsoft.com/office/drawing/2014/main" id="{71CCA409-A232-4F6D-8B1F-58AD5BF6105E}"/>
              </a:ext>
            </a:extLst>
          </p:cNvPr>
          <p:cNvPicPr>
            <a:picLocks noChangeAspect="1"/>
          </p:cNvPicPr>
          <p:nvPr/>
        </p:nvPicPr>
        <p:blipFill>
          <a:blip r:embed="rId5"/>
          <a:stretch>
            <a:fillRect/>
          </a:stretch>
        </p:blipFill>
        <p:spPr>
          <a:xfrm>
            <a:off x="1689177" y="4779128"/>
            <a:ext cx="1464509" cy="1429639"/>
          </a:xfrm>
          <a:prstGeom prst="rect">
            <a:avLst/>
          </a:prstGeom>
          <a:ln w="228600" cap="sq" cmpd="thickThin">
            <a:solidFill>
              <a:srgbClr val="0070C0"/>
            </a:solidFill>
            <a:prstDash val="solid"/>
            <a:miter lim="800000"/>
          </a:ln>
          <a:effectLst>
            <a:innerShdw blurRad="76200">
              <a:srgbClr val="000000"/>
            </a:innerShdw>
          </a:effectLst>
        </p:spPr>
      </p:pic>
      <p:pic>
        <p:nvPicPr>
          <p:cNvPr id="22" name="Picture 21">
            <a:extLst>
              <a:ext uri="{FF2B5EF4-FFF2-40B4-BE49-F238E27FC236}">
                <a16:creationId xmlns:a16="http://schemas.microsoft.com/office/drawing/2014/main" id="{9E2CA2DD-369A-4D21-B6C9-F1616DD1B058}"/>
              </a:ext>
            </a:extLst>
          </p:cNvPr>
          <p:cNvPicPr>
            <a:picLocks noChangeAspect="1"/>
          </p:cNvPicPr>
          <p:nvPr/>
        </p:nvPicPr>
        <p:blipFill>
          <a:blip r:embed="rId6"/>
          <a:stretch>
            <a:fillRect/>
          </a:stretch>
        </p:blipFill>
        <p:spPr>
          <a:xfrm>
            <a:off x="9977835" y="2717975"/>
            <a:ext cx="1373858" cy="1442365"/>
          </a:xfrm>
          <a:prstGeom prst="rect">
            <a:avLst/>
          </a:prstGeom>
          <a:ln w="228600" cap="sq" cmpd="thickThin">
            <a:solidFill>
              <a:srgbClr val="0070C0"/>
            </a:solidFill>
            <a:prstDash val="solid"/>
            <a:miter lim="800000"/>
          </a:ln>
          <a:effectLst>
            <a:innerShdw blurRad="76200">
              <a:srgbClr val="000000"/>
            </a:innerShdw>
          </a:effectLst>
        </p:spPr>
      </p:pic>
      <p:cxnSp>
        <p:nvCxnSpPr>
          <p:cNvPr id="23" name="Straight Connector 22"/>
          <p:cNvCxnSpPr>
            <a:cxnSpLocks/>
          </p:cNvCxnSpPr>
          <p:nvPr/>
        </p:nvCxnSpPr>
        <p:spPr>
          <a:xfrm flipV="1">
            <a:off x="3322511" y="4707228"/>
            <a:ext cx="1626531" cy="896006"/>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F913F7A7-33D0-4502-B9DB-8FE9503A1ED1}"/>
              </a:ext>
            </a:extLst>
          </p:cNvPr>
          <p:cNvPicPr>
            <a:picLocks noChangeAspect="1"/>
          </p:cNvPicPr>
          <p:nvPr/>
        </p:nvPicPr>
        <p:blipFill>
          <a:blip r:embed="rId7"/>
          <a:stretch>
            <a:fillRect/>
          </a:stretch>
        </p:blipFill>
        <p:spPr>
          <a:xfrm>
            <a:off x="5123887" y="3551152"/>
            <a:ext cx="1944225" cy="1386061"/>
          </a:xfrm>
          <a:prstGeom prst="rect">
            <a:avLst/>
          </a:prstGeom>
          <a:ln w="228600" cap="sq" cmpd="thickThin">
            <a:solidFill>
              <a:srgbClr val="002060"/>
            </a:solidFill>
            <a:prstDash val="solid"/>
            <a:miter lim="800000"/>
          </a:ln>
          <a:effectLst>
            <a:innerShdw blurRad="76200">
              <a:srgbClr val="000000"/>
            </a:innerShdw>
          </a:effectLst>
        </p:spPr>
      </p:pic>
      <p:pic>
        <p:nvPicPr>
          <p:cNvPr id="37" name="Picture 36">
            <a:extLst>
              <a:ext uri="{FF2B5EF4-FFF2-40B4-BE49-F238E27FC236}">
                <a16:creationId xmlns:a16="http://schemas.microsoft.com/office/drawing/2014/main" id="{B7817E74-6866-4B4B-BA16-3B09696B3022}"/>
              </a:ext>
            </a:extLst>
          </p:cNvPr>
          <p:cNvPicPr>
            <a:picLocks noChangeAspect="1"/>
          </p:cNvPicPr>
          <p:nvPr/>
        </p:nvPicPr>
        <p:blipFill>
          <a:blip r:embed="rId8"/>
          <a:stretch>
            <a:fillRect/>
          </a:stretch>
        </p:blipFill>
        <p:spPr>
          <a:xfrm>
            <a:off x="8501037" y="4982058"/>
            <a:ext cx="1739418" cy="1433811"/>
          </a:xfrm>
          <a:prstGeom prst="rect">
            <a:avLst/>
          </a:prstGeom>
          <a:ln w="228600" cap="sq" cmpd="thickThin">
            <a:solidFill>
              <a:srgbClr val="0070C0"/>
            </a:solidFill>
            <a:prstDash val="solid"/>
            <a:miter lim="800000"/>
          </a:ln>
          <a:effectLst>
            <a:innerShdw blurRad="76200">
              <a:srgbClr val="000000"/>
            </a:innerShdw>
          </a:effectLst>
        </p:spPr>
      </p:pic>
      <p:pic>
        <p:nvPicPr>
          <p:cNvPr id="5" name="Picture 4">
            <a:extLst>
              <a:ext uri="{FF2B5EF4-FFF2-40B4-BE49-F238E27FC236}">
                <a16:creationId xmlns:a16="http://schemas.microsoft.com/office/drawing/2014/main" id="{756E6E91-8AD6-4D64-A2EF-5ADA050E7F46}"/>
              </a:ext>
            </a:extLst>
          </p:cNvPr>
          <p:cNvPicPr>
            <a:picLocks noChangeAspect="1"/>
          </p:cNvPicPr>
          <p:nvPr/>
        </p:nvPicPr>
        <p:blipFill>
          <a:blip r:embed="rId9"/>
          <a:stretch>
            <a:fillRect/>
          </a:stretch>
        </p:blipFill>
        <p:spPr>
          <a:xfrm>
            <a:off x="7796179" y="983234"/>
            <a:ext cx="1219727" cy="1411644"/>
          </a:xfrm>
          <a:prstGeom prst="rect">
            <a:avLst/>
          </a:prstGeom>
          <a:ln w="228600" cap="sq" cmpd="thickThin">
            <a:solidFill>
              <a:srgbClr val="0070C0"/>
            </a:solidFill>
            <a:prstDash val="solid"/>
            <a:miter lim="800000"/>
          </a:ln>
          <a:effectLst>
            <a:innerShdw blurRad="76200">
              <a:srgbClr val="000000"/>
            </a:innerShdw>
          </a:effectLst>
        </p:spPr>
      </p:pic>
      <p:sp>
        <p:nvSpPr>
          <p:cNvPr id="40" name="TextBox 39">
            <a:extLst>
              <a:ext uri="{FF2B5EF4-FFF2-40B4-BE49-F238E27FC236}">
                <a16:creationId xmlns:a16="http://schemas.microsoft.com/office/drawing/2014/main" id="{BD031BB0-1431-4BE7-B0CD-414F851BEB8F}"/>
              </a:ext>
            </a:extLst>
          </p:cNvPr>
          <p:cNvSpPr txBox="1"/>
          <p:nvPr/>
        </p:nvSpPr>
        <p:spPr>
          <a:xfrm>
            <a:off x="5651751" y="2789401"/>
            <a:ext cx="833177" cy="523220"/>
          </a:xfrm>
          <a:prstGeom prst="rect">
            <a:avLst/>
          </a:prstGeom>
          <a:noFill/>
        </p:spPr>
        <p:txBody>
          <a:bodyPr wrap="none" rtlCol="0">
            <a:spAutoFit/>
          </a:bodyPr>
          <a:lstStyle/>
          <a:p>
            <a:r>
              <a:rPr lang="en-SG" sz="2800" b="1" dirty="0">
                <a:solidFill>
                  <a:srgbClr val="002060"/>
                </a:solidFill>
              </a:rPr>
              <a:t>YOU</a:t>
            </a:r>
          </a:p>
        </p:txBody>
      </p:sp>
    </p:spTree>
    <p:extLst>
      <p:ext uri="{BB962C8B-B14F-4D97-AF65-F5344CB8AC3E}">
        <p14:creationId xmlns:p14="http://schemas.microsoft.com/office/powerpoint/2010/main" val="178907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3528466" cy="523220"/>
          </a:xfrm>
          <a:prstGeom prst="rect">
            <a:avLst/>
          </a:prstGeom>
          <a:noFill/>
        </p:spPr>
        <p:txBody>
          <a:bodyPr wrap="none" rtlCol="0">
            <a:spAutoFit/>
          </a:bodyPr>
          <a:lstStyle/>
          <a:p>
            <a:r>
              <a:rPr lang="en-US" sz="2800" b="1" dirty="0"/>
              <a:t>Exposure to Chemicals</a:t>
            </a:r>
            <a:endParaRPr lang="en-SG" sz="2800" b="1" dirty="0"/>
          </a:p>
        </p:txBody>
      </p:sp>
      <p:sp>
        <p:nvSpPr>
          <p:cNvPr id="6" name="Rectangle 5"/>
          <p:cNvSpPr/>
          <p:nvPr/>
        </p:nvSpPr>
        <p:spPr>
          <a:xfrm>
            <a:off x="228602" y="781120"/>
            <a:ext cx="5903912" cy="1631216"/>
          </a:xfrm>
          <a:prstGeom prst="rect">
            <a:avLst/>
          </a:prstGeom>
        </p:spPr>
        <p:txBody>
          <a:bodyPr wrap="square">
            <a:spAutoFit/>
          </a:bodyPr>
          <a:lstStyle/>
          <a:p>
            <a:r>
              <a:rPr lang="en-US" sz="2000" dirty="0">
                <a:cs typeface="Arial" panose="020B0604020202020204" pitchFamily="34" charset="0"/>
              </a:rPr>
              <a:t>The chemicals used at work can be harmful to our health. Inhaling the </a:t>
            </a:r>
            <a:r>
              <a:rPr lang="en-GB" sz="2000" dirty="0">
                <a:cs typeface="Arial" panose="020B0604020202020204" pitchFamily="34" charset="0"/>
              </a:rPr>
              <a:t>vapours</a:t>
            </a:r>
            <a:r>
              <a:rPr lang="en-US" sz="2000" dirty="0">
                <a:cs typeface="Arial" panose="020B0604020202020204" pitchFamily="34" charset="0"/>
              </a:rPr>
              <a:t> and regular contact with these chemicals can lead to breathing and skin problems (i.e. coatings, </a:t>
            </a:r>
            <a:r>
              <a:rPr lang="en-US" sz="2000" dirty="0" err="1">
                <a:cs typeface="Arial" panose="020B0604020202020204" pitchFamily="34" charset="0"/>
              </a:rPr>
              <a:t>finishings</a:t>
            </a:r>
            <a:r>
              <a:rPr lang="en-US" sz="2000" dirty="0">
                <a:cs typeface="Arial" panose="020B0604020202020204" pitchFamily="34" charset="0"/>
              </a:rPr>
              <a:t>, adhesives, solvent </a:t>
            </a:r>
            <a:r>
              <a:rPr lang="en-US" sz="2000" dirty="0" err="1">
                <a:cs typeface="Arial" panose="020B0604020202020204" pitchFamily="34" charset="0"/>
              </a:rPr>
              <a:t>vapours</a:t>
            </a:r>
            <a:r>
              <a:rPr lang="en-US" sz="2000" dirty="0">
                <a:cs typeface="Arial" panose="020B0604020202020204" pitchFamily="34" charset="0"/>
              </a:rPr>
              <a:t>).</a:t>
            </a:r>
          </a:p>
        </p:txBody>
      </p:sp>
      <p:graphicFrame>
        <p:nvGraphicFramePr>
          <p:cNvPr id="8" name="Table 7"/>
          <p:cNvGraphicFramePr>
            <a:graphicFrameLocks noGrp="1"/>
          </p:cNvGraphicFramePr>
          <p:nvPr>
            <p:extLst>
              <p:ext uri="{D42A27DB-BD31-4B8C-83A1-F6EECF244321}">
                <p14:modId xmlns:p14="http://schemas.microsoft.com/office/powerpoint/2010/main" val="1979753284"/>
              </p:ext>
            </p:extLst>
          </p:nvPr>
        </p:nvGraphicFramePr>
        <p:xfrm>
          <a:off x="214190" y="2495424"/>
          <a:ext cx="6191426" cy="5078638"/>
        </p:xfrm>
        <a:graphic>
          <a:graphicData uri="http://schemas.openxmlformats.org/drawingml/2006/table">
            <a:tbl>
              <a:tblPr firstRow="1" bandRow="1">
                <a:tableStyleId>{5C22544A-7EE6-4342-B048-85BDC9FD1C3A}</a:tableStyleId>
              </a:tblPr>
              <a:tblGrid>
                <a:gridCol w="1169338">
                  <a:extLst>
                    <a:ext uri="{9D8B030D-6E8A-4147-A177-3AD203B41FA5}">
                      <a16:colId xmlns:a16="http://schemas.microsoft.com/office/drawing/2014/main" val="20000"/>
                    </a:ext>
                  </a:extLst>
                </a:gridCol>
                <a:gridCol w="5022088">
                  <a:extLst>
                    <a:ext uri="{9D8B030D-6E8A-4147-A177-3AD203B41FA5}">
                      <a16:colId xmlns:a16="http://schemas.microsoft.com/office/drawing/2014/main" val="20001"/>
                    </a:ext>
                  </a:extLst>
                </a:gridCol>
              </a:tblGrid>
              <a:tr h="5078638">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2000" b="1" dirty="0">
                          <a:solidFill>
                            <a:schemeClr val="accent4"/>
                          </a:solidFill>
                          <a:latin typeface="+mn-lt"/>
                          <a:cs typeface="Arial" panose="020B0604020202020204" pitchFamily="34" charset="0"/>
                        </a:rPr>
                        <a:t>DOS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300"/>
                        </a:spcBef>
                        <a:spcAft>
                          <a:spcPts val="0"/>
                        </a:spcAft>
                        <a:buClrTx/>
                        <a:buSzPct val="80000"/>
                        <a:buFont typeface="Arial" panose="020B0604020202020204" pitchFamily="34" charset="0"/>
                        <a:buChar char="•"/>
                        <a:tabLst/>
                        <a:defRPr/>
                      </a:pPr>
                      <a:r>
                        <a:rPr kumimoji="0" lang="en-US" sz="1800" b="0" kern="1200" baseline="0" noProof="0" dirty="0">
                          <a:solidFill>
                            <a:schemeClr val="tx1"/>
                          </a:solidFill>
                          <a:latin typeface="+mn-lt"/>
                          <a:ea typeface="+mn-ea"/>
                          <a:cs typeface="Arial" panose="020B0604020202020204" pitchFamily="34" charset="0"/>
                        </a:rPr>
                        <a:t>Read the label and understand the safety precautions (Safety data sheets)</a:t>
                      </a:r>
                    </a:p>
                    <a:p>
                      <a:pPr marL="285750" marR="0" lvl="0" indent="-285750" algn="l" defTabSz="914400" rtl="0" eaLnBrk="1" fontAlgn="auto" latinLnBrk="0" hangingPunct="1">
                        <a:lnSpc>
                          <a:spcPct val="100000"/>
                        </a:lnSpc>
                        <a:spcBef>
                          <a:spcPts val="300"/>
                        </a:spcBef>
                        <a:spcAft>
                          <a:spcPts val="0"/>
                        </a:spcAft>
                        <a:buClrTx/>
                        <a:buSzPct val="80000"/>
                        <a:buFont typeface="Arial" panose="020B0604020202020204" pitchFamily="34" charset="0"/>
                        <a:buChar char="•"/>
                        <a:tabLst/>
                        <a:defRPr/>
                      </a:pPr>
                      <a:r>
                        <a:rPr kumimoji="0" lang="en-US" sz="1800" b="0" kern="1200" baseline="0" noProof="0" dirty="0">
                          <a:solidFill>
                            <a:schemeClr val="tx1"/>
                          </a:solidFill>
                          <a:latin typeface="+mn-lt"/>
                          <a:ea typeface="+mn-ea"/>
                          <a:cs typeface="Arial" panose="020B0604020202020204" pitchFamily="34" charset="0"/>
                        </a:rPr>
                        <a:t>Ensure storage containers are in good condition</a:t>
                      </a:r>
                    </a:p>
                    <a:p>
                      <a:pPr marL="285750" indent="-285750" algn="l" rtl="0" eaLnBrk="1" latinLnBrk="0" hangingPunct="1">
                        <a:spcBef>
                          <a:spcPts val="300"/>
                        </a:spcBef>
                        <a:buClrTx/>
                        <a:buSzPct val="80000"/>
                        <a:buFont typeface="Arial" panose="020B0604020202020204" pitchFamily="34" charset="0"/>
                        <a:buChar char="•"/>
                      </a:pPr>
                      <a:r>
                        <a:rPr kumimoji="0" lang="en-US" sz="1800" b="0" kern="1200" noProof="0" dirty="0">
                          <a:solidFill>
                            <a:schemeClr val="tx1"/>
                          </a:solidFill>
                          <a:latin typeface="+mn-lt"/>
                          <a:ea typeface="+mn-ea"/>
                          <a:cs typeface="Arial" panose="020B0604020202020204" pitchFamily="34" charset="0"/>
                        </a:rPr>
                        <a:t>Open windows and doors when using chemicals</a:t>
                      </a:r>
                    </a:p>
                    <a:p>
                      <a:pPr marL="285750" indent="-285750" algn="l" rtl="0" eaLnBrk="1" latinLnBrk="0" hangingPunct="1">
                        <a:spcBef>
                          <a:spcPts val="300"/>
                        </a:spcBef>
                        <a:buClrTx/>
                        <a:buSzPct val="80000"/>
                        <a:buFont typeface="Arial" panose="020B0604020202020204" pitchFamily="34" charset="0"/>
                        <a:buChar char="•"/>
                      </a:pPr>
                      <a:r>
                        <a:rPr kumimoji="0" lang="en-US" sz="1800" b="0" kern="1200" noProof="0" dirty="0">
                          <a:solidFill>
                            <a:schemeClr val="tx1"/>
                          </a:solidFill>
                          <a:latin typeface="+mn-lt"/>
                          <a:ea typeface="+mn-ea"/>
                          <a:cs typeface="Arial" panose="020B0604020202020204" pitchFamily="34" charset="0"/>
                        </a:rPr>
                        <a:t>Switch on fans </a:t>
                      </a:r>
                      <a:r>
                        <a:rPr kumimoji="0" lang="en-US" sz="1800" b="0" kern="1200" baseline="0" noProof="0" dirty="0">
                          <a:solidFill>
                            <a:schemeClr val="tx1"/>
                          </a:solidFill>
                          <a:latin typeface="+mn-lt"/>
                          <a:ea typeface="+mn-ea"/>
                          <a:cs typeface="Arial" panose="020B0604020202020204" pitchFamily="34" charset="0"/>
                        </a:rPr>
                        <a:t>and </a:t>
                      </a:r>
                      <a:r>
                        <a:rPr kumimoji="0" lang="en-US" sz="1800" b="0" kern="1200" noProof="0" dirty="0">
                          <a:solidFill>
                            <a:schemeClr val="tx1"/>
                          </a:solidFill>
                          <a:latin typeface="+mn-lt"/>
                          <a:ea typeface="+mn-ea"/>
                          <a:cs typeface="Arial" panose="020B0604020202020204" pitchFamily="34" charset="0"/>
                        </a:rPr>
                        <a:t>exhaust ventilators if</a:t>
                      </a:r>
                      <a:r>
                        <a:rPr kumimoji="0" lang="en-US" sz="1800" b="0" kern="1200" baseline="0" noProof="0" dirty="0">
                          <a:solidFill>
                            <a:schemeClr val="tx1"/>
                          </a:solidFill>
                          <a:latin typeface="+mn-lt"/>
                          <a:ea typeface="+mn-ea"/>
                          <a:cs typeface="Arial" panose="020B0604020202020204" pitchFamily="34" charset="0"/>
                        </a:rPr>
                        <a:t> available</a:t>
                      </a:r>
                    </a:p>
                    <a:p>
                      <a:pPr marL="285750" marR="0" indent="-285750" algn="l" defTabSz="914400" rtl="0" eaLnBrk="1" fontAlgn="auto" latinLnBrk="0" hangingPunct="1">
                        <a:lnSpc>
                          <a:spcPct val="100000"/>
                        </a:lnSpc>
                        <a:spcBef>
                          <a:spcPts val="300"/>
                        </a:spcBef>
                        <a:spcAft>
                          <a:spcPts val="0"/>
                        </a:spcAft>
                        <a:buClrTx/>
                        <a:buSzPct val="80000"/>
                        <a:buFont typeface="Arial" panose="020B0604020202020204" pitchFamily="34" charset="0"/>
                        <a:buChar char="•"/>
                        <a:tabLst/>
                        <a:defRPr/>
                      </a:pPr>
                      <a:r>
                        <a:rPr kumimoji="0" lang="en-US" sz="1800" b="0" kern="1200" noProof="0" dirty="0">
                          <a:solidFill>
                            <a:schemeClr val="tx1"/>
                          </a:solidFill>
                          <a:latin typeface="+mn-lt"/>
                          <a:ea typeface="+mn-ea"/>
                          <a:cs typeface="Arial" panose="020B0604020202020204" pitchFamily="34" charset="0"/>
                        </a:rPr>
                        <a:t>Wear chemical resistant gloves</a:t>
                      </a:r>
                    </a:p>
                    <a:p>
                      <a:pPr marL="285750" indent="-285750" algn="l" rtl="0" eaLnBrk="1" latinLnBrk="0" hangingPunct="1">
                        <a:spcBef>
                          <a:spcPts val="300"/>
                        </a:spcBef>
                        <a:buClrTx/>
                        <a:buSzPct val="80000"/>
                        <a:buFont typeface="Arial" panose="020B0604020202020204" pitchFamily="34" charset="0"/>
                        <a:buChar char="•"/>
                      </a:pPr>
                      <a:r>
                        <a:rPr kumimoji="0" lang="en-US" sz="1800" b="0" kern="1200" baseline="0" noProof="0" dirty="0">
                          <a:solidFill>
                            <a:schemeClr val="tx1"/>
                          </a:solidFill>
                          <a:latin typeface="+mn-lt"/>
                          <a:ea typeface="+mn-ea"/>
                          <a:cs typeface="Arial" panose="020B0604020202020204" pitchFamily="34" charset="0"/>
                        </a:rPr>
                        <a:t>Close containers tightly immediately after use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883282807"/>
              </p:ext>
            </p:extLst>
          </p:nvPr>
        </p:nvGraphicFramePr>
        <p:xfrm>
          <a:off x="140563" y="5266754"/>
          <a:ext cx="5768157" cy="810126"/>
        </p:xfrm>
        <a:graphic>
          <a:graphicData uri="http://schemas.openxmlformats.org/drawingml/2006/table">
            <a:tbl>
              <a:tblPr firstRow="1" bandRow="1">
                <a:tableStyleId>{5C22544A-7EE6-4342-B048-85BDC9FD1C3A}</a:tableStyleId>
              </a:tblPr>
              <a:tblGrid>
                <a:gridCol w="1176728">
                  <a:extLst>
                    <a:ext uri="{9D8B030D-6E8A-4147-A177-3AD203B41FA5}">
                      <a16:colId xmlns:a16="http://schemas.microsoft.com/office/drawing/2014/main" val="20000"/>
                    </a:ext>
                  </a:extLst>
                </a:gridCol>
                <a:gridCol w="4591429">
                  <a:extLst>
                    <a:ext uri="{9D8B030D-6E8A-4147-A177-3AD203B41FA5}">
                      <a16:colId xmlns:a16="http://schemas.microsoft.com/office/drawing/2014/main" val="20001"/>
                    </a:ext>
                  </a:extLst>
                </a:gridCol>
              </a:tblGrid>
              <a:tr h="810126">
                <a:tc>
                  <a:txBody>
                    <a:bodyPr/>
                    <a:lstStyle/>
                    <a:p>
                      <a:pPr algn="just">
                        <a:buFont typeface="Arial" pitchFamily="34" charset="0"/>
                        <a:buNone/>
                      </a:pPr>
                      <a:r>
                        <a:rPr lang="en-GB" sz="2000" b="1" baseline="0" dirty="0">
                          <a:solidFill>
                            <a:schemeClr val="accent4"/>
                          </a:solidFill>
                          <a:latin typeface="+mn-lt"/>
                          <a:cs typeface="Arial" panose="020B0604020202020204" pitchFamily="34" charset="0"/>
                        </a:rPr>
                        <a:t>DON’TS</a:t>
                      </a:r>
                      <a:endParaRPr lang="en-GB" sz="2000" b="1" dirty="0">
                        <a:solidFill>
                          <a:schemeClr val="accent4"/>
                        </a:solidFill>
                        <a:latin typeface="+mn-lt"/>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Aft>
                          <a:spcPts val="0"/>
                        </a:spcAft>
                        <a:buClrTx/>
                        <a:buSzPct val="80000"/>
                        <a:buFont typeface="Arial" panose="020B0604020202020204" pitchFamily="34" charset="0"/>
                        <a:buChar char="•"/>
                        <a:tabLst/>
                        <a:defRPr/>
                      </a:pPr>
                      <a:r>
                        <a:rPr lang="en-US" sz="1800" b="0" noProof="0" dirty="0">
                          <a:solidFill>
                            <a:schemeClr val="tx1"/>
                          </a:solidFill>
                          <a:latin typeface="+mn-lt"/>
                          <a:cs typeface="Arial" panose="020B0604020202020204" pitchFamily="34" charset="0"/>
                        </a:rPr>
                        <a:t>Use chemicals that you cannot identify</a:t>
                      </a:r>
                    </a:p>
                    <a:p>
                      <a:pPr marL="285750" marR="0" lvl="0" indent="-285750" algn="l" defTabSz="914400" rtl="0" eaLnBrk="1" fontAlgn="auto" latinLnBrk="0" hangingPunct="1">
                        <a:lnSpc>
                          <a:spcPct val="100000"/>
                        </a:lnSpc>
                        <a:spcAft>
                          <a:spcPts val="0"/>
                        </a:spcAft>
                        <a:buClrTx/>
                        <a:buSzPct val="80000"/>
                        <a:buFont typeface="Arial" panose="020B0604020202020204" pitchFamily="34" charset="0"/>
                        <a:buChar char="•"/>
                        <a:tabLst/>
                        <a:defRPr/>
                      </a:pPr>
                      <a:r>
                        <a:rPr lang="en-US" sz="1800" b="0" noProof="0" dirty="0">
                          <a:solidFill>
                            <a:schemeClr val="tx1"/>
                          </a:solidFill>
                          <a:latin typeface="+mn-lt"/>
                          <a:cs typeface="Arial" panose="020B0604020202020204" pitchFamily="34" charset="0"/>
                        </a:rPr>
                        <a:t>Store incompatible</a:t>
                      </a:r>
                      <a:r>
                        <a:rPr lang="en-US" sz="1800" b="0" baseline="0" noProof="0" dirty="0">
                          <a:solidFill>
                            <a:schemeClr val="tx1"/>
                          </a:solidFill>
                          <a:latin typeface="+mn-lt"/>
                          <a:cs typeface="Arial" panose="020B0604020202020204" pitchFamily="34" charset="0"/>
                        </a:rPr>
                        <a:t> chemicals together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9" name="Picture 8"/>
          <p:cNvPicPr>
            <a:picLocks noChangeAspect="1"/>
          </p:cNvPicPr>
          <p:nvPr/>
        </p:nvPicPr>
        <p:blipFill>
          <a:blip r:embed="rId3"/>
          <a:stretch>
            <a:fillRect/>
          </a:stretch>
        </p:blipFill>
        <p:spPr>
          <a:xfrm>
            <a:off x="6479243" y="3925750"/>
            <a:ext cx="4830885" cy="1900353"/>
          </a:xfrm>
          <a:prstGeom prst="rect">
            <a:avLst/>
          </a:prstGeom>
          <a:ln w="28575">
            <a:solidFill>
              <a:srgbClr val="FFC000"/>
            </a:solidFill>
          </a:ln>
        </p:spPr>
      </p:pic>
      <p:sp>
        <p:nvSpPr>
          <p:cNvPr id="11" name="Oval 10"/>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p:cNvSpPr txBox="1"/>
          <p:nvPr/>
        </p:nvSpPr>
        <p:spPr>
          <a:xfrm>
            <a:off x="11890312" y="6536107"/>
            <a:ext cx="341760" cy="276999"/>
          </a:xfrm>
          <a:prstGeom prst="rect">
            <a:avLst/>
          </a:prstGeom>
          <a:noFill/>
        </p:spPr>
        <p:txBody>
          <a:bodyPr wrap="none" rtlCol="0">
            <a:spAutoFit/>
          </a:bodyPr>
          <a:lstStyle/>
          <a:p>
            <a:r>
              <a:rPr lang="en-US" sz="1200" dirty="0"/>
              <a:t>30</a:t>
            </a:r>
            <a:endParaRPr lang="en-SG" sz="1200"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9243" y="847102"/>
            <a:ext cx="2117020" cy="2822692"/>
          </a:xfrm>
          <a:prstGeom prst="rect">
            <a:avLst/>
          </a:prstGeom>
        </p:spPr>
      </p:pic>
      <p:pic>
        <p:nvPicPr>
          <p:cNvPr id="10" name="Picture 9"/>
          <p:cNvPicPr>
            <a:picLocks noChangeAspect="1"/>
          </p:cNvPicPr>
          <p:nvPr/>
        </p:nvPicPr>
        <p:blipFill>
          <a:blip r:embed="rId5"/>
          <a:stretch>
            <a:fillRect/>
          </a:stretch>
        </p:blipFill>
        <p:spPr>
          <a:xfrm>
            <a:off x="8790196" y="897413"/>
            <a:ext cx="2962818" cy="1318003"/>
          </a:xfrm>
          <a:prstGeom prst="rect">
            <a:avLst/>
          </a:prstGeom>
          <a:ln w="28575">
            <a:solidFill>
              <a:srgbClr val="FFC000"/>
            </a:solidFill>
          </a:ln>
        </p:spPr>
      </p:pic>
    </p:spTree>
    <p:extLst>
      <p:ext uri="{BB962C8B-B14F-4D97-AF65-F5344CB8AC3E}">
        <p14:creationId xmlns:p14="http://schemas.microsoft.com/office/powerpoint/2010/main" val="940487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4895764" cy="523220"/>
          </a:xfrm>
          <a:prstGeom prst="rect">
            <a:avLst/>
          </a:prstGeom>
          <a:noFill/>
        </p:spPr>
        <p:txBody>
          <a:bodyPr wrap="none" rtlCol="0">
            <a:spAutoFit/>
          </a:bodyPr>
          <a:lstStyle/>
          <a:p>
            <a:r>
              <a:rPr lang="en-US" sz="2800" b="1" dirty="0"/>
              <a:t>Exposure to wood dust (Health)</a:t>
            </a:r>
            <a:endParaRPr lang="en-SG" sz="2800" b="1" dirty="0"/>
          </a:p>
        </p:txBody>
      </p:sp>
      <p:sp>
        <p:nvSpPr>
          <p:cNvPr id="4" name="Rectangle 3"/>
          <p:cNvSpPr/>
          <p:nvPr/>
        </p:nvSpPr>
        <p:spPr>
          <a:xfrm>
            <a:off x="228601" y="988553"/>
            <a:ext cx="5730239" cy="5355312"/>
          </a:xfrm>
          <a:prstGeom prst="rect">
            <a:avLst/>
          </a:prstGeom>
        </p:spPr>
        <p:txBody>
          <a:bodyPr wrap="square">
            <a:spAutoFit/>
          </a:bodyPr>
          <a:lstStyle/>
          <a:p>
            <a:r>
              <a:rPr lang="en-US" dirty="0">
                <a:cs typeface="Arial" panose="020B0604020202020204" pitchFamily="34" charset="0"/>
              </a:rPr>
              <a:t>Exposure to wood dust can result in a variety of adverse health effects, such as dermatitis, allergic respiratory effects, mucosal and non-allergic respiratory effects, and cancer.</a:t>
            </a:r>
          </a:p>
          <a:p>
            <a:endParaRPr lang="en-US" dirty="0">
              <a:cs typeface="Arial" panose="020B0604020202020204" pitchFamily="34" charset="0"/>
            </a:endParaRPr>
          </a:p>
          <a:p>
            <a:r>
              <a:rPr lang="en-US" dirty="0">
                <a:cs typeface="Arial" panose="020B0604020202020204" pitchFamily="34" charset="0"/>
              </a:rPr>
              <a:t>The respiratory effects of wood dust exposure include asthma, hypersensitivity pneumonitis</a:t>
            </a:r>
            <a:r>
              <a:rPr lang="en-US" dirty="0">
                <a:solidFill>
                  <a:srgbClr val="FF0000"/>
                </a:solidFill>
                <a:cs typeface="Arial" panose="020B0604020202020204" pitchFamily="34" charset="0"/>
              </a:rPr>
              <a:t>, </a:t>
            </a:r>
            <a:r>
              <a:rPr lang="en-US" dirty="0">
                <a:cs typeface="Arial" panose="020B0604020202020204" pitchFamily="34" charset="0"/>
              </a:rPr>
              <a:t>and chronic bronchitis.</a:t>
            </a:r>
          </a:p>
          <a:p>
            <a:endParaRPr lang="en-US" dirty="0">
              <a:cs typeface="Arial" panose="020B0604020202020204" pitchFamily="34" charset="0"/>
            </a:endParaRPr>
          </a:p>
          <a:p>
            <a:r>
              <a:rPr lang="en-US" dirty="0">
                <a:cs typeface="Arial" panose="020B0604020202020204" pitchFamily="34" charset="0"/>
              </a:rPr>
              <a:t>Other common symptoms associated with wood dust exposure include eye irritation, nasal dryness and obstruction, prolonged colds</a:t>
            </a:r>
            <a:r>
              <a:rPr lang="en-US" strike="sngStrike" dirty="0">
                <a:solidFill>
                  <a:srgbClr val="FF0000"/>
                </a:solidFill>
                <a:cs typeface="Arial" panose="020B0604020202020204" pitchFamily="34" charset="0"/>
              </a:rPr>
              <a:t>,</a:t>
            </a:r>
            <a:r>
              <a:rPr lang="en-US" dirty="0">
                <a:cs typeface="Arial" panose="020B0604020202020204" pitchFamily="34" charset="0"/>
              </a:rPr>
              <a:t> and frequent headaches.</a:t>
            </a:r>
          </a:p>
          <a:p>
            <a:pPr algn="just"/>
            <a:endParaRPr lang="en-US" dirty="0">
              <a:latin typeface="Arial" panose="020B0604020202020204" pitchFamily="34" charset="0"/>
              <a:cs typeface="Arial" panose="020B0604020202020204" pitchFamily="34" charset="0"/>
            </a:endParaRPr>
          </a:p>
          <a:p>
            <a:pPr algn="just"/>
            <a:r>
              <a:rPr lang="en-US" sz="2000" b="1" dirty="0">
                <a:cs typeface="Arial" panose="020B0604020202020204" pitchFamily="34" charset="0"/>
              </a:rPr>
              <a:t>LEV system</a:t>
            </a:r>
          </a:p>
          <a:p>
            <a:pPr algn="just"/>
            <a:endParaRPr lang="en-US" b="1" dirty="0">
              <a:cs typeface="Arial" panose="020B0604020202020204" pitchFamily="34" charset="0"/>
            </a:endParaRPr>
          </a:p>
          <a:p>
            <a:pPr algn="just"/>
            <a:r>
              <a:rPr lang="en-US" dirty="0">
                <a:cs typeface="Arial" panose="020B0604020202020204" pitchFamily="34" charset="0"/>
              </a:rPr>
              <a:t>Wood dust is emitted at high velocity by moving or spinning machine components. The primary method of controlling wood dust is with local exhaust ventilation (LEV), which removes dust at or near its source.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472457" y="1155925"/>
            <a:ext cx="4976517" cy="3732388"/>
          </a:xfrm>
          <a:prstGeom prst="rect">
            <a:avLst/>
          </a:prstGeom>
          <a:solidFill>
            <a:srgbClr val="FFFFFF">
              <a:shade val="85000"/>
            </a:srgbClr>
          </a:solidFill>
          <a:ln w="88900" cap="sq">
            <a:solidFill>
              <a:schemeClr val="accent4">
                <a:lumMod val="40000"/>
                <a:lumOff val="6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l 5"/>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p:cNvSpPr txBox="1"/>
          <p:nvPr/>
        </p:nvSpPr>
        <p:spPr>
          <a:xfrm>
            <a:off x="11890312" y="6536107"/>
            <a:ext cx="341760" cy="276999"/>
          </a:xfrm>
          <a:prstGeom prst="rect">
            <a:avLst/>
          </a:prstGeom>
          <a:noFill/>
        </p:spPr>
        <p:txBody>
          <a:bodyPr wrap="none" rtlCol="0">
            <a:spAutoFit/>
          </a:bodyPr>
          <a:lstStyle/>
          <a:p>
            <a:r>
              <a:rPr lang="en-US" sz="1200" dirty="0"/>
              <a:t>31</a:t>
            </a:r>
            <a:endParaRPr lang="en-SG" sz="1200" dirty="0"/>
          </a:p>
        </p:txBody>
      </p:sp>
    </p:spTree>
    <p:extLst>
      <p:ext uri="{BB962C8B-B14F-4D97-AF65-F5344CB8AC3E}">
        <p14:creationId xmlns:p14="http://schemas.microsoft.com/office/powerpoint/2010/main" val="332288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46501" y="2176865"/>
            <a:ext cx="3722109" cy="3477875"/>
          </a:xfrm>
          <a:prstGeom prst="rect">
            <a:avLst/>
          </a:prstGeom>
          <a:noFill/>
        </p:spPr>
        <p:txBody>
          <a:bodyPr wrap="none" rtlCol="0">
            <a:spAutoFit/>
          </a:bodyPr>
          <a:lstStyle/>
          <a:p>
            <a:r>
              <a:rPr lang="en-US" sz="3600" b="1" dirty="0"/>
              <a:t>Other hazards</a:t>
            </a:r>
          </a:p>
          <a:p>
            <a:pPr algn="ctr"/>
            <a:endParaRPr lang="en-US" sz="1400" b="1" dirty="0"/>
          </a:p>
          <a:p>
            <a:pPr marL="800100" lvl="1" indent="-342900">
              <a:buFont typeface="Arial" panose="020B0604020202020204" pitchFamily="34" charset="0"/>
              <a:buChar char="•"/>
            </a:pPr>
            <a:r>
              <a:rPr lang="en-US" sz="2400" b="1" dirty="0"/>
              <a:t>Slips, trips and falls</a:t>
            </a:r>
          </a:p>
          <a:p>
            <a:pPr marL="1257300" lvl="2" indent="-342900">
              <a:buFont typeface="Arial" panose="020B0604020202020204" pitchFamily="34" charset="0"/>
              <a:buChar char="•"/>
            </a:pPr>
            <a:r>
              <a:rPr lang="en-US" sz="2400" b="1" dirty="0"/>
              <a:t>i.e. Housekeeping</a:t>
            </a:r>
          </a:p>
          <a:p>
            <a:pPr marL="800100" lvl="1" indent="-342900">
              <a:buFont typeface="Arial" panose="020B0604020202020204" pitchFamily="34" charset="0"/>
              <a:buChar char="•"/>
            </a:pPr>
            <a:r>
              <a:rPr lang="en-US" sz="2400" b="1" dirty="0"/>
              <a:t>Fall from heights</a:t>
            </a:r>
          </a:p>
          <a:p>
            <a:pPr marL="800100" lvl="1" indent="-342900">
              <a:buFont typeface="Arial" panose="020B0604020202020204" pitchFamily="34" charset="0"/>
              <a:buChar char="•"/>
            </a:pPr>
            <a:r>
              <a:rPr lang="en-US" sz="2400" b="1" dirty="0"/>
              <a:t>Fire and explosion</a:t>
            </a:r>
          </a:p>
          <a:p>
            <a:pPr lvl="1"/>
            <a:endParaRPr lang="en-US" sz="2400" b="1" dirty="0"/>
          </a:p>
          <a:p>
            <a:pPr lvl="1"/>
            <a:endParaRPr lang="en-US" sz="1000" b="1" dirty="0"/>
          </a:p>
          <a:p>
            <a:pPr marL="800100" lvl="1" indent="-342900">
              <a:buFont typeface="Wingdings" panose="05000000000000000000" pitchFamily="2" charset="2"/>
              <a:buChar char="v"/>
            </a:pPr>
            <a:endParaRPr lang="en-US" sz="2000" b="1" dirty="0"/>
          </a:p>
          <a:p>
            <a:pPr marL="801688" lvl="1" indent="-344488" algn="ctr">
              <a:buFont typeface="Arial" panose="020B0604020202020204" pitchFamily="34" charset="0"/>
              <a:buChar char="•"/>
            </a:pPr>
            <a:endParaRPr lang="en-SG" sz="2000" b="1" dirty="0"/>
          </a:p>
        </p:txBody>
      </p:sp>
      <p:sp>
        <p:nvSpPr>
          <p:cNvPr id="6" name="Oval 5"/>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p:cNvSpPr txBox="1"/>
          <p:nvPr/>
        </p:nvSpPr>
        <p:spPr>
          <a:xfrm>
            <a:off x="11890312" y="6536107"/>
            <a:ext cx="341760" cy="276999"/>
          </a:xfrm>
          <a:prstGeom prst="rect">
            <a:avLst/>
          </a:prstGeom>
          <a:noFill/>
        </p:spPr>
        <p:txBody>
          <a:bodyPr wrap="none" rtlCol="0">
            <a:spAutoFit/>
          </a:bodyPr>
          <a:lstStyle/>
          <a:p>
            <a:r>
              <a:rPr lang="en-US" sz="1200" dirty="0"/>
              <a:t>17</a:t>
            </a:r>
            <a:endParaRPr lang="en-SG" sz="1200" dirty="0"/>
          </a:p>
        </p:txBody>
      </p:sp>
      <p:pic>
        <p:nvPicPr>
          <p:cNvPr id="9" name="Picture 8">
            <a:extLst>
              <a:ext uri="{FF2B5EF4-FFF2-40B4-BE49-F238E27FC236}">
                <a16:creationId xmlns:a16="http://schemas.microsoft.com/office/drawing/2014/main" id="{0B564306-EE16-4585-8DF9-AF4D0E3A92DC}"/>
              </a:ext>
            </a:extLst>
          </p:cNvPr>
          <p:cNvPicPr/>
          <p:nvPr/>
        </p:nvPicPr>
        <p:blipFill rotWithShape="1">
          <a:blip r:embed="rId3" cstate="print">
            <a:extLst>
              <a:ext uri="{28A0092B-C50C-407E-A947-70E740481C1C}">
                <a14:useLocalDpi xmlns:a14="http://schemas.microsoft.com/office/drawing/2010/main" val="0"/>
              </a:ext>
            </a:extLst>
          </a:blip>
          <a:srcRect l="6467" t="10278" b="1"/>
          <a:stretch/>
        </p:blipFill>
        <p:spPr bwMode="auto">
          <a:xfrm>
            <a:off x="782324" y="424765"/>
            <a:ext cx="1789825" cy="10813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2012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441" y="1181006"/>
            <a:ext cx="5819559" cy="1015663"/>
          </a:xfrm>
          <a:prstGeom prst="rect">
            <a:avLst/>
          </a:prstGeom>
        </p:spPr>
        <p:txBody>
          <a:bodyPr wrap="square">
            <a:spAutoFit/>
          </a:bodyPr>
          <a:lstStyle/>
          <a:p>
            <a:pPr algn="just"/>
            <a:r>
              <a:rPr lang="en-US" sz="2000" dirty="0"/>
              <a:t>Slips, Trips and Falls is a frequently occurring accident type, leading to minor injuries (sprains, bruises) as well as major injuries (fractures, head injuries).</a:t>
            </a:r>
          </a:p>
        </p:txBody>
      </p:sp>
      <p:graphicFrame>
        <p:nvGraphicFramePr>
          <p:cNvPr id="7" name="Table 6"/>
          <p:cNvGraphicFramePr>
            <a:graphicFrameLocks noGrp="1"/>
          </p:cNvGraphicFramePr>
          <p:nvPr>
            <p:extLst>
              <p:ext uri="{D42A27DB-BD31-4B8C-83A1-F6EECF244321}">
                <p14:modId xmlns:p14="http://schemas.microsoft.com/office/powerpoint/2010/main" val="759510562"/>
              </p:ext>
            </p:extLst>
          </p:nvPr>
        </p:nvGraphicFramePr>
        <p:xfrm>
          <a:off x="228601" y="2232754"/>
          <a:ext cx="6284494" cy="3139440"/>
        </p:xfrm>
        <a:graphic>
          <a:graphicData uri="http://schemas.openxmlformats.org/drawingml/2006/table">
            <a:tbl>
              <a:tblPr firstRow="1" bandRow="1">
                <a:tableStyleId>{5C22544A-7EE6-4342-B048-85BDC9FD1C3A}</a:tableStyleId>
              </a:tblPr>
              <a:tblGrid>
                <a:gridCol w="785561">
                  <a:extLst>
                    <a:ext uri="{9D8B030D-6E8A-4147-A177-3AD203B41FA5}">
                      <a16:colId xmlns:a16="http://schemas.microsoft.com/office/drawing/2014/main" val="20000"/>
                    </a:ext>
                  </a:extLst>
                </a:gridCol>
                <a:gridCol w="5498933">
                  <a:extLst>
                    <a:ext uri="{9D8B030D-6E8A-4147-A177-3AD203B41FA5}">
                      <a16:colId xmlns:a16="http://schemas.microsoft.com/office/drawing/2014/main" val="20001"/>
                    </a:ext>
                  </a:extLst>
                </a:gridCol>
              </a:tblGrid>
              <a:tr h="1409577">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2400" b="1" dirty="0">
                          <a:solidFill>
                            <a:schemeClr val="accent4"/>
                          </a:solidFill>
                        </a:rPr>
                        <a:t>DOS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indent="-342900" algn="l" defTabSz="914400" rtl="0" eaLnBrk="1" fontAlgn="auto" latinLnBrk="0" hangingPunct="1">
                        <a:lnSpc>
                          <a:spcPct val="100000"/>
                        </a:lnSpc>
                        <a:spcBef>
                          <a:spcPts val="300"/>
                        </a:spcBef>
                        <a:spcAft>
                          <a:spcPts val="0"/>
                        </a:spcAft>
                        <a:buClrTx/>
                        <a:buSzPct val="80000"/>
                        <a:buFont typeface="Arial" panose="020B0604020202020204" pitchFamily="34" charset="0"/>
                        <a:buChar char="•"/>
                        <a:tabLst/>
                        <a:defRPr/>
                      </a:pPr>
                      <a:r>
                        <a:rPr kumimoji="0" lang="en-US" sz="2000" b="0" kern="1200" noProof="0" dirty="0">
                          <a:solidFill>
                            <a:schemeClr val="dk1"/>
                          </a:solidFill>
                          <a:latin typeface="+mn-lt"/>
                          <a:ea typeface="+mn-ea"/>
                          <a:cs typeface="+mn-cs"/>
                        </a:rPr>
                        <a:t>Practice</a:t>
                      </a:r>
                      <a:r>
                        <a:rPr kumimoji="0" lang="en-US" sz="2000" b="0" kern="1200" baseline="0" noProof="0" dirty="0">
                          <a:solidFill>
                            <a:schemeClr val="dk1"/>
                          </a:solidFill>
                          <a:latin typeface="+mn-lt"/>
                          <a:ea typeface="+mn-ea"/>
                          <a:cs typeface="+mn-cs"/>
                        </a:rPr>
                        <a:t> good housekeeping daily</a:t>
                      </a:r>
                    </a:p>
                    <a:p>
                      <a:pPr marL="342900" indent="-342900" algn="l" rtl="0" eaLnBrk="1" latinLnBrk="0" hangingPunct="1">
                        <a:spcBef>
                          <a:spcPts val="300"/>
                        </a:spcBef>
                        <a:buClrTx/>
                        <a:buSzPct val="80000"/>
                        <a:buFont typeface="Arial" panose="020B0604020202020204" pitchFamily="34" charset="0"/>
                        <a:buChar char="•"/>
                      </a:pPr>
                      <a:r>
                        <a:rPr kumimoji="0" lang="en-US" sz="2000" b="0" kern="1200" noProof="0" dirty="0">
                          <a:solidFill>
                            <a:schemeClr val="dk1"/>
                          </a:solidFill>
                          <a:latin typeface="+mn-lt"/>
                          <a:ea typeface="+mn-ea"/>
                          <a:cs typeface="+mn-cs"/>
                        </a:rPr>
                        <a:t>Wear anti-slip</a:t>
                      </a:r>
                      <a:r>
                        <a:rPr kumimoji="0" lang="en-US" sz="2000" b="0" kern="1200" baseline="0" noProof="0" dirty="0">
                          <a:solidFill>
                            <a:schemeClr val="dk1"/>
                          </a:solidFill>
                          <a:latin typeface="+mn-lt"/>
                          <a:ea typeface="+mn-ea"/>
                          <a:cs typeface="+mn-cs"/>
                        </a:rPr>
                        <a:t> shoes if floor is usually </a:t>
                      </a:r>
                    </a:p>
                    <a:p>
                      <a:pPr marL="0" indent="0" algn="l" rtl="0" eaLnBrk="1" latinLnBrk="0" hangingPunct="1">
                        <a:spcBef>
                          <a:spcPts val="300"/>
                        </a:spcBef>
                        <a:buClrTx/>
                        <a:buSzPct val="80000"/>
                        <a:buFont typeface="Arial" panose="020B0604020202020204" pitchFamily="34" charset="0"/>
                        <a:buNone/>
                      </a:pPr>
                      <a:r>
                        <a:rPr kumimoji="0" lang="en-US" sz="2000" b="0" kern="1200" baseline="0" noProof="0" dirty="0">
                          <a:solidFill>
                            <a:schemeClr val="dk1"/>
                          </a:solidFill>
                          <a:latin typeface="+mn-lt"/>
                          <a:ea typeface="+mn-ea"/>
                          <a:cs typeface="+mn-cs"/>
                        </a:rPr>
                        <a:t>      slippery</a:t>
                      </a:r>
                      <a:endParaRPr kumimoji="0" lang="en-US" sz="2000" b="0" kern="1200" noProof="0" dirty="0">
                        <a:solidFill>
                          <a:schemeClr val="dk1"/>
                        </a:solidFill>
                        <a:latin typeface="+mn-lt"/>
                        <a:ea typeface="+mn-ea"/>
                        <a:cs typeface="+mn-cs"/>
                      </a:endParaRPr>
                    </a:p>
                    <a:p>
                      <a:pPr marL="342900" indent="-342900" algn="l" rtl="0" eaLnBrk="1" latinLnBrk="0" hangingPunct="1">
                        <a:spcBef>
                          <a:spcPts val="300"/>
                        </a:spcBef>
                        <a:buClrTx/>
                        <a:buSzPct val="80000"/>
                        <a:buFont typeface="Arial" panose="020B0604020202020204" pitchFamily="34" charset="0"/>
                        <a:buChar char="•"/>
                      </a:pPr>
                      <a:r>
                        <a:rPr kumimoji="0" lang="en-US" sz="2000" b="0" kern="1200" noProof="0" dirty="0">
                          <a:solidFill>
                            <a:schemeClr val="dk1"/>
                          </a:solidFill>
                          <a:latin typeface="+mn-lt"/>
                          <a:ea typeface="+mn-ea"/>
                          <a:cs typeface="+mn-cs"/>
                        </a:rPr>
                        <a:t>Report any damaged</a:t>
                      </a:r>
                      <a:r>
                        <a:rPr kumimoji="0" lang="en-US" sz="2000" b="0" kern="1200" baseline="0" noProof="0" dirty="0">
                          <a:solidFill>
                            <a:schemeClr val="dk1"/>
                          </a:solidFill>
                          <a:latin typeface="+mn-lt"/>
                          <a:ea typeface="+mn-ea"/>
                          <a:cs typeface="+mn-cs"/>
                        </a:rPr>
                        <a:t> flooring</a:t>
                      </a:r>
                    </a:p>
                    <a:p>
                      <a:pPr marL="342900" marR="0" indent="-342900" algn="l" defTabSz="914400" rtl="0" eaLnBrk="1" fontAlgn="auto" latinLnBrk="0" hangingPunct="1">
                        <a:lnSpc>
                          <a:spcPct val="100000"/>
                        </a:lnSpc>
                        <a:spcBef>
                          <a:spcPts val="300"/>
                        </a:spcBef>
                        <a:spcAft>
                          <a:spcPts val="0"/>
                        </a:spcAft>
                        <a:buClrTx/>
                        <a:buSzPct val="80000"/>
                        <a:buFont typeface="Arial" panose="020B0604020202020204" pitchFamily="34" charset="0"/>
                        <a:buChar char="•"/>
                        <a:tabLst/>
                        <a:defRPr/>
                      </a:pPr>
                      <a:r>
                        <a:rPr kumimoji="0" lang="en-US" sz="2000" b="0" kern="1200" baseline="0" noProof="0" dirty="0">
                          <a:solidFill>
                            <a:schemeClr val="dk1"/>
                          </a:solidFill>
                          <a:latin typeface="+mn-lt"/>
                          <a:ea typeface="+mn-ea"/>
                          <a:cs typeface="+mn-cs"/>
                        </a:rPr>
                        <a:t>Put up warning signs for:</a:t>
                      </a:r>
                    </a:p>
                    <a:p>
                      <a:pPr marL="800100" marR="0" lvl="1" indent="-342900" algn="l" defTabSz="914400" rtl="0" eaLnBrk="1" fontAlgn="auto" latinLnBrk="0" hangingPunct="1">
                        <a:lnSpc>
                          <a:spcPct val="100000"/>
                        </a:lnSpc>
                        <a:spcBef>
                          <a:spcPts val="300"/>
                        </a:spcBef>
                        <a:spcAft>
                          <a:spcPts val="0"/>
                        </a:spcAft>
                        <a:buClrTx/>
                        <a:buSzPct val="80000"/>
                        <a:buFont typeface="Arial" panose="020B0604020202020204" pitchFamily="34" charset="0"/>
                        <a:buChar char="•"/>
                        <a:tabLst/>
                        <a:defRPr/>
                      </a:pPr>
                      <a:r>
                        <a:rPr kumimoji="0" lang="en-US" sz="2000" b="0" kern="1200" baseline="0" noProof="0" dirty="0">
                          <a:solidFill>
                            <a:schemeClr val="dk1"/>
                          </a:solidFill>
                          <a:latin typeface="+mn-lt"/>
                          <a:ea typeface="+mn-ea"/>
                          <a:cs typeface="+mn-cs"/>
                        </a:rPr>
                        <a:t>wet floors </a:t>
                      </a:r>
                    </a:p>
                    <a:p>
                      <a:pPr marL="800100" marR="0" lvl="1" indent="-342900" algn="l" defTabSz="914400" rtl="0" eaLnBrk="1" fontAlgn="auto" latinLnBrk="0" hangingPunct="1">
                        <a:lnSpc>
                          <a:spcPct val="100000"/>
                        </a:lnSpc>
                        <a:spcBef>
                          <a:spcPts val="300"/>
                        </a:spcBef>
                        <a:spcAft>
                          <a:spcPts val="0"/>
                        </a:spcAft>
                        <a:buClrTx/>
                        <a:buSzPct val="80000"/>
                        <a:buFont typeface="Arial" panose="020B0604020202020204" pitchFamily="34" charset="0"/>
                        <a:buChar char="•"/>
                        <a:tabLst/>
                        <a:defRPr/>
                      </a:pPr>
                      <a:r>
                        <a:rPr kumimoji="0" lang="en-US" sz="2000" b="0" kern="1200" baseline="0" noProof="0" dirty="0">
                          <a:solidFill>
                            <a:schemeClr val="dk1"/>
                          </a:solidFill>
                          <a:latin typeface="+mn-lt"/>
                          <a:ea typeface="+mn-ea"/>
                          <a:cs typeface="+mn-cs"/>
                        </a:rPr>
                        <a:t>dry spills (i.e. saw dust)</a:t>
                      </a:r>
                    </a:p>
                    <a:p>
                      <a:pPr marL="800100" marR="0" lvl="1" indent="-342900" algn="l" defTabSz="914400" rtl="0" eaLnBrk="1" fontAlgn="auto" latinLnBrk="0" hangingPunct="1">
                        <a:lnSpc>
                          <a:spcPct val="100000"/>
                        </a:lnSpc>
                        <a:spcBef>
                          <a:spcPts val="300"/>
                        </a:spcBef>
                        <a:spcAft>
                          <a:spcPts val="0"/>
                        </a:spcAft>
                        <a:buClrTx/>
                        <a:buSzPct val="80000"/>
                        <a:buFont typeface="Arial" panose="020B0604020202020204" pitchFamily="34" charset="0"/>
                        <a:buChar char="•"/>
                        <a:tabLst/>
                        <a:defRPr/>
                      </a:pPr>
                      <a:r>
                        <a:rPr kumimoji="0" lang="en-US" sz="2000" b="0" kern="1200" baseline="0" noProof="0" dirty="0">
                          <a:solidFill>
                            <a:schemeClr val="dk1"/>
                          </a:solidFill>
                          <a:latin typeface="+mn-lt"/>
                          <a:ea typeface="+mn-ea"/>
                          <a:cs typeface="+mn-cs"/>
                        </a:rPr>
                        <a:t>raised flooring</a:t>
                      </a:r>
                    </a:p>
                    <a:p>
                      <a:pPr marL="800100" marR="0" lvl="1" indent="-342900" algn="l" defTabSz="914400" rtl="0" eaLnBrk="1" fontAlgn="auto" latinLnBrk="0" hangingPunct="1">
                        <a:lnSpc>
                          <a:spcPct val="100000"/>
                        </a:lnSpc>
                        <a:spcBef>
                          <a:spcPts val="300"/>
                        </a:spcBef>
                        <a:spcAft>
                          <a:spcPts val="0"/>
                        </a:spcAft>
                        <a:buClrTx/>
                        <a:buSzPct val="80000"/>
                        <a:buFont typeface="Arial" panose="020B0604020202020204" pitchFamily="34" charset="0"/>
                        <a:buChar char="•"/>
                        <a:tabLst/>
                        <a:defRPr/>
                      </a:pPr>
                      <a:r>
                        <a:rPr kumimoji="0" lang="en-US" sz="2000" b="0" kern="1200" baseline="0" noProof="0" dirty="0">
                          <a:solidFill>
                            <a:schemeClr val="dk1"/>
                          </a:solidFill>
                          <a:latin typeface="+mn-lt"/>
                          <a:ea typeface="+mn-ea"/>
                          <a:cs typeface="+mn-cs"/>
                        </a:rPr>
                        <a:t>damaged flooring</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228601" y="174812"/>
            <a:ext cx="3126562" cy="523220"/>
          </a:xfrm>
          <a:prstGeom prst="rect">
            <a:avLst/>
          </a:prstGeom>
          <a:noFill/>
        </p:spPr>
        <p:txBody>
          <a:bodyPr wrap="none" rtlCol="0">
            <a:spAutoFit/>
          </a:bodyPr>
          <a:lstStyle/>
          <a:p>
            <a:r>
              <a:rPr lang="en-US" sz="2800" b="1" dirty="0"/>
              <a:t>Slips, Trips and Falls</a:t>
            </a:r>
            <a:endParaRPr lang="en-SG" sz="2800" b="1" dirty="0"/>
          </a:p>
        </p:txBody>
      </p:sp>
      <p:sp>
        <p:nvSpPr>
          <p:cNvPr id="10" name="Oval 9"/>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TextBox 10"/>
          <p:cNvSpPr txBox="1"/>
          <p:nvPr/>
        </p:nvSpPr>
        <p:spPr>
          <a:xfrm>
            <a:off x="11890312" y="6536107"/>
            <a:ext cx="341760" cy="276999"/>
          </a:xfrm>
          <a:prstGeom prst="rect">
            <a:avLst/>
          </a:prstGeom>
          <a:noFill/>
        </p:spPr>
        <p:txBody>
          <a:bodyPr wrap="none" rtlCol="0">
            <a:spAutoFit/>
          </a:bodyPr>
          <a:lstStyle/>
          <a:p>
            <a:r>
              <a:rPr lang="en-US" sz="1200" dirty="0"/>
              <a:t>33</a:t>
            </a:r>
            <a:endParaRPr lang="en-SG" sz="1200" dirty="0"/>
          </a:p>
        </p:txBody>
      </p:sp>
      <p:pic>
        <p:nvPicPr>
          <p:cNvPr id="5" name="Picture 4"/>
          <p:cNvPicPr>
            <a:picLocks noChangeAspect="1"/>
          </p:cNvPicPr>
          <p:nvPr/>
        </p:nvPicPr>
        <p:blipFill>
          <a:blip r:embed="rId3"/>
          <a:stretch>
            <a:fillRect/>
          </a:stretch>
        </p:blipFill>
        <p:spPr>
          <a:xfrm>
            <a:off x="6398806" y="1181006"/>
            <a:ext cx="5591644" cy="4723069"/>
          </a:xfrm>
          <a:prstGeom prst="rect">
            <a:avLst/>
          </a:prstGeom>
        </p:spPr>
      </p:pic>
    </p:spTree>
    <p:extLst>
      <p:ext uri="{BB962C8B-B14F-4D97-AF65-F5344CB8AC3E}">
        <p14:creationId xmlns:p14="http://schemas.microsoft.com/office/powerpoint/2010/main" val="917978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1" y="174812"/>
            <a:ext cx="3126562" cy="523220"/>
          </a:xfrm>
          <a:prstGeom prst="rect">
            <a:avLst/>
          </a:prstGeom>
          <a:noFill/>
        </p:spPr>
        <p:txBody>
          <a:bodyPr wrap="none" rtlCol="0">
            <a:spAutoFit/>
          </a:bodyPr>
          <a:lstStyle/>
          <a:p>
            <a:r>
              <a:rPr lang="en-US" sz="2800" b="1" dirty="0"/>
              <a:t>Slips, Trips and Falls</a:t>
            </a:r>
            <a:endParaRPr lang="en-SG" sz="2800" b="1" dirty="0"/>
          </a:p>
        </p:txBody>
      </p:sp>
      <p:sp>
        <p:nvSpPr>
          <p:cNvPr id="10" name="Rectangle 3"/>
          <p:cNvSpPr>
            <a:spLocks noChangeArrowheads="1"/>
          </p:cNvSpPr>
          <p:nvPr/>
        </p:nvSpPr>
        <p:spPr bwMode="auto">
          <a:xfrm>
            <a:off x="228601" y="789529"/>
            <a:ext cx="5455947" cy="430887"/>
          </a:xfrm>
          <a:prstGeom prst="rect">
            <a:avLst/>
          </a:prstGeom>
          <a:noFill/>
          <a:ln w="9525">
            <a:noFill/>
            <a:miter lim="800000"/>
            <a:headEnd/>
            <a:tailEnd/>
          </a:ln>
        </p:spPr>
        <p:txBody>
          <a:bodyPr wrap="square">
            <a:spAutoFit/>
          </a:bodyPr>
          <a:lstStyle/>
          <a:p>
            <a:r>
              <a:rPr lang="en-US" sz="2200" b="1" dirty="0">
                <a:solidFill>
                  <a:schemeClr val="accent6"/>
                </a:solidFill>
                <a:latin typeface="Arial" panose="020B0604020202020204" pitchFamily="34" charset="0"/>
                <a:cs typeface="Arial" panose="020B0604020202020204" pitchFamily="34" charset="0"/>
              </a:rPr>
              <a:t>Managing STFs</a:t>
            </a:r>
          </a:p>
        </p:txBody>
      </p:sp>
      <p:sp>
        <p:nvSpPr>
          <p:cNvPr id="11" name="Text Box 8"/>
          <p:cNvSpPr txBox="1">
            <a:spLocks noChangeArrowheads="1"/>
          </p:cNvSpPr>
          <p:nvPr/>
        </p:nvSpPr>
        <p:spPr bwMode="auto">
          <a:xfrm>
            <a:off x="263904" y="5921366"/>
            <a:ext cx="4761678" cy="400110"/>
          </a:xfrm>
          <a:prstGeom prst="rect">
            <a:avLst/>
          </a:prstGeom>
          <a:noFill/>
          <a:ln w="9525">
            <a:noFill/>
            <a:miter lim="800000"/>
            <a:headEnd/>
            <a:tailEnd/>
          </a:ln>
        </p:spPr>
        <p:txBody>
          <a:bodyPr wrap="square">
            <a:spAutoFit/>
          </a:bodyPr>
          <a:lstStyle/>
          <a:p>
            <a:pPr>
              <a:spcBef>
                <a:spcPts val="0"/>
              </a:spcBef>
            </a:pPr>
            <a:r>
              <a:rPr lang="en-US" sz="2000" dirty="0">
                <a:cs typeface="Arial" panose="020B0604020202020204" pitchFamily="34" charset="0"/>
              </a:rPr>
              <a:t>Step 5- </a:t>
            </a:r>
            <a:r>
              <a:rPr lang="en-US" sz="2000" b="1" dirty="0">
                <a:solidFill>
                  <a:srgbClr val="FFC000"/>
                </a:solidFill>
                <a:cs typeface="Arial" panose="020B0604020202020204" pitchFamily="34" charset="0"/>
              </a:rPr>
              <a:t>Review </a:t>
            </a:r>
            <a:r>
              <a:rPr lang="en-US" sz="2000" dirty="0">
                <a:cs typeface="Arial" panose="020B0604020202020204" pitchFamily="34" charset="0"/>
              </a:rPr>
              <a:t>Control Measures</a:t>
            </a:r>
          </a:p>
        </p:txBody>
      </p:sp>
      <p:sp>
        <p:nvSpPr>
          <p:cNvPr id="12" name="Oval 11"/>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TextBox 12"/>
          <p:cNvSpPr txBox="1"/>
          <p:nvPr/>
        </p:nvSpPr>
        <p:spPr>
          <a:xfrm>
            <a:off x="11890312" y="6536107"/>
            <a:ext cx="341760" cy="276999"/>
          </a:xfrm>
          <a:prstGeom prst="rect">
            <a:avLst/>
          </a:prstGeom>
          <a:noFill/>
        </p:spPr>
        <p:txBody>
          <a:bodyPr wrap="none" rtlCol="0">
            <a:spAutoFit/>
          </a:bodyPr>
          <a:lstStyle/>
          <a:p>
            <a:r>
              <a:rPr lang="en-US" sz="1200" dirty="0"/>
              <a:t>34</a:t>
            </a:r>
            <a:endParaRPr lang="en-SG" sz="1200" dirty="0"/>
          </a:p>
        </p:txBody>
      </p:sp>
      <p:grpSp>
        <p:nvGrpSpPr>
          <p:cNvPr id="20" name="Group 19"/>
          <p:cNvGrpSpPr/>
          <p:nvPr/>
        </p:nvGrpSpPr>
        <p:grpSpPr>
          <a:xfrm>
            <a:off x="228601" y="1255208"/>
            <a:ext cx="6096000" cy="1323439"/>
            <a:chOff x="228601" y="1255208"/>
            <a:chExt cx="6096000" cy="1323439"/>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2049" y="1334140"/>
              <a:ext cx="977601" cy="971083"/>
            </a:xfrm>
            <a:prstGeom prst="rect">
              <a:avLst/>
            </a:prstGeom>
          </p:spPr>
        </p:pic>
        <p:sp>
          <p:nvSpPr>
            <p:cNvPr id="5" name="Rectangle 4"/>
            <p:cNvSpPr/>
            <p:nvPr/>
          </p:nvSpPr>
          <p:spPr>
            <a:xfrm>
              <a:off x="228601" y="1255208"/>
              <a:ext cx="6096000" cy="1323439"/>
            </a:xfrm>
            <a:prstGeom prst="rect">
              <a:avLst/>
            </a:prstGeom>
          </p:spPr>
          <p:txBody>
            <a:bodyPr>
              <a:spAutoFit/>
            </a:bodyPr>
            <a:lstStyle/>
            <a:p>
              <a:pPr marL="722313" lvl="1" indent="-722313"/>
              <a:r>
                <a:rPr lang="en-US" sz="2000" dirty="0">
                  <a:cs typeface="Arial" panose="020B0604020202020204" pitchFamily="34" charset="0"/>
                </a:rPr>
                <a:t>Step 1- </a:t>
              </a:r>
              <a:r>
                <a:rPr lang="en-US" sz="2000" b="1" dirty="0">
                  <a:solidFill>
                    <a:srgbClr val="FFC000"/>
                  </a:solidFill>
                  <a:cs typeface="Arial" panose="020B0604020202020204" pitchFamily="34" charset="0"/>
                </a:rPr>
                <a:t>Identify</a:t>
              </a:r>
              <a:r>
                <a:rPr lang="en-US" sz="2000" dirty="0">
                  <a:cs typeface="Arial" panose="020B0604020202020204" pitchFamily="34" charset="0"/>
                </a:rPr>
                <a:t> the Hazards</a:t>
              </a:r>
            </a:p>
            <a:p>
              <a:pPr marL="1427163" indent="-352425">
                <a:spcBef>
                  <a:spcPts val="0"/>
                </a:spcBef>
                <a:buFont typeface="Arial" panose="020B0604020202020204" pitchFamily="34" charset="0"/>
                <a:buChar char="•"/>
              </a:pPr>
              <a:r>
                <a:rPr lang="en-US" sz="2000" dirty="0">
                  <a:cs typeface="Arial" panose="020B0604020202020204" pitchFamily="34" charset="0"/>
                </a:rPr>
                <a:t>talk to staff</a:t>
              </a:r>
            </a:p>
            <a:p>
              <a:pPr marL="1427163" indent="-352425">
                <a:spcBef>
                  <a:spcPts val="0"/>
                </a:spcBef>
                <a:buFont typeface="Arial" panose="020B0604020202020204" pitchFamily="34" charset="0"/>
                <a:buChar char="•"/>
              </a:pPr>
              <a:r>
                <a:rPr lang="en-US" sz="2000" dirty="0">
                  <a:cs typeface="Arial" panose="020B0604020202020204" pitchFamily="34" charset="0"/>
                </a:rPr>
                <a:t>inspect the premises</a:t>
              </a:r>
            </a:p>
            <a:p>
              <a:pPr marL="1427163" indent="-352425">
                <a:spcBef>
                  <a:spcPts val="0"/>
                </a:spcBef>
                <a:buFont typeface="Arial" panose="020B0604020202020204" pitchFamily="34" charset="0"/>
                <a:buChar char="•"/>
              </a:pPr>
              <a:r>
                <a:rPr lang="en-US" sz="2000" dirty="0">
                  <a:cs typeface="Arial" panose="020B0604020202020204" pitchFamily="34" charset="0"/>
                </a:rPr>
                <a:t>review incident / injury records</a:t>
              </a:r>
            </a:p>
          </p:txBody>
        </p:sp>
      </p:grpSp>
      <p:grpSp>
        <p:nvGrpSpPr>
          <p:cNvPr id="21" name="Group 20"/>
          <p:cNvGrpSpPr/>
          <p:nvPr/>
        </p:nvGrpSpPr>
        <p:grpSpPr>
          <a:xfrm>
            <a:off x="228601" y="2692371"/>
            <a:ext cx="8814608" cy="1323439"/>
            <a:chOff x="228601" y="2692371"/>
            <a:chExt cx="8814608" cy="1323439"/>
          </a:xfrm>
        </p:grpSpPr>
        <p:sp>
          <p:nvSpPr>
            <p:cNvPr id="6" name="Rectangle 5"/>
            <p:cNvSpPr/>
            <p:nvPr/>
          </p:nvSpPr>
          <p:spPr>
            <a:xfrm>
              <a:off x="228601" y="2692371"/>
              <a:ext cx="6096000" cy="1323439"/>
            </a:xfrm>
            <a:prstGeom prst="rect">
              <a:avLst/>
            </a:prstGeom>
          </p:spPr>
          <p:txBody>
            <a:bodyPr>
              <a:spAutoFit/>
            </a:bodyPr>
            <a:lstStyle/>
            <a:p>
              <a:pPr>
                <a:spcBef>
                  <a:spcPts val="0"/>
                </a:spcBef>
              </a:pPr>
              <a:r>
                <a:rPr lang="en-US" sz="2000" dirty="0">
                  <a:cs typeface="Arial" panose="020B0604020202020204" pitchFamily="34" charset="0"/>
                </a:rPr>
                <a:t>Step 2- </a:t>
              </a:r>
              <a:r>
                <a:rPr lang="en-US" sz="2000" b="1" dirty="0">
                  <a:solidFill>
                    <a:srgbClr val="FFC000"/>
                  </a:solidFill>
                  <a:cs typeface="Arial" panose="020B0604020202020204" pitchFamily="34" charset="0"/>
                </a:rPr>
                <a:t>Evaluate</a:t>
              </a:r>
              <a:r>
                <a:rPr lang="en-US" sz="2000" dirty="0">
                  <a:solidFill>
                    <a:srgbClr val="FFC000"/>
                  </a:solidFill>
                  <a:cs typeface="Arial" panose="020B0604020202020204" pitchFamily="34" charset="0"/>
                </a:rPr>
                <a:t> </a:t>
              </a:r>
              <a:r>
                <a:rPr lang="en-US" sz="2000" dirty="0">
                  <a:cs typeface="Arial" panose="020B0604020202020204" pitchFamily="34" charset="0"/>
                </a:rPr>
                <a:t>the Risk</a:t>
              </a:r>
            </a:p>
            <a:p>
              <a:pPr marL="1427163" indent="-352425">
                <a:spcBef>
                  <a:spcPts val="0"/>
                </a:spcBef>
                <a:buFont typeface="Arial" panose="020B0604020202020204" pitchFamily="34" charset="0"/>
                <a:buChar char="•"/>
              </a:pPr>
              <a:r>
                <a:rPr lang="en-US" sz="2000" dirty="0">
                  <a:cs typeface="Arial" panose="020B0604020202020204" pitchFamily="34" charset="0"/>
                </a:rPr>
                <a:t>review work area (taking causes of STFs into account)</a:t>
              </a:r>
            </a:p>
            <a:p>
              <a:pPr marL="1427163" indent="-352425">
                <a:spcBef>
                  <a:spcPts val="0"/>
                </a:spcBef>
                <a:buFont typeface="Arial" panose="020B0604020202020204" pitchFamily="34" charset="0"/>
                <a:buChar char="•"/>
              </a:pPr>
              <a:r>
                <a:rPr lang="en-US" sz="2000" dirty="0">
                  <a:cs typeface="Arial" panose="020B0604020202020204" pitchFamily="34" charset="0"/>
                </a:rPr>
                <a:t>methods to determine floor slip resistance</a:t>
              </a: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6103" y="2952078"/>
              <a:ext cx="2567106" cy="814393"/>
            </a:xfrm>
            <a:prstGeom prst="rect">
              <a:avLst/>
            </a:prstGeom>
          </p:spPr>
        </p:pic>
      </p:grpSp>
      <p:grpSp>
        <p:nvGrpSpPr>
          <p:cNvPr id="29" name="Group 28"/>
          <p:cNvGrpSpPr/>
          <p:nvPr/>
        </p:nvGrpSpPr>
        <p:grpSpPr>
          <a:xfrm>
            <a:off x="263904" y="5025023"/>
            <a:ext cx="6704444" cy="1597501"/>
            <a:chOff x="299207" y="5072997"/>
            <a:chExt cx="6704444" cy="1597501"/>
          </a:xfrm>
        </p:grpSpPr>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652" y="5072997"/>
              <a:ext cx="2839999" cy="1597501"/>
            </a:xfrm>
            <a:prstGeom prst="rect">
              <a:avLst/>
            </a:prstGeom>
          </p:spPr>
        </p:pic>
        <p:sp>
          <p:nvSpPr>
            <p:cNvPr id="16" name="Rectangle 15"/>
            <p:cNvSpPr/>
            <p:nvPr/>
          </p:nvSpPr>
          <p:spPr>
            <a:xfrm>
              <a:off x="299207" y="5352761"/>
              <a:ext cx="4050532" cy="400110"/>
            </a:xfrm>
            <a:prstGeom prst="rect">
              <a:avLst/>
            </a:prstGeom>
          </p:spPr>
          <p:txBody>
            <a:bodyPr wrap="none">
              <a:spAutoFit/>
            </a:bodyPr>
            <a:lstStyle/>
            <a:p>
              <a:pPr>
                <a:spcBef>
                  <a:spcPts val="0"/>
                </a:spcBef>
              </a:pPr>
              <a:r>
                <a:rPr lang="en-US" sz="2000" dirty="0">
                  <a:cs typeface="Arial" panose="020B0604020202020204" pitchFamily="34" charset="0"/>
                </a:rPr>
                <a:t>Step 4-</a:t>
              </a:r>
              <a:r>
                <a:rPr lang="en-US" sz="2000" b="1" dirty="0">
                  <a:cs typeface="Arial" panose="020B0604020202020204" pitchFamily="34" charset="0"/>
                </a:rPr>
                <a:t> </a:t>
              </a:r>
              <a:r>
                <a:rPr lang="en-US" sz="2000" b="1" dirty="0">
                  <a:solidFill>
                    <a:srgbClr val="FFC000"/>
                  </a:solidFill>
                  <a:cs typeface="Arial" panose="020B0604020202020204" pitchFamily="34" charset="0"/>
                </a:rPr>
                <a:t>Implement</a:t>
              </a:r>
              <a:r>
                <a:rPr lang="en-US" sz="2000" b="1" dirty="0">
                  <a:cs typeface="Arial" panose="020B0604020202020204" pitchFamily="34" charset="0"/>
                </a:rPr>
                <a:t> </a:t>
              </a:r>
              <a:r>
                <a:rPr lang="en-US" sz="2000" dirty="0">
                  <a:cs typeface="Arial" panose="020B0604020202020204" pitchFamily="34" charset="0"/>
                </a:rPr>
                <a:t>Control Measures</a:t>
              </a:r>
            </a:p>
          </p:txBody>
        </p:sp>
      </p:grpSp>
      <p:grpSp>
        <p:nvGrpSpPr>
          <p:cNvPr id="27" name="Group 26"/>
          <p:cNvGrpSpPr/>
          <p:nvPr/>
        </p:nvGrpSpPr>
        <p:grpSpPr>
          <a:xfrm>
            <a:off x="0" y="3943159"/>
            <a:ext cx="9765346" cy="1267610"/>
            <a:chOff x="228601" y="3981348"/>
            <a:chExt cx="9765346" cy="1267610"/>
          </a:xfrm>
        </p:grpSpPr>
        <p:sp>
          <p:nvSpPr>
            <p:cNvPr id="7" name="Rectangle 6"/>
            <p:cNvSpPr/>
            <p:nvPr/>
          </p:nvSpPr>
          <p:spPr>
            <a:xfrm>
              <a:off x="228601" y="3981348"/>
              <a:ext cx="7859363" cy="1184940"/>
            </a:xfrm>
            <a:prstGeom prst="rect">
              <a:avLst/>
            </a:prstGeom>
          </p:spPr>
          <p:txBody>
            <a:bodyPr wrap="square">
              <a:spAutoFit/>
            </a:bodyPr>
            <a:lstStyle/>
            <a:p>
              <a:pPr>
                <a:lnSpc>
                  <a:spcPct val="50000"/>
                </a:lnSpc>
                <a:spcBef>
                  <a:spcPts val="0"/>
                </a:spcBef>
              </a:pPr>
              <a:endParaRPr lang="en-US" sz="2200" dirty="0">
                <a:latin typeface="Arial" panose="020B0604020202020204" pitchFamily="34" charset="0"/>
                <a:cs typeface="Arial" panose="020B0604020202020204" pitchFamily="34" charset="0"/>
              </a:endParaRPr>
            </a:p>
            <a:p>
              <a:pPr>
                <a:spcBef>
                  <a:spcPts val="0"/>
                </a:spcBef>
              </a:pPr>
              <a:r>
                <a:rPr lang="en-US" sz="2000" dirty="0">
                  <a:cs typeface="Arial" panose="020B0604020202020204" pitchFamily="34" charset="0"/>
                </a:rPr>
                <a:t>Step 3	- </a:t>
              </a:r>
              <a:r>
                <a:rPr lang="en-US" sz="2000" b="1" dirty="0">
                  <a:solidFill>
                    <a:srgbClr val="FFC000"/>
                  </a:solidFill>
                  <a:cs typeface="Arial" panose="020B0604020202020204" pitchFamily="34" charset="0"/>
                </a:rPr>
                <a:t>Select </a:t>
              </a:r>
              <a:r>
                <a:rPr lang="en-US" sz="2000" dirty="0">
                  <a:cs typeface="Arial" panose="020B0604020202020204" pitchFamily="34" charset="0"/>
                </a:rPr>
                <a:t>Appropriate Risk Control Measures</a:t>
              </a:r>
            </a:p>
            <a:p>
              <a:pPr marL="1427163" lvl="3" indent="-352425">
                <a:buFont typeface="Arial" panose="020B0604020202020204" pitchFamily="34" charset="0"/>
                <a:buChar char="•"/>
              </a:pPr>
              <a:r>
                <a:rPr lang="en-US" sz="2000" dirty="0">
                  <a:cs typeface="Arial" panose="020B0604020202020204" pitchFamily="34" charset="0"/>
                </a:rPr>
                <a:t>Elimination / Substitution / Engineering Control /</a:t>
              </a:r>
            </a:p>
            <a:p>
              <a:pPr marL="1427163" lvl="3" indent="-352425">
                <a:buFont typeface="Arial" panose="020B0604020202020204" pitchFamily="34" charset="0"/>
                <a:buChar char="•"/>
              </a:pPr>
              <a:r>
                <a:rPr lang="en-US" sz="2000" dirty="0">
                  <a:cs typeface="Arial" panose="020B0604020202020204" pitchFamily="34" charset="0"/>
                </a:rPr>
                <a:t>Admin Control / Personal Protective Equipment</a:t>
              </a:r>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05955" y="4185252"/>
              <a:ext cx="2487992" cy="1063706"/>
            </a:xfrm>
            <a:prstGeom prst="rect">
              <a:avLst/>
            </a:prstGeom>
          </p:spPr>
        </p:pic>
      </p:grpSp>
    </p:spTree>
    <p:extLst>
      <p:ext uri="{BB962C8B-B14F-4D97-AF65-F5344CB8AC3E}">
        <p14:creationId xmlns:p14="http://schemas.microsoft.com/office/powerpoint/2010/main" val="132106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vertical)">
                                      <p:cBhvr>
                                        <p:cTn id="7" dur="1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5"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vertical)">
                                      <p:cBhvr>
                                        <p:cTn id="12" dur="10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5"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vertical)">
                                      <p:cBhvr>
                                        <p:cTn id="17" dur="1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5"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vertical)">
                                      <p:cBhvr>
                                        <p:cTn id="22" dur="1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5"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vertical)">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10244" y="1240967"/>
            <a:ext cx="5105400" cy="2971800"/>
          </a:xfrm>
          <a:prstGeom prst="rect">
            <a:avLst/>
          </a:prstGeom>
        </p:spPr>
        <p:txBody>
          <a:bodyPr vert="horz">
            <a:normAutofit/>
          </a:bodyPr>
          <a:lstStyle/>
          <a:p>
            <a:pPr marL="320040" indent="-320040" algn="just">
              <a:spcBef>
                <a:spcPts val="700"/>
              </a:spcBef>
              <a:buClr>
                <a:schemeClr val="accent2">
                  <a:lumMod val="60000"/>
                  <a:lumOff val="40000"/>
                </a:schemeClr>
              </a:buClr>
              <a:buSzPct val="80000"/>
              <a:defRPr/>
            </a:pPr>
            <a:r>
              <a:rPr lang="en-US" sz="2400" b="1" dirty="0">
                <a:solidFill>
                  <a:srgbClr val="FFC000"/>
                </a:solidFill>
              </a:rPr>
              <a:t>Case study:</a:t>
            </a:r>
          </a:p>
          <a:p>
            <a:pPr marL="342900" indent="-342900" algn="just">
              <a:spcBef>
                <a:spcPts val="300"/>
              </a:spcBef>
              <a:buSzPct val="70000"/>
              <a:buFont typeface="Arial" panose="020B0604020202020204" pitchFamily="34" charset="0"/>
              <a:buChar char="•"/>
            </a:pPr>
            <a:r>
              <a:rPr lang="en-US" sz="2000" dirty="0"/>
              <a:t>Staff was cleaning glasses at the dish washing area in a restaurant kitchen</a:t>
            </a:r>
          </a:p>
          <a:p>
            <a:pPr marL="342900" indent="-342900" algn="just">
              <a:spcBef>
                <a:spcPts val="300"/>
              </a:spcBef>
              <a:buSzPct val="70000"/>
              <a:buFont typeface="Arial" panose="020B0604020202020204" pitchFamily="34" charset="0"/>
              <a:buChar char="•"/>
            </a:pPr>
            <a:r>
              <a:rPr lang="en-US" sz="2000" dirty="0"/>
              <a:t>When lifting a tray of glasses, he slipped on the wet floor and fell</a:t>
            </a:r>
          </a:p>
          <a:p>
            <a:pPr marL="342900" indent="-342900" algn="just">
              <a:spcBef>
                <a:spcPts val="300"/>
              </a:spcBef>
              <a:buSzPct val="70000"/>
              <a:buFont typeface="Arial" panose="020B0604020202020204" pitchFamily="34" charset="0"/>
              <a:buChar char="•"/>
            </a:pPr>
            <a:r>
              <a:rPr lang="en-US" sz="2000" dirty="0"/>
              <a:t>His neck was cut by broken glass and he bled to death</a:t>
            </a:r>
          </a:p>
        </p:txBody>
      </p:sp>
      <p:sp>
        <p:nvSpPr>
          <p:cNvPr id="2867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pSp>
        <p:nvGrpSpPr>
          <p:cNvPr id="3" name="Group 12"/>
          <p:cNvGrpSpPr/>
          <p:nvPr/>
        </p:nvGrpSpPr>
        <p:grpSpPr>
          <a:xfrm>
            <a:off x="7102387" y="1430181"/>
            <a:ext cx="4311283" cy="3798035"/>
            <a:chOff x="2438400" y="1292087"/>
            <a:chExt cx="4267200" cy="3339548"/>
          </a:xfrm>
        </p:grpSpPr>
        <p:pic>
          <p:nvPicPr>
            <p:cNvPr id="28673" name="Picture 1"/>
            <p:cNvPicPr>
              <a:picLocks noChangeAspect="1" noChangeArrowheads="1"/>
            </p:cNvPicPr>
            <p:nvPr/>
          </p:nvPicPr>
          <p:blipFill>
            <a:blip r:embed="rId3" cstate="screen"/>
            <a:srcRect/>
            <a:stretch>
              <a:fillRect/>
            </a:stretch>
          </p:blipFill>
          <p:spPr bwMode="auto">
            <a:xfrm>
              <a:off x="2438400" y="1292087"/>
              <a:ext cx="4267200" cy="3339548"/>
            </a:xfrm>
            <a:prstGeom prst="rect">
              <a:avLst/>
            </a:prstGeom>
            <a:solidFill>
              <a:srgbClr val="FFFFFF">
                <a:shade val="85000"/>
              </a:srgbClr>
            </a:solidFill>
            <a:ln w="88900" cap="sq">
              <a:solidFill>
                <a:srgbClr val="FFCC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4" name="Group 11"/>
            <p:cNvGrpSpPr/>
            <p:nvPr/>
          </p:nvGrpSpPr>
          <p:grpSpPr>
            <a:xfrm>
              <a:off x="3962400" y="1382345"/>
              <a:ext cx="2438400" cy="2489796"/>
              <a:chOff x="4286250" y="1912901"/>
              <a:chExt cx="1828800" cy="1830733"/>
            </a:xfrm>
          </p:grpSpPr>
          <p:sp>
            <p:nvSpPr>
              <p:cNvPr id="11" name="Rectangle 10"/>
              <p:cNvSpPr/>
              <p:nvPr/>
            </p:nvSpPr>
            <p:spPr>
              <a:xfrm>
                <a:off x="4286250" y="1912901"/>
                <a:ext cx="1828800" cy="265465"/>
              </a:xfrm>
              <a:prstGeom prst="rect">
                <a:avLst/>
              </a:prstGeom>
              <a:solidFill>
                <a:schemeClr val="accent5">
                  <a:lumMod val="40000"/>
                  <a:lumOff val="60000"/>
                </a:schemeClr>
              </a:solidFill>
              <a:ln w="5715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Dish washing area</a:t>
                </a:r>
              </a:p>
            </p:txBody>
          </p:sp>
          <p:sp>
            <p:nvSpPr>
              <p:cNvPr id="10" name="Rectangle 9"/>
              <p:cNvSpPr/>
              <p:nvPr/>
            </p:nvSpPr>
            <p:spPr>
              <a:xfrm>
                <a:off x="4286250" y="1912901"/>
                <a:ext cx="1828800" cy="1830733"/>
              </a:xfrm>
              <a:prstGeom prst="rect">
                <a:avLst/>
              </a:prstGeom>
              <a:no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 name="Content Placeholder 2"/>
          <p:cNvSpPr txBox="1">
            <a:spLocks/>
          </p:cNvSpPr>
          <p:nvPr/>
        </p:nvSpPr>
        <p:spPr>
          <a:xfrm>
            <a:off x="310244" y="3712033"/>
            <a:ext cx="8534400" cy="1905000"/>
          </a:xfrm>
          <a:prstGeom prst="rect">
            <a:avLst/>
          </a:prstGeom>
        </p:spPr>
        <p:txBody>
          <a:bodyPr vert="horz">
            <a:normAutofit/>
          </a:bodyPr>
          <a:lstStyle/>
          <a:p>
            <a:pPr marL="320040" indent="-320040">
              <a:spcBef>
                <a:spcPts val="700"/>
              </a:spcBef>
              <a:buClr>
                <a:schemeClr val="accent2">
                  <a:lumMod val="60000"/>
                  <a:lumOff val="40000"/>
                </a:schemeClr>
              </a:buClr>
              <a:buSzPct val="80000"/>
              <a:defRPr/>
            </a:pPr>
            <a:r>
              <a:rPr lang="en-US" sz="2400" b="1" dirty="0">
                <a:solidFill>
                  <a:srgbClr val="FFC000"/>
                </a:solidFill>
              </a:rPr>
              <a:t>Lesson learnt:</a:t>
            </a:r>
          </a:p>
          <a:p>
            <a:pPr marL="251460" indent="-342900">
              <a:spcBef>
                <a:spcPts val="300"/>
              </a:spcBef>
              <a:buSzPct val="70000"/>
              <a:buFont typeface="Arial" panose="020B0604020202020204" pitchFamily="34" charset="0"/>
              <a:buChar char="•"/>
            </a:pPr>
            <a:r>
              <a:rPr lang="en-US" sz="2000" dirty="0"/>
              <a:t>Wear anti-slip shoes during work</a:t>
            </a:r>
          </a:p>
          <a:p>
            <a:pPr marL="251460" indent="-342900" algn="just">
              <a:spcBef>
                <a:spcPts val="300"/>
              </a:spcBef>
              <a:buSzPct val="70000"/>
              <a:buFont typeface="Arial" panose="020B0604020202020204" pitchFamily="34" charset="0"/>
              <a:buChar char="•"/>
            </a:pPr>
            <a:r>
              <a:rPr lang="en-US" sz="2000" dirty="0"/>
              <a:t>Use a trolley to transport fragile items between locations</a:t>
            </a:r>
          </a:p>
          <a:p>
            <a:pPr marL="251460" indent="-342900">
              <a:spcBef>
                <a:spcPts val="300"/>
              </a:spcBef>
              <a:buSzPct val="70000"/>
              <a:buFont typeface="Arial" panose="020B0604020202020204" pitchFamily="34" charset="0"/>
              <a:buChar char="•"/>
            </a:pPr>
            <a:r>
              <a:rPr lang="en-US" sz="2000" dirty="0"/>
              <a:t>Practice housekeeping to keep work area tidy and dry</a:t>
            </a:r>
          </a:p>
        </p:txBody>
      </p:sp>
      <p:sp>
        <p:nvSpPr>
          <p:cNvPr id="13" name="TextBox 12"/>
          <p:cNvSpPr txBox="1"/>
          <p:nvPr/>
        </p:nvSpPr>
        <p:spPr>
          <a:xfrm>
            <a:off x="228601" y="174812"/>
            <a:ext cx="3126562" cy="523220"/>
          </a:xfrm>
          <a:prstGeom prst="rect">
            <a:avLst/>
          </a:prstGeom>
          <a:noFill/>
        </p:spPr>
        <p:txBody>
          <a:bodyPr wrap="none" rtlCol="0">
            <a:spAutoFit/>
          </a:bodyPr>
          <a:lstStyle/>
          <a:p>
            <a:r>
              <a:rPr lang="en-US" sz="2800" b="1" dirty="0"/>
              <a:t>Slips, Trips and Falls</a:t>
            </a:r>
            <a:endParaRPr lang="en-SG" sz="2800" b="1" dirty="0"/>
          </a:p>
        </p:txBody>
      </p:sp>
      <p:sp>
        <p:nvSpPr>
          <p:cNvPr id="15" name="Oval 14"/>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TextBox 15"/>
          <p:cNvSpPr txBox="1"/>
          <p:nvPr/>
        </p:nvSpPr>
        <p:spPr>
          <a:xfrm>
            <a:off x="11890312" y="6536107"/>
            <a:ext cx="341760" cy="276999"/>
          </a:xfrm>
          <a:prstGeom prst="rect">
            <a:avLst/>
          </a:prstGeom>
          <a:noFill/>
        </p:spPr>
        <p:txBody>
          <a:bodyPr wrap="none" rtlCol="0">
            <a:spAutoFit/>
          </a:bodyPr>
          <a:lstStyle/>
          <a:p>
            <a:r>
              <a:rPr lang="en-US" sz="1200" dirty="0"/>
              <a:t>35</a:t>
            </a:r>
            <a:endParaRPr lang="en-SG" sz="1200" dirty="0"/>
          </a:p>
        </p:txBody>
      </p:sp>
    </p:spTree>
    <p:extLst>
      <p:ext uri="{BB962C8B-B14F-4D97-AF65-F5344CB8AC3E}">
        <p14:creationId xmlns:p14="http://schemas.microsoft.com/office/powerpoint/2010/main" val="597447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266697" y="903693"/>
            <a:ext cx="5833354" cy="2760617"/>
          </a:xfrm>
          <a:prstGeom prst="rect">
            <a:avLst/>
          </a:prstGeom>
        </p:spPr>
        <p:txBody>
          <a:bodyPr vert="horz">
            <a:normAutofit/>
          </a:bodyPr>
          <a:lstStyle/>
          <a:p>
            <a:pPr marL="320040" indent="-320040">
              <a:spcBef>
                <a:spcPts val="700"/>
              </a:spcBef>
              <a:buClr>
                <a:srgbClr val="DB5353">
                  <a:lumMod val="60000"/>
                  <a:lumOff val="40000"/>
                </a:srgbClr>
              </a:buClr>
              <a:buSzPct val="80000"/>
              <a:defRPr/>
            </a:pPr>
            <a:r>
              <a:rPr lang="en-US" sz="2400" b="1" dirty="0">
                <a:solidFill>
                  <a:srgbClr val="FFC000"/>
                </a:solidFill>
              </a:rPr>
              <a:t>Case study:</a:t>
            </a:r>
          </a:p>
          <a:p>
            <a:pPr marL="342900" indent="-342900">
              <a:spcBef>
                <a:spcPts val="300"/>
              </a:spcBef>
              <a:buSzPct val="70000"/>
              <a:buFont typeface="Arial" panose="020B0604020202020204" pitchFamily="34" charset="0"/>
              <a:buChar char="•"/>
            </a:pPr>
            <a:r>
              <a:rPr lang="en-US" sz="2000" dirty="0">
                <a:solidFill>
                  <a:prstClr val="black"/>
                </a:solidFill>
              </a:rPr>
              <a:t>Staff slipped and fell down a flight of stairs while sweeping</a:t>
            </a:r>
          </a:p>
          <a:p>
            <a:pPr marL="342900" indent="-342900">
              <a:spcBef>
                <a:spcPts val="300"/>
              </a:spcBef>
              <a:buSzPct val="70000"/>
              <a:buFont typeface="Arial" panose="020B0604020202020204" pitchFamily="34" charset="0"/>
              <a:buChar char="•"/>
            </a:pPr>
            <a:r>
              <a:rPr lang="en-US" sz="2000" dirty="0">
                <a:solidFill>
                  <a:prstClr val="black"/>
                </a:solidFill>
              </a:rPr>
              <a:t>The floor was dusty due to manufacturing processes in the workplace</a:t>
            </a:r>
          </a:p>
          <a:p>
            <a:pPr marL="342900" indent="-342900">
              <a:spcBef>
                <a:spcPts val="300"/>
              </a:spcBef>
              <a:buSzPct val="70000"/>
              <a:buFont typeface="Arial" panose="020B0604020202020204" pitchFamily="34" charset="0"/>
              <a:buChar char="•"/>
            </a:pPr>
            <a:r>
              <a:rPr lang="en-US" sz="2000" dirty="0">
                <a:solidFill>
                  <a:prstClr val="black"/>
                </a:solidFill>
              </a:rPr>
              <a:t>Safety shoes were in good condition</a:t>
            </a:r>
          </a:p>
          <a:p>
            <a:pPr marL="342900" indent="-342900">
              <a:spcBef>
                <a:spcPts val="300"/>
              </a:spcBef>
              <a:buSzPct val="70000"/>
              <a:buFont typeface="Arial" panose="020B0604020202020204" pitchFamily="34" charset="0"/>
              <a:buChar char="•"/>
            </a:pPr>
            <a:r>
              <a:rPr lang="en-US" sz="2000" dirty="0">
                <a:solidFill>
                  <a:prstClr val="black"/>
                </a:solidFill>
              </a:rPr>
              <a:t>He sustained multiple bruises</a:t>
            </a:r>
          </a:p>
        </p:txBody>
      </p:sp>
      <p:sp>
        <p:nvSpPr>
          <p:cNvPr id="28674" name="Rectangle 2"/>
          <p:cNvSpPr>
            <a:spLocks noChangeArrowheads="1"/>
          </p:cNvSpPr>
          <p:nvPr/>
        </p:nvSpPr>
        <p:spPr bwMode="auto">
          <a:xfrm>
            <a:off x="152400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solidFill>
                <a:prstClr val="black"/>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6927925" y="1055422"/>
            <a:ext cx="3381891" cy="2608888"/>
          </a:xfrm>
          <a:prstGeom prst="rect">
            <a:avLst/>
          </a:prstGeom>
          <a:solidFill>
            <a:srgbClr val="FFFFFF">
              <a:shade val="85000"/>
            </a:srgbClr>
          </a:solidFill>
          <a:ln w="88900" cap="sq">
            <a:solidFill>
              <a:srgbClr val="FFE89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ontent Placeholder 2"/>
          <p:cNvSpPr txBox="1">
            <a:spLocks/>
          </p:cNvSpPr>
          <p:nvPr/>
        </p:nvSpPr>
        <p:spPr>
          <a:xfrm>
            <a:off x="2703964" y="3745178"/>
            <a:ext cx="8811990" cy="2057400"/>
          </a:xfrm>
          <a:prstGeom prst="rect">
            <a:avLst/>
          </a:prstGeom>
        </p:spPr>
        <p:txBody>
          <a:bodyPr vert="horz">
            <a:normAutofit/>
          </a:bodyPr>
          <a:lstStyle/>
          <a:p>
            <a:pPr marL="320040" indent="-320040">
              <a:spcBef>
                <a:spcPts val="700"/>
              </a:spcBef>
              <a:buClr>
                <a:srgbClr val="DB5353">
                  <a:lumMod val="60000"/>
                  <a:lumOff val="40000"/>
                </a:srgbClr>
              </a:buClr>
              <a:buSzPct val="80000"/>
              <a:defRPr/>
            </a:pPr>
            <a:r>
              <a:rPr lang="en-US" sz="2400" b="1" dirty="0">
                <a:solidFill>
                  <a:srgbClr val="FFC000"/>
                </a:solidFill>
              </a:rPr>
              <a:t>Lesson learnt:</a:t>
            </a:r>
          </a:p>
          <a:p>
            <a:pPr marL="251460" indent="-342900">
              <a:spcBef>
                <a:spcPts val="300"/>
              </a:spcBef>
              <a:buSzPct val="70000"/>
              <a:buFont typeface="Arial" panose="020B0604020202020204" pitchFamily="34" charset="0"/>
              <a:buChar char="•"/>
            </a:pPr>
            <a:r>
              <a:rPr lang="en-US" sz="2000" dirty="0">
                <a:solidFill>
                  <a:prstClr val="black"/>
                </a:solidFill>
              </a:rPr>
              <a:t>Place anti-slip strips on the steps of the stairs</a:t>
            </a:r>
          </a:p>
          <a:p>
            <a:pPr marL="251460" indent="-342900">
              <a:spcBef>
                <a:spcPts val="300"/>
              </a:spcBef>
              <a:buSzPct val="70000"/>
              <a:buFont typeface="Arial" panose="020B0604020202020204" pitchFamily="34" charset="0"/>
              <a:buChar char="•"/>
            </a:pPr>
            <a:r>
              <a:rPr lang="en-US" sz="2000" dirty="0">
                <a:solidFill>
                  <a:prstClr val="black"/>
                </a:solidFill>
              </a:rPr>
              <a:t>Hold handrails for support</a:t>
            </a:r>
          </a:p>
          <a:p>
            <a:pPr marL="342900" indent="-342900">
              <a:spcBef>
                <a:spcPts val="300"/>
              </a:spcBef>
              <a:buSzPct val="70000"/>
              <a:buFont typeface="Arial" panose="020B0604020202020204" pitchFamily="34" charset="0"/>
              <a:buChar char="•"/>
            </a:pPr>
            <a:r>
              <a:rPr lang="en-US" sz="2000" dirty="0">
                <a:solidFill>
                  <a:prstClr val="black"/>
                </a:solidFill>
              </a:rPr>
              <a:t>Stand on two steps to adopt a stable position when sweeping stairs (see picture on left)</a:t>
            </a:r>
          </a:p>
        </p:txBody>
      </p:sp>
      <p:pic>
        <p:nvPicPr>
          <p:cNvPr id="3" name="Picture 2"/>
          <p:cNvPicPr>
            <a:picLocks noChangeAspect="1"/>
          </p:cNvPicPr>
          <p:nvPr/>
        </p:nvPicPr>
        <p:blipFill>
          <a:blip r:embed="rId4"/>
          <a:stretch>
            <a:fillRect/>
          </a:stretch>
        </p:blipFill>
        <p:spPr>
          <a:xfrm>
            <a:off x="554564" y="3817352"/>
            <a:ext cx="1837034" cy="2760618"/>
          </a:xfrm>
          <a:prstGeom prst="rect">
            <a:avLst/>
          </a:prstGeom>
          <a:solidFill>
            <a:srgbClr val="FFFFFF">
              <a:shade val="85000"/>
            </a:srgbClr>
          </a:solidFill>
          <a:ln w="88900" cap="sq">
            <a:solidFill>
              <a:srgbClr val="FFE89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228601" y="174812"/>
            <a:ext cx="3126562" cy="523220"/>
          </a:xfrm>
          <a:prstGeom prst="rect">
            <a:avLst/>
          </a:prstGeom>
          <a:noFill/>
        </p:spPr>
        <p:txBody>
          <a:bodyPr wrap="none" rtlCol="0">
            <a:spAutoFit/>
          </a:bodyPr>
          <a:lstStyle/>
          <a:p>
            <a:r>
              <a:rPr lang="en-US" sz="2800" b="1" dirty="0"/>
              <a:t>Slips, Trips and Falls</a:t>
            </a:r>
            <a:endParaRPr lang="en-SG" sz="2800" b="1" dirty="0"/>
          </a:p>
        </p:txBody>
      </p:sp>
      <p:sp>
        <p:nvSpPr>
          <p:cNvPr id="11" name="Oval 10"/>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p:cNvSpPr txBox="1"/>
          <p:nvPr/>
        </p:nvSpPr>
        <p:spPr>
          <a:xfrm>
            <a:off x="11890312" y="6536107"/>
            <a:ext cx="341760" cy="276999"/>
          </a:xfrm>
          <a:prstGeom prst="rect">
            <a:avLst/>
          </a:prstGeom>
          <a:noFill/>
        </p:spPr>
        <p:txBody>
          <a:bodyPr wrap="none" rtlCol="0">
            <a:spAutoFit/>
          </a:bodyPr>
          <a:lstStyle/>
          <a:p>
            <a:r>
              <a:rPr lang="en-US" sz="1200" dirty="0"/>
              <a:t>36</a:t>
            </a:r>
            <a:endParaRPr lang="en-SG" sz="1200" dirty="0"/>
          </a:p>
        </p:txBody>
      </p:sp>
    </p:spTree>
    <p:extLst>
      <p:ext uri="{BB962C8B-B14F-4D97-AF65-F5344CB8AC3E}">
        <p14:creationId xmlns:p14="http://schemas.microsoft.com/office/powerpoint/2010/main" val="2132681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28601" y="974566"/>
            <a:ext cx="10096500" cy="838200"/>
          </a:xfrm>
          <a:prstGeom prst="rect">
            <a:avLst/>
          </a:prstGeom>
        </p:spPr>
        <p:txBody>
          <a:bodyPr vert="horz">
            <a:noAutofit/>
          </a:bodyPr>
          <a:lstStyle/>
          <a:p>
            <a:pPr indent="-216000">
              <a:spcBef>
                <a:spcPts val="600"/>
              </a:spcBef>
              <a:buClr>
                <a:schemeClr val="accent2">
                  <a:lumMod val="60000"/>
                  <a:lumOff val="40000"/>
                </a:schemeClr>
              </a:buClr>
              <a:buSzPct val="80000"/>
              <a:defRPr/>
            </a:pPr>
            <a:r>
              <a:rPr lang="en-US" sz="2000" dirty="0"/>
              <a:t>Fall from heights is one of the leading accident types. Accidents and near-misses often involve the improper use of </a:t>
            </a:r>
            <a:r>
              <a:rPr lang="en-US" sz="2000" u="sng" dirty="0"/>
              <a:t>ladders</a:t>
            </a:r>
            <a:r>
              <a:rPr lang="en-US" sz="2000" dirty="0"/>
              <a:t>.</a:t>
            </a:r>
          </a:p>
        </p:txBody>
      </p:sp>
      <p:graphicFrame>
        <p:nvGraphicFramePr>
          <p:cNvPr id="6" name="Table 5"/>
          <p:cNvGraphicFramePr>
            <a:graphicFrameLocks noGrp="1"/>
          </p:cNvGraphicFramePr>
          <p:nvPr>
            <p:extLst>
              <p:ext uri="{D42A27DB-BD31-4B8C-83A1-F6EECF244321}">
                <p14:modId xmlns:p14="http://schemas.microsoft.com/office/powerpoint/2010/main" val="3698141181"/>
              </p:ext>
            </p:extLst>
          </p:nvPr>
        </p:nvGraphicFramePr>
        <p:xfrm>
          <a:off x="304800" y="2050600"/>
          <a:ext cx="5380216" cy="2682240"/>
        </p:xfrm>
        <a:graphic>
          <a:graphicData uri="http://schemas.openxmlformats.org/drawingml/2006/table">
            <a:tbl>
              <a:tblPr firstRow="1" bandRow="1">
                <a:tableStyleId>{5C22544A-7EE6-4342-B048-85BDC9FD1C3A}</a:tableStyleId>
              </a:tblPr>
              <a:tblGrid>
                <a:gridCol w="1188300">
                  <a:extLst>
                    <a:ext uri="{9D8B030D-6E8A-4147-A177-3AD203B41FA5}">
                      <a16:colId xmlns:a16="http://schemas.microsoft.com/office/drawing/2014/main" val="20000"/>
                    </a:ext>
                  </a:extLst>
                </a:gridCol>
                <a:gridCol w="4191916">
                  <a:extLst>
                    <a:ext uri="{9D8B030D-6E8A-4147-A177-3AD203B41FA5}">
                      <a16:colId xmlns:a16="http://schemas.microsoft.com/office/drawing/2014/main" val="20001"/>
                    </a:ext>
                  </a:extLst>
                </a:gridCol>
              </a:tblGrid>
              <a:tr h="1874728">
                <a:tc>
                  <a:txBody>
                    <a:bodyPr/>
                    <a:lstStyle/>
                    <a:p>
                      <a:pPr marL="0" marR="0" indent="0" algn="l" defTabSz="179388" rtl="0" eaLnBrk="1" fontAlgn="auto" latinLnBrk="0" hangingPunct="1">
                        <a:lnSpc>
                          <a:spcPct val="100000"/>
                        </a:lnSpc>
                        <a:spcBef>
                          <a:spcPts val="0"/>
                        </a:spcBef>
                        <a:spcAft>
                          <a:spcPts val="0"/>
                        </a:spcAft>
                        <a:buClrTx/>
                        <a:buSzTx/>
                        <a:buFont typeface="Arial" pitchFamily="34" charset="0"/>
                        <a:buNone/>
                        <a:tabLst/>
                        <a:defRPr/>
                      </a:pPr>
                      <a:r>
                        <a:rPr lang="en-GB" sz="2400" b="1" dirty="0">
                          <a:solidFill>
                            <a:schemeClr val="accent4"/>
                          </a:solidFill>
                        </a:rPr>
                        <a:t>DOS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rtl="0" eaLnBrk="1" latinLnBrk="0" hangingPunct="1">
                        <a:spcBef>
                          <a:spcPts val="300"/>
                        </a:spcBef>
                        <a:buClrTx/>
                        <a:buSzPct val="80000"/>
                        <a:buFont typeface="Arial" panose="020B0604020202020204" pitchFamily="34" charset="0"/>
                        <a:buChar char="•"/>
                        <a:tabLst>
                          <a:tab pos="0" algn="l"/>
                        </a:tabLst>
                      </a:pPr>
                      <a:r>
                        <a:rPr kumimoji="0" lang="en-US" sz="2000" b="0" kern="1200" noProof="0" dirty="0">
                          <a:solidFill>
                            <a:schemeClr val="dk1"/>
                          </a:solidFill>
                          <a:latin typeface="+mn-lt"/>
                          <a:ea typeface="+mn-ea"/>
                          <a:cs typeface="+mn-cs"/>
                        </a:rPr>
                        <a:t>Wear proper footwear</a:t>
                      </a:r>
                    </a:p>
                    <a:p>
                      <a:pPr marL="342900" indent="-342900" algn="l" rtl="0" eaLnBrk="1" latinLnBrk="0" hangingPunct="1">
                        <a:spcBef>
                          <a:spcPts val="300"/>
                        </a:spcBef>
                        <a:buClrTx/>
                        <a:buSzPct val="80000"/>
                        <a:buFont typeface="Arial" panose="020B0604020202020204" pitchFamily="34" charset="0"/>
                        <a:buChar char="•"/>
                      </a:pPr>
                      <a:r>
                        <a:rPr kumimoji="0" lang="en-US" sz="2000" b="0" kern="1200" noProof="0" dirty="0">
                          <a:solidFill>
                            <a:schemeClr val="dk1"/>
                          </a:solidFill>
                          <a:latin typeface="+mn-lt"/>
                          <a:ea typeface="+mn-ea"/>
                          <a:cs typeface="+mn-cs"/>
                        </a:rPr>
                        <a:t>Use the correct ladder for the job</a:t>
                      </a:r>
                      <a:endParaRPr kumimoji="0" lang="en-US" sz="2000" b="0" kern="1200" baseline="0" noProof="0" dirty="0">
                        <a:solidFill>
                          <a:schemeClr val="dk1"/>
                        </a:solidFill>
                        <a:latin typeface="+mn-lt"/>
                        <a:ea typeface="+mn-ea"/>
                        <a:cs typeface="+mn-cs"/>
                      </a:endParaRPr>
                    </a:p>
                    <a:p>
                      <a:pPr marL="342900" indent="-342900" algn="l" rtl="0" eaLnBrk="1" latinLnBrk="0" hangingPunct="1">
                        <a:spcBef>
                          <a:spcPts val="300"/>
                        </a:spcBef>
                        <a:buClrTx/>
                        <a:buSzPct val="80000"/>
                        <a:buFont typeface="Arial" panose="020B0604020202020204" pitchFamily="34" charset="0"/>
                        <a:buChar char="•"/>
                      </a:pPr>
                      <a:r>
                        <a:rPr kumimoji="0" lang="en-US" sz="2000" b="0" kern="1200" baseline="0" noProof="0" dirty="0">
                          <a:solidFill>
                            <a:schemeClr val="dk1"/>
                          </a:solidFill>
                          <a:latin typeface="+mn-lt"/>
                          <a:ea typeface="+mn-ea"/>
                          <a:cs typeface="+mn-cs"/>
                        </a:rPr>
                        <a:t>Keep 3 points of contact with the ladder at all times</a:t>
                      </a:r>
                    </a:p>
                    <a:p>
                      <a:pPr marL="342900" indent="-342900" algn="l" rtl="0" eaLnBrk="1" latinLnBrk="0" hangingPunct="1">
                        <a:spcBef>
                          <a:spcPts val="300"/>
                        </a:spcBef>
                        <a:buClrTx/>
                        <a:buSzPct val="80000"/>
                        <a:buFont typeface="Arial" panose="020B0604020202020204" pitchFamily="34" charset="0"/>
                        <a:buChar char="•"/>
                      </a:pPr>
                      <a:r>
                        <a:rPr kumimoji="0" lang="en-US" sz="2000" b="0" kern="1200" baseline="0" noProof="0" dirty="0">
                          <a:solidFill>
                            <a:schemeClr val="dk1"/>
                          </a:solidFill>
                          <a:latin typeface="+mn-lt"/>
                          <a:ea typeface="+mn-ea"/>
                          <a:cs typeface="+mn-cs"/>
                        </a:rPr>
                        <a:t>Set up a barrier around the ladder during work </a:t>
                      </a:r>
                    </a:p>
                    <a:p>
                      <a:pPr marL="594900" lvl="0" indent="-342900" algn="l" rtl="0" eaLnBrk="1" latinLnBrk="0" hangingPunct="1">
                        <a:spcBef>
                          <a:spcPts val="300"/>
                        </a:spcBef>
                        <a:buClrTx/>
                        <a:buSzPct val="80000"/>
                        <a:buFont typeface="Arial" panose="020B0604020202020204" pitchFamily="34" charset="0"/>
                        <a:buChar char="•"/>
                      </a:pPr>
                      <a:r>
                        <a:rPr kumimoji="0" lang="en-US" sz="2000" b="0" i="1" kern="1200" baseline="0" noProof="0" dirty="0">
                          <a:solidFill>
                            <a:schemeClr val="dk1"/>
                          </a:solidFill>
                          <a:latin typeface="+mn-lt"/>
                          <a:ea typeface="+mn-ea"/>
                          <a:cs typeface="+mn-cs"/>
                        </a:rPr>
                        <a:t>(e.g. a 2m tall ladder will need barrier at least 2m from it)</a:t>
                      </a:r>
                      <a:endParaRPr kumimoji="0" lang="en-US" sz="2000" b="0" i="1" kern="1200" noProof="0" dirty="0">
                        <a:solidFill>
                          <a:schemeClr val="dk1"/>
                        </a:solidFill>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7" name="Group 6"/>
          <p:cNvGrpSpPr/>
          <p:nvPr/>
        </p:nvGrpSpPr>
        <p:grpSpPr>
          <a:xfrm>
            <a:off x="5948978" y="2009162"/>
            <a:ext cx="6019973" cy="2567110"/>
            <a:chOff x="4114800" y="2057400"/>
            <a:chExt cx="4960515" cy="1953277"/>
          </a:xfrm>
        </p:grpSpPr>
        <p:pic>
          <p:nvPicPr>
            <p:cNvPr id="10242" name="Picture 2"/>
            <p:cNvPicPr>
              <a:picLocks noChangeAspect="1" noChangeArrowheads="1"/>
            </p:cNvPicPr>
            <p:nvPr/>
          </p:nvPicPr>
          <p:blipFill>
            <a:blip r:embed="rId3" cstate="screen"/>
            <a:srcRect/>
            <a:stretch>
              <a:fillRect/>
            </a:stretch>
          </p:blipFill>
          <p:spPr bwMode="auto">
            <a:xfrm>
              <a:off x="4114800" y="2057400"/>
              <a:ext cx="3200400" cy="1953277"/>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screen"/>
            <a:srcRect/>
            <a:stretch>
              <a:fillRect/>
            </a:stretch>
          </p:blipFill>
          <p:spPr bwMode="auto">
            <a:xfrm>
              <a:off x="7391400" y="2089299"/>
              <a:ext cx="1683915" cy="1880246"/>
            </a:xfrm>
            <a:prstGeom prst="rect">
              <a:avLst/>
            </a:prstGeom>
            <a:noFill/>
            <a:ln w="9525">
              <a:noFill/>
              <a:miter lim="800000"/>
              <a:headEnd/>
              <a:tailEnd/>
            </a:ln>
          </p:spPr>
        </p:pic>
      </p:grpSp>
      <p:sp>
        <p:nvSpPr>
          <p:cNvPr id="8" name="TextBox 7"/>
          <p:cNvSpPr txBox="1"/>
          <p:nvPr/>
        </p:nvSpPr>
        <p:spPr>
          <a:xfrm>
            <a:off x="228601" y="174812"/>
            <a:ext cx="2667846" cy="523220"/>
          </a:xfrm>
          <a:prstGeom prst="rect">
            <a:avLst/>
          </a:prstGeom>
          <a:noFill/>
        </p:spPr>
        <p:txBody>
          <a:bodyPr wrap="none" rtlCol="0">
            <a:spAutoFit/>
          </a:bodyPr>
          <a:lstStyle/>
          <a:p>
            <a:r>
              <a:rPr lang="en-US" sz="2800" b="1" dirty="0"/>
              <a:t>Fall from heights</a:t>
            </a:r>
            <a:endParaRPr lang="en-SG" sz="2800" b="1" dirty="0"/>
          </a:p>
        </p:txBody>
      </p:sp>
      <p:graphicFrame>
        <p:nvGraphicFramePr>
          <p:cNvPr id="4" name="Table 3"/>
          <p:cNvGraphicFramePr>
            <a:graphicFrameLocks noGrp="1"/>
          </p:cNvGraphicFramePr>
          <p:nvPr>
            <p:extLst>
              <p:ext uri="{D42A27DB-BD31-4B8C-83A1-F6EECF244321}">
                <p14:modId xmlns:p14="http://schemas.microsoft.com/office/powerpoint/2010/main" val="914693825"/>
              </p:ext>
            </p:extLst>
          </p:nvPr>
        </p:nvGraphicFramePr>
        <p:xfrm>
          <a:off x="304800" y="4970674"/>
          <a:ext cx="8316687" cy="457200"/>
        </p:xfrm>
        <a:graphic>
          <a:graphicData uri="http://schemas.openxmlformats.org/drawingml/2006/table">
            <a:tbl>
              <a:tblPr firstRow="1" bandRow="1">
                <a:tableStyleId>{5C22544A-7EE6-4342-B048-85BDC9FD1C3A}</a:tableStyleId>
              </a:tblPr>
              <a:tblGrid>
                <a:gridCol w="1241973">
                  <a:extLst>
                    <a:ext uri="{9D8B030D-6E8A-4147-A177-3AD203B41FA5}">
                      <a16:colId xmlns:a16="http://schemas.microsoft.com/office/drawing/2014/main" val="20000"/>
                    </a:ext>
                  </a:extLst>
                </a:gridCol>
                <a:gridCol w="7074714">
                  <a:extLst>
                    <a:ext uri="{9D8B030D-6E8A-4147-A177-3AD203B41FA5}">
                      <a16:colId xmlns:a16="http://schemas.microsoft.com/office/drawing/2014/main" val="20001"/>
                    </a:ext>
                  </a:extLst>
                </a:gridCol>
              </a:tblGrid>
              <a:tr h="329747">
                <a:tc>
                  <a:txBody>
                    <a:bodyPr/>
                    <a:lstStyle/>
                    <a:p>
                      <a:pPr>
                        <a:buFont typeface="Arial" pitchFamily="34" charset="0"/>
                        <a:buNone/>
                      </a:pPr>
                      <a:r>
                        <a:rPr lang="en-GB" sz="2400" b="1" baseline="0" dirty="0">
                          <a:solidFill>
                            <a:schemeClr val="accent4"/>
                          </a:solidFill>
                        </a:rPr>
                        <a:t>DON’TS</a:t>
                      </a:r>
                      <a:endParaRPr lang="en-GB" sz="2400" b="1" dirty="0">
                        <a:solidFill>
                          <a:schemeClr val="accent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300"/>
                        </a:spcBef>
                        <a:spcAft>
                          <a:spcPts val="0"/>
                        </a:spcAft>
                        <a:buClrTx/>
                        <a:buSzPct val="80000"/>
                        <a:buFont typeface="Arial" panose="020B0604020202020204" pitchFamily="34" charset="0"/>
                        <a:buChar char="•"/>
                        <a:tabLst/>
                        <a:defRPr/>
                      </a:pPr>
                      <a:r>
                        <a:rPr kumimoji="0" lang="en-GB" sz="2000" b="0" kern="1200" noProof="0" dirty="0">
                          <a:solidFill>
                            <a:schemeClr val="dk1"/>
                          </a:solidFill>
                          <a:latin typeface="+mn-lt"/>
                          <a:ea typeface="+mn-ea"/>
                          <a:cs typeface="+mn-cs"/>
                        </a:rPr>
                        <a:t>Use the ladder on uneven ground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Oval 11"/>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TextBox 12"/>
          <p:cNvSpPr txBox="1"/>
          <p:nvPr/>
        </p:nvSpPr>
        <p:spPr>
          <a:xfrm>
            <a:off x="11890312" y="6536107"/>
            <a:ext cx="341760" cy="276999"/>
          </a:xfrm>
          <a:prstGeom prst="rect">
            <a:avLst/>
          </a:prstGeom>
          <a:noFill/>
        </p:spPr>
        <p:txBody>
          <a:bodyPr wrap="none" rtlCol="0">
            <a:spAutoFit/>
          </a:bodyPr>
          <a:lstStyle/>
          <a:p>
            <a:r>
              <a:rPr lang="en-US" sz="1200" dirty="0"/>
              <a:t>37</a:t>
            </a:r>
            <a:endParaRPr lang="en-SG" sz="1200" dirty="0"/>
          </a:p>
        </p:txBody>
      </p:sp>
    </p:spTree>
    <p:extLst>
      <p:ext uri="{BB962C8B-B14F-4D97-AF65-F5344CB8AC3E}">
        <p14:creationId xmlns:p14="http://schemas.microsoft.com/office/powerpoint/2010/main" val="1195049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99354" y="936466"/>
            <a:ext cx="10052959" cy="914400"/>
          </a:xfrm>
          <a:prstGeom prst="rect">
            <a:avLst/>
          </a:prstGeom>
        </p:spPr>
        <p:txBody>
          <a:bodyPr vert="horz">
            <a:noAutofit/>
          </a:bodyPr>
          <a:lstStyle/>
          <a:p>
            <a:pPr indent="-216000">
              <a:spcBef>
                <a:spcPts val="600"/>
              </a:spcBef>
              <a:buClr>
                <a:schemeClr val="accent2">
                  <a:lumMod val="60000"/>
                  <a:lumOff val="40000"/>
                </a:schemeClr>
              </a:buClr>
              <a:buSzPct val="80000"/>
              <a:defRPr/>
            </a:pPr>
            <a:r>
              <a:rPr lang="en-US" sz="2000" dirty="0"/>
              <a:t>A </a:t>
            </a:r>
            <a:r>
              <a:rPr lang="en-US" sz="2000" u="sng" dirty="0"/>
              <a:t>scaffold/platform</a:t>
            </a:r>
            <a:r>
              <a:rPr lang="en-US" sz="2000" dirty="0"/>
              <a:t> is recommended to provide better access and also a more stable platform for you to work on.</a:t>
            </a:r>
          </a:p>
        </p:txBody>
      </p:sp>
      <p:graphicFrame>
        <p:nvGraphicFramePr>
          <p:cNvPr id="7" name="Table 6"/>
          <p:cNvGraphicFramePr>
            <a:graphicFrameLocks noGrp="1"/>
          </p:cNvGraphicFramePr>
          <p:nvPr>
            <p:extLst>
              <p:ext uri="{D42A27DB-BD31-4B8C-83A1-F6EECF244321}">
                <p14:modId xmlns:p14="http://schemas.microsoft.com/office/powerpoint/2010/main" val="2752600146"/>
              </p:ext>
            </p:extLst>
          </p:nvPr>
        </p:nvGraphicFramePr>
        <p:xfrm>
          <a:off x="299354" y="3946735"/>
          <a:ext cx="10804074" cy="2303411"/>
        </p:xfrm>
        <a:graphic>
          <a:graphicData uri="http://schemas.openxmlformats.org/drawingml/2006/table">
            <a:tbl>
              <a:tblPr firstRow="1" bandRow="1">
                <a:tableStyleId>{5C22544A-7EE6-4342-B048-85BDC9FD1C3A}</a:tableStyleId>
              </a:tblPr>
              <a:tblGrid>
                <a:gridCol w="1530577">
                  <a:extLst>
                    <a:ext uri="{9D8B030D-6E8A-4147-A177-3AD203B41FA5}">
                      <a16:colId xmlns:a16="http://schemas.microsoft.com/office/drawing/2014/main" val="20000"/>
                    </a:ext>
                  </a:extLst>
                </a:gridCol>
                <a:gridCol w="9273497">
                  <a:extLst>
                    <a:ext uri="{9D8B030D-6E8A-4147-A177-3AD203B41FA5}">
                      <a16:colId xmlns:a16="http://schemas.microsoft.com/office/drawing/2014/main" val="20001"/>
                    </a:ext>
                  </a:extLst>
                </a:gridCol>
              </a:tblGrid>
              <a:tr h="1748579">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2400" b="1" dirty="0">
                          <a:solidFill>
                            <a:schemeClr val="accent4"/>
                          </a:solidFill>
                        </a:rPr>
                        <a:t>DOS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indent="-342900" algn="l" rtl="0" eaLnBrk="1" latinLnBrk="0" hangingPunct="1">
                        <a:spcBef>
                          <a:spcPts val="300"/>
                        </a:spcBef>
                        <a:buClrTx/>
                        <a:buSzPct val="80000"/>
                        <a:buFont typeface="Arial" panose="020B0604020202020204" pitchFamily="34" charset="0"/>
                        <a:buChar char="•"/>
                      </a:pPr>
                      <a:r>
                        <a:rPr kumimoji="0" lang="en-US" sz="2000" b="0" kern="1200" noProof="0" dirty="0">
                          <a:solidFill>
                            <a:schemeClr val="tx1"/>
                          </a:solidFill>
                          <a:latin typeface="+mn-lt"/>
                          <a:ea typeface="+mn-ea"/>
                          <a:cs typeface="+mn-cs"/>
                        </a:rPr>
                        <a:t>Ensure</a:t>
                      </a:r>
                      <a:r>
                        <a:rPr kumimoji="0" lang="en-US" sz="2000" b="0" kern="1200" baseline="0" noProof="0" dirty="0">
                          <a:solidFill>
                            <a:schemeClr val="tx1"/>
                          </a:solidFill>
                          <a:latin typeface="+mn-lt"/>
                          <a:ea typeface="+mn-ea"/>
                          <a:cs typeface="+mn-cs"/>
                        </a:rPr>
                        <a:t> the</a:t>
                      </a:r>
                      <a:r>
                        <a:rPr kumimoji="0" lang="en-US" sz="2000" b="0" kern="1200" noProof="0" dirty="0">
                          <a:solidFill>
                            <a:schemeClr val="tx1"/>
                          </a:solidFill>
                          <a:latin typeface="+mn-lt"/>
                          <a:ea typeface="+mn-ea"/>
                          <a:cs typeface="+mn-cs"/>
                        </a:rPr>
                        <a:t> scaffold/platform</a:t>
                      </a:r>
                      <a:r>
                        <a:rPr kumimoji="0" lang="en-US" sz="2000" b="0" kern="1200" baseline="0" noProof="0" dirty="0">
                          <a:solidFill>
                            <a:schemeClr val="tx1"/>
                          </a:solidFill>
                          <a:latin typeface="+mn-lt"/>
                          <a:ea typeface="+mn-ea"/>
                          <a:cs typeface="+mn-cs"/>
                        </a:rPr>
                        <a:t> has been inspected by a licensed inspector before use.</a:t>
                      </a:r>
                      <a:endParaRPr kumimoji="0" lang="en-US" sz="2000" b="0" kern="1200" noProof="0" dirty="0">
                        <a:solidFill>
                          <a:schemeClr val="tx1"/>
                        </a:solidFill>
                        <a:latin typeface="+mn-lt"/>
                        <a:ea typeface="+mn-ea"/>
                        <a:cs typeface="+mn-cs"/>
                      </a:endParaRPr>
                    </a:p>
                    <a:p>
                      <a:pPr marL="342900" indent="-342900" algn="l" rtl="0" eaLnBrk="1" latinLnBrk="0" hangingPunct="1">
                        <a:spcBef>
                          <a:spcPts val="300"/>
                        </a:spcBef>
                        <a:buClrTx/>
                        <a:buSzPct val="80000"/>
                        <a:buFont typeface="Arial" panose="020B0604020202020204" pitchFamily="34" charset="0"/>
                        <a:buChar char="•"/>
                      </a:pPr>
                      <a:r>
                        <a:rPr kumimoji="0" lang="en-US" sz="2000" b="0" kern="1200" noProof="0" dirty="0">
                          <a:solidFill>
                            <a:schemeClr val="tx1"/>
                          </a:solidFill>
                          <a:latin typeface="+mn-lt"/>
                          <a:ea typeface="+mn-ea"/>
                          <a:cs typeface="+mn-cs"/>
                        </a:rPr>
                        <a:t>Only</a:t>
                      </a:r>
                      <a:r>
                        <a:rPr kumimoji="0" lang="en-US" sz="2000" b="0" kern="1200" baseline="0" noProof="0" dirty="0">
                          <a:solidFill>
                            <a:schemeClr val="tx1"/>
                          </a:solidFill>
                          <a:latin typeface="+mn-lt"/>
                          <a:ea typeface="+mn-ea"/>
                          <a:cs typeface="+mn-cs"/>
                        </a:rPr>
                        <a:t> s</a:t>
                      </a:r>
                      <a:r>
                        <a:rPr kumimoji="0" lang="en-US" sz="2000" b="0" kern="1200" noProof="0" dirty="0">
                          <a:solidFill>
                            <a:schemeClr val="tx1"/>
                          </a:solidFill>
                          <a:latin typeface="+mn-lt"/>
                          <a:ea typeface="+mn-ea"/>
                          <a:cs typeface="+mn-cs"/>
                        </a:rPr>
                        <a:t>et up on level</a:t>
                      </a:r>
                      <a:r>
                        <a:rPr kumimoji="0" lang="en-US" sz="2000" b="0" kern="1200" baseline="0" noProof="0" dirty="0">
                          <a:solidFill>
                            <a:schemeClr val="tx1"/>
                          </a:solidFill>
                          <a:latin typeface="+mn-lt"/>
                          <a:ea typeface="+mn-ea"/>
                          <a:cs typeface="+mn-cs"/>
                        </a:rPr>
                        <a:t> and </a:t>
                      </a:r>
                      <a:r>
                        <a:rPr kumimoji="0" lang="en-US" sz="2000" b="0" kern="1200" noProof="0" dirty="0">
                          <a:solidFill>
                            <a:schemeClr val="tx1"/>
                          </a:solidFill>
                          <a:latin typeface="+mn-lt"/>
                          <a:ea typeface="+mn-ea"/>
                          <a:cs typeface="+mn-cs"/>
                        </a:rPr>
                        <a:t>stable</a:t>
                      </a:r>
                      <a:r>
                        <a:rPr kumimoji="0" lang="en-US" sz="2000" b="0" kern="1200" baseline="0" noProof="0" dirty="0">
                          <a:solidFill>
                            <a:schemeClr val="tx1"/>
                          </a:solidFill>
                          <a:latin typeface="+mn-lt"/>
                          <a:ea typeface="+mn-ea"/>
                          <a:cs typeface="+mn-cs"/>
                        </a:rPr>
                        <a:t> ground</a:t>
                      </a:r>
                    </a:p>
                    <a:p>
                      <a:pPr marL="342900" indent="-342900" algn="l" rtl="0" eaLnBrk="1" latinLnBrk="0" hangingPunct="1">
                        <a:spcBef>
                          <a:spcPts val="300"/>
                        </a:spcBef>
                        <a:buClrTx/>
                        <a:buSzPct val="80000"/>
                        <a:buFont typeface="Arial" panose="020B0604020202020204" pitchFamily="34" charset="0"/>
                        <a:buChar char="•"/>
                      </a:pPr>
                      <a:r>
                        <a:rPr kumimoji="0" lang="en-US" sz="2000" b="0" kern="1200" baseline="0" noProof="0" dirty="0">
                          <a:solidFill>
                            <a:schemeClr val="tx1"/>
                          </a:solidFill>
                          <a:latin typeface="+mn-lt"/>
                          <a:ea typeface="+mn-ea"/>
                          <a:cs typeface="+mn-cs"/>
                        </a:rPr>
                        <a:t>Fully extend outriggers to enhance stability</a:t>
                      </a:r>
                    </a:p>
                    <a:p>
                      <a:pPr marL="342900" indent="-342900" algn="l" rtl="0" eaLnBrk="1" latinLnBrk="0" hangingPunct="1">
                        <a:spcBef>
                          <a:spcPts val="300"/>
                        </a:spcBef>
                        <a:buClrTx/>
                        <a:buSzPct val="80000"/>
                        <a:buFont typeface="Arial" panose="020B0604020202020204" pitchFamily="34" charset="0"/>
                        <a:buChar char="•"/>
                      </a:pPr>
                      <a:r>
                        <a:rPr kumimoji="0" lang="en-US" sz="2000" b="0" kern="1200" baseline="0" noProof="0" dirty="0">
                          <a:solidFill>
                            <a:schemeClr val="tx1"/>
                          </a:solidFill>
                          <a:latin typeface="+mn-lt"/>
                          <a:ea typeface="+mn-ea"/>
                          <a:cs typeface="+mn-cs"/>
                        </a:rPr>
                        <a:t>Wear helmet, safety harness with lanyard and safety shoes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54832">
                <a:tc>
                  <a:txBody>
                    <a:bodyPr/>
                    <a:lstStyle/>
                    <a:p>
                      <a:pPr>
                        <a:buFont typeface="Arial" pitchFamily="34" charset="0"/>
                        <a:buNone/>
                      </a:pPr>
                      <a:r>
                        <a:rPr lang="en-GB" sz="2400" b="1" baseline="0" dirty="0">
                          <a:solidFill>
                            <a:schemeClr val="accent4"/>
                          </a:solidFill>
                        </a:rPr>
                        <a:t>DON’TS</a:t>
                      </a:r>
                      <a:endParaRPr lang="en-GB" sz="2400" b="1" dirty="0">
                        <a:solidFill>
                          <a:schemeClr val="accent4"/>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300"/>
                        </a:spcBef>
                        <a:spcAft>
                          <a:spcPts val="0"/>
                        </a:spcAft>
                        <a:buClrTx/>
                        <a:buSzPct val="80000"/>
                        <a:buFont typeface="Arial" panose="020B0604020202020204" pitchFamily="34" charset="0"/>
                        <a:buChar char="•"/>
                        <a:tabLst/>
                        <a:defRPr/>
                      </a:pPr>
                      <a:r>
                        <a:rPr lang="en-GB" sz="2000" noProof="0" dirty="0">
                          <a:solidFill>
                            <a:schemeClr val="tx1"/>
                          </a:solidFill>
                        </a:rPr>
                        <a:t>Overload</a:t>
                      </a:r>
                      <a:r>
                        <a:rPr lang="en-GB" sz="2000" baseline="0" noProof="0" dirty="0">
                          <a:solidFill>
                            <a:schemeClr val="tx1"/>
                          </a:solidFill>
                        </a:rPr>
                        <a:t> the scaffold/platform</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grpSp>
        <p:nvGrpSpPr>
          <p:cNvPr id="4" name="Group 3"/>
          <p:cNvGrpSpPr/>
          <p:nvPr/>
        </p:nvGrpSpPr>
        <p:grpSpPr>
          <a:xfrm>
            <a:off x="299354" y="1772150"/>
            <a:ext cx="9648587" cy="1992174"/>
            <a:chOff x="752709" y="2003247"/>
            <a:chExt cx="9648587" cy="1992174"/>
          </a:xfrm>
        </p:grpSpPr>
        <p:pic>
          <p:nvPicPr>
            <p:cNvPr id="12290" name="Picture 2"/>
            <p:cNvPicPr>
              <a:picLocks noChangeAspect="1" noChangeArrowheads="1"/>
            </p:cNvPicPr>
            <p:nvPr/>
          </p:nvPicPr>
          <p:blipFill>
            <a:blip r:embed="rId3" cstate="screen"/>
            <a:srcRect/>
            <a:stretch>
              <a:fillRect/>
            </a:stretch>
          </p:blipFill>
          <p:spPr bwMode="auto">
            <a:xfrm>
              <a:off x="6364609" y="2065283"/>
              <a:ext cx="1532669" cy="1930138"/>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screen"/>
            <a:srcRect/>
            <a:stretch>
              <a:fillRect/>
            </a:stretch>
          </p:blipFill>
          <p:spPr bwMode="auto">
            <a:xfrm>
              <a:off x="752709" y="2003247"/>
              <a:ext cx="4824676" cy="1895410"/>
            </a:xfrm>
            <a:prstGeom prst="rect">
              <a:avLst/>
            </a:prstGeom>
            <a:noFill/>
            <a:ln w="9525">
              <a:noFill/>
              <a:miter lim="800000"/>
              <a:headEnd/>
              <a:tailEnd/>
            </a:ln>
            <a:effectLst/>
          </p:spPr>
        </p:pic>
        <p:pic>
          <p:nvPicPr>
            <p:cNvPr id="2050" name="Picture 2"/>
            <p:cNvPicPr>
              <a:picLocks noChangeAspect="1" noChangeArrowheads="1"/>
            </p:cNvPicPr>
            <p:nvPr/>
          </p:nvPicPr>
          <p:blipFill rotWithShape="1">
            <a:blip r:embed="rId5" cstate="screen"/>
            <a:srcRect r="21066"/>
            <a:stretch/>
          </p:blipFill>
          <p:spPr bwMode="auto">
            <a:xfrm>
              <a:off x="8553870" y="2003247"/>
              <a:ext cx="1847426" cy="1838937"/>
            </a:xfrm>
            <a:prstGeom prst="rect">
              <a:avLst/>
            </a:prstGeom>
            <a:noFill/>
            <a:ln w="9525">
              <a:noFill/>
              <a:miter lim="800000"/>
              <a:headEnd/>
              <a:tailEnd/>
            </a:ln>
          </p:spPr>
        </p:pic>
      </p:grpSp>
      <p:sp>
        <p:nvSpPr>
          <p:cNvPr id="9" name="TextBox 8"/>
          <p:cNvSpPr txBox="1"/>
          <p:nvPr/>
        </p:nvSpPr>
        <p:spPr>
          <a:xfrm>
            <a:off x="228601" y="174812"/>
            <a:ext cx="2667846" cy="523220"/>
          </a:xfrm>
          <a:prstGeom prst="rect">
            <a:avLst/>
          </a:prstGeom>
          <a:noFill/>
        </p:spPr>
        <p:txBody>
          <a:bodyPr wrap="none" rtlCol="0">
            <a:spAutoFit/>
          </a:bodyPr>
          <a:lstStyle/>
          <a:p>
            <a:r>
              <a:rPr lang="en-US" sz="2800" b="1" dirty="0"/>
              <a:t>Fall from heights</a:t>
            </a:r>
            <a:endParaRPr lang="en-SG" sz="2800" b="1" dirty="0"/>
          </a:p>
        </p:txBody>
      </p:sp>
      <p:sp>
        <p:nvSpPr>
          <p:cNvPr id="12" name="Oval 11"/>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TextBox 12"/>
          <p:cNvSpPr txBox="1"/>
          <p:nvPr/>
        </p:nvSpPr>
        <p:spPr>
          <a:xfrm>
            <a:off x="11890312" y="6536107"/>
            <a:ext cx="341760" cy="276999"/>
          </a:xfrm>
          <a:prstGeom prst="rect">
            <a:avLst/>
          </a:prstGeom>
          <a:noFill/>
        </p:spPr>
        <p:txBody>
          <a:bodyPr wrap="none" rtlCol="0">
            <a:spAutoFit/>
          </a:bodyPr>
          <a:lstStyle/>
          <a:p>
            <a:r>
              <a:rPr lang="en-US" sz="1200" dirty="0"/>
              <a:t>38</a:t>
            </a:r>
            <a:endParaRPr lang="en-SG" sz="1200" dirty="0"/>
          </a:p>
        </p:txBody>
      </p:sp>
    </p:spTree>
    <p:extLst>
      <p:ext uri="{BB962C8B-B14F-4D97-AF65-F5344CB8AC3E}">
        <p14:creationId xmlns:p14="http://schemas.microsoft.com/office/powerpoint/2010/main" val="31128046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283028" y="1126673"/>
            <a:ext cx="5963155" cy="3352800"/>
          </a:xfrm>
        </p:spPr>
        <p:txBody>
          <a:bodyPr>
            <a:normAutofit/>
          </a:bodyPr>
          <a:lstStyle/>
          <a:p>
            <a:pPr>
              <a:lnSpc>
                <a:spcPct val="114000"/>
              </a:lnSpc>
              <a:spcBef>
                <a:spcPts val="0"/>
              </a:spcBef>
              <a:buNone/>
            </a:pPr>
            <a:r>
              <a:rPr lang="en-US" sz="2400" b="1" dirty="0">
                <a:solidFill>
                  <a:srgbClr val="FFC000"/>
                </a:solidFill>
              </a:rPr>
              <a:t>Case study:</a:t>
            </a:r>
          </a:p>
          <a:p>
            <a:pPr marL="252000" indent="-252000">
              <a:spcBef>
                <a:spcPts val="300"/>
              </a:spcBef>
            </a:pPr>
            <a:r>
              <a:rPr lang="en-GB" sz="2000" dirty="0">
                <a:solidFill>
                  <a:srgbClr val="000000"/>
                </a:solidFill>
              </a:rPr>
              <a:t>Staff was conducting inspections above the false ceiling of a walkway</a:t>
            </a:r>
          </a:p>
          <a:p>
            <a:pPr marL="252000" indent="-252000">
              <a:spcBef>
                <a:spcPts val="300"/>
              </a:spcBef>
            </a:pPr>
            <a:r>
              <a:rPr lang="en-GB" sz="2000" dirty="0">
                <a:solidFill>
                  <a:srgbClr val="000000"/>
                </a:solidFill>
              </a:rPr>
              <a:t>He stepped on a weaker support that gave way</a:t>
            </a:r>
          </a:p>
          <a:p>
            <a:pPr marL="252000" indent="-252000">
              <a:spcBef>
                <a:spcPts val="300"/>
              </a:spcBef>
            </a:pPr>
            <a:r>
              <a:rPr lang="en-GB" sz="2000" dirty="0">
                <a:solidFill>
                  <a:srgbClr val="000000"/>
                </a:solidFill>
              </a:rPr>
              <a:t>He fell through the ceiling to the ground and fractured his pelvis</a:t>
            </a:r>
          </a:p>
        </p:txBody>
      </p:sp>
      <p:sp>
        <p:nvSpPr>
          <p:cNvPr id="13" name="Content Placeholder 2"/>
          <p:cNvSpPr txBox="1">
            <a:spLocks/>
          </p:cNvSpPr>
          <p:nvPr/>
        </p:nvSpPr>
        <p:spPr>
          <a:xfrm>
            <a:off x="283028" y="3603173"/>
            <a:ext cx="6133643" cy="1752600"/>
          </a:xfrm>
          <a:prstGeom prst="rect">
            <a:avLst/>
          </a:prstGeom>
        </p:spPr>
        <p:txBody>
          <a:bodyPr vert="horz">
            <a:noAutofit/>
          </a:bodyPr>
          <a:lstStyle/>
          <a:p>
            <a:pPr marL="320040" indent="-320040">
              <a:spcBef>
                <a:spcPts val="700"/>
              </a:spcBef>
              <a:buClr>
                <a:schemeClr val="accent2">
                  <a:lumMod val="60000"/>
                  <a:lumOff val="40000"/>
                </a:schemeClr>
              </a:buClr>
              <a:buSzPct val="80000"/>
              <a:defRPr/>
            </a:pPr>
            <a:r>
              <a:rPr lang="en-US" sz="2400" b="1" dirty="0">
                <a:solidFill>
                  <a:srgbClr val="FFC000"/>
                </a:solidFill>
              </a:rPr>
              <a:t>Lesson learnt:</a:t>
            </a:r>
          </a:p>
          <a:p>
            <a:pPr marL="342900" indent="-342900">
              <a:spcBef>
                <a:spcPts val="300"/>
              </a:spcBef>
              <a:buSzPct val="80000"/>
              <a:buFont typeface="Arial" panose="020B0604020202020204" pitchFamily="34" charset="0"/>
              <a:buChar char="•"/>
              <a:defRPr/>
            </a:pPr>
            <a:r>
              <a:rPr lang="en-US" sz="2000" dirty="0"/>
              <a:t>Use a tower scaffold to access tall work areas</a:t>
            </a:r>
          </a:p>
          <a:p>
            <a:pPr marL="342900" indent="-342900">
              <a:spcBef>
                <a:spcPts val="300"/>
              </a:spcBef>
              <a:buSzPct val="80000"/>
              <a:buFont typeface="Arial" panose="020B0604020202020204" pitchFamily="34" charset="0"/>
              <a:buChar char="•"/>
              <a:defRPr/>
            </a:pPr>
            <a:r>
              <a:rPr lang="en-US" sz="2000" dirty="0"/>
              <a:t>Do not put weight on structures unless it is designed for walking or working on</a:t>
            </a:r>
          </a:p>
        </p:txBody>
      </p:sp>
      <p:grpSp>
        <p:nvGrpSpPr>
          <p:cNvPr id="3" name="Group 10"/>
          <p:cNvGrpSpPr/>
          <p:nvPr/>
        </p:nvGrpSpPr>
        <p:grpSpPr>
          <a:xfrm>
            <a:off x="6745045" y="1487960"/>
            <a:ext cx="4925600" cy="4440163"/>
            <a:chOff x="5334000" y="3429000"/>
            <a:chExt cx="3619500" cy="3124200"/>
          </a:xfrm>
        </p:grpSpPr>
        <p:grpSp>
          <p:nvGrpSpPr>
            <p:cNvPr id="4" name="Group 15"/>
            <p:cNvGrpSpPr/>
            <p:nvPr/>
          </p:nvGrpSpPr>
          <p:grpSpPr>
            <a:xfrm>
              <a:off x="5334000" y="3429000"/>
              <a:ext cx="3619500" cy="3124200"/>
              <a:chOff x="5334000" y="3505200"/>
              <a:chExt cx="3619500" cy="3124200"/>
            </a:xfrm>
          </p:grpSpPr>
          <p:pic>
            <p:nvPicPr>
              <p:cNvPr id="9" name="Picture 2" descr="IMG_4376"/>
              <p:cNvPicPr>
                <a:picLocks noChangeAspect="1" noChangeArrowheads="1"/>
              </p:cNvPicPr>
              <p:nvPr/>
            </p:nvPicPr>
            <p:blipFill>
              <a:blip r:embed="rId3" cstate="screen">
                <a:lum contrast="-10000"/>
              </a:blip>
              <a:srcRect/>
              <a:stretch>
                <a:fillRect/>
              </a:stretch>
            </p:blipFill>
            <p:spPr bwMode="auto">
              <a:xfrm>
                <a:off x="5334000" y="3505200"/>
                <a:ext cx="3619500" cy="3124200"/>
              </a:xfrm>
              <a:prstGeom prst="rect">
                <a:avLst/>
              </a:prstGeom>
              <a:solidFill>
                <a:srgbClr val="FFFFFF">
                  <a:shade val="85000"/>
                </a:srgbClr>
              </a:solidFill>
              <a:ln w="88900" cap="sq">
                <a:solidFill>
                  <a:srgbClr val="FFE89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5" name="Straight Arrow Connector 14"/>
              <p:cNvCxnSpPr/>
              <p:nvPr/>
            </p:nvCxnSpPr>
            <p:spPr>
              <a:xfrm>
                <a:off x="7162800" y="3962400"/>
                <a:ext cx="0" cy="2438400"/>
              </a:xfrm>
              <a:prstGeom prst="straightConnector1">
                <a:avLst/>
              </a:prstGeom>
              <a:ln w="571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6858000" y="4800600"/>
              <a:ext cx="609600" cy="341050"/>
            </a:xfrm>
            <a:prstGeom prst="rect">
              <a:avLst/>
            </a:prstGeom>
            <a:solidFill>
              <a:schemeClr val="bg1">
                <a:alpha val="70000"/>
              </a:schemeClr>
            </a:solidFill>
          </p:spPr>
          <p:txBody>
            <a:bodyPr wrap="square" rtlCol="0">
              <a:spAutoFit/>
            </a:bodyPr>
            <a:lstStyle/>
            <a:p>
              <a:pPr algn="ctr"/>
              <a:r>
                <a:rPr lang="en-GB" sz="1400" dirty="0"/>
                <a:t>3.2m</a:t>
              </a:r>
            </a:p>
          </p:txBody>
        </p:sp>
      </p:grpSp>
      <p:sp>
        <p:nvSpPr>
          <p:cNvPr id="10" name="TextBox 9"/>
          <p:cNvSpPr txBox="1"/>
          <p:nvPr/>
        </p:nvSpPr>
        <p:spPr>
          <a:xfrm>
            <a:off x="228601" y="174812"/>
            <a:ext cx="2667846" cy="523220"/>
          </a:xfrm>
          <a:prstGeom prst="rect">
            <a:avLst/>
          </a:prstGeom>
          <a:noFill/>
        </p:spPr>
        <p:txBody>
          <a:bodyPr wrap="none" rtlCol="0">
            <a:spAutoFit/>
          </a:bodyPr>
          <a:lstStyle/>
          <a:p>
            <a:r>
              <a:rPr lang="en-US" sz="2800" b="1" dirty="0"/>
              <a:t>Fall from heights</a:t>
            </a:r>
            <a:endParaRPr lang="en-SG" sz="2800" b="1" dirty="0"/>
          </a:p>
        </p:txBody>
      </p:sp>
      <p:sp>
        <p:nvSpPr>
          <p:cNvPr id="14" name="Oval 13"/>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6" name="TextBox 15"/>
          <p:cNvSpPr txBox="1"/>
          <p:nvPr/>
        </p:nvSpPr>
        <p:spPr>
          <a:xfrm>
            <a:off x="11890312" y="6536107"/>
            <a:ext cx="341760" cy="276999"/>
          </a:xfrm>
          <a:prstGeom prst="rect">
            <a:avLst/>
          </a:prstGeom>
          <a:noFill/>
        </p:spPr>
        <p:txBody>
          <a:bodyPr wrap="none" rtlCol="0">
            <a:spAutoFit/>
          </a:bodyPr>
          <a:lstStyle/>
          <a:p>
            <a:r>
              <a:rPr lang="en-US" sz="1200" dirty="0"/>
              <a:t>39</a:t>
            </a:r>
            <a:endParaRPr lang="en-SG" sz="1200" dirty="0"/>
          </a:p>
        </p:txBody>
      </p:sp>
    </p:spTree>
    <p:extLst>
      <p:ext uri="{BB962C8B-B14F-4D97-AF65-F5344CB8AC3E}">
        <p14:creationId xmlns:p14="http://schemas.microsoft.com/office/powerpoint/2010/main" val="3457218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174812"/>
            <a:ext cx="3578480" cy="523220"/>
          </a:xfrm>
          <a:prstGeom prst="rect">
            <a:avLst/>
          </a:prstGeom>
          <a:noFill/>
        </p:spPr>
        <p:txBody>
          <a:bodyPr wrap="none" rtlCol="0">
            <a:spAutoFit/>
          </a:bodyPr>
          <a:lstStyle/>
          <a:p>
            <a:r>
              <a:rPr lang="en-US" sz="2800" b="1" dirty="0"/>
              <a:t>1. Duties of Employees</a:t>
            </a:r>
            <a:endParaRPr lang="en-SG" sz="2800" b="1" dirty="0"/>
          </a:p>
        </p:txBody>
      </p:sp>
      <p:sp>
        <p:nvSpPr>
          <p:cNvPr id="7" name="Rounded Rectangle 6"/>
          <p:cNvSpPr/>
          <p:nvPr/>
        </p:nvSpPr>
        <p:spPr>
          <a:xfrm>
            <a:off x="689783" y="1998415"/>
            <a:ext cx="2656115" cy="1236008"/>
          </a:xfrm>
          <a:prstGeom prst="roundRect">
            <a:avLst/>
          </a:prstGeom>
          <a:solidFill>
            <a:schemeClr val="accent2">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Attend training (manufacturer/external) on the safe operating of machineries </a:t>
            </a:r>
            <a:endParaRPr lang="en-SG" dirty="0"/>
          </a:p>
        </p:txBody>
      </p:sp>
      <p:sp>
        <p:nvSpPr>
          <p:cNvPr id="8" name="Rounded Rectangle 7"/>
          <p:cNvSpPr/>
          <p:nvPr/>
        </p:nvSpPr>
        <p:spPr>
          <a:xfrm>
            <a:off x="689782" y="5195943"/>
            <a:ext cx="2656115" cy="1236008"/>
          </a:xfrm>
          <a:prstGeom prst="roundRect">
            <a:avLst/>
          </a:prstGeom>
          <a:solidFill>
            <a:schemeClr val="accent4">
              <a:lumMod val="20000"/>
              <a:lumOff val="80000"/>
            </a:schemeClr>
          </a:solidFill>
          <a:ln>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Follow company WSH policies and instructions  </a:t>
            </a:r>
            <a:endParaRPr lang="en-SG" dirty="0"/>
          </a:p>
        </p:txBody>
      </p:sp>
      <p:sp>
        <p:nvSpPr>
          <p:cNvPr id="10" name="Rounded Rectangle 9"/>
          <p:cNvSpPr/>
          <p:nvPr/>
        </p:nvSpPr>
        <p:spPr>
          <a:xfrm>
            <a:off x="3833395" y="5240251"/>
            <a:ext cx="2656115" cy="1191700"/>
          </a:xfrm>
          <a:prstGeom prst="roundRect">
            <a:avLst/>
          </a:prstGeom>
          <a:solidFill>
            <a:srgbClr val="FFFF99"/>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Report to supervisor for unsafe work condition / acts / hazards etc.</a:t>
            </a:r>
            <a:endParaRPr lang="en-SG" dirty="0"/>
          </a:p>
        </p:txBody>
      </p:sp>
      <p:sp>
        <p:nvSpPr>
          <p:cNvPr id="11" name="Rounded Rectangle 10"/>
          <p:cNvSpPr/>
          <p:nvPr/>
        </p:nvSpPr>
        <p:spPr>
          <a:xfrm>
            <a:off x="689783" y="3619333"/>
            <a:ext cx="5799727" cy="1236008"/>
          </a:xfrm>
          <a:prstGeom prst="roundRect">
            <a:avLst/>
          </a:prstGeom>
          <a:solidFill>
            <a:srgbClr val="FF66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Refer to company work manual / safe work procedures if unsure of work processes. If in doubt, stop work and consult supervisor </a:t>
            </a:r>
            <a:endParaRPr lang="en-SG" dirty="0"/>
          </a:p>
        </p:txBody>
      </p:sp>
      <p:sp>
        <p:nvSpPr>
          <p:cNvPr id="13" name="Oval 12"/>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TextBox 13"/>
          <p:cNvSpPr txBox="1"/>
          <p:nvPr/>
        </p:nvSpPr>
        <p:spPr>
          <a:xfrm>
            <a:off x="11890312" y="6536107"/>
            <a:ext cx="263214" cy="276999"/>
          </a:xfrm>
          <a:prstGeom prst="rect">
            <a:avLst/>
          </a:prstGeom>
          <a:noFill/>
        </p:spPr>
        <p:txBody>
          <a:bodyPr wrap="none" rtlCol="0">
            <a:spAutoFit/>
          </a:bodyPr>
          <a:lstStyle/>
          <a:p>
            <a:r>
              <a:rPr lang="en-US" sz="1200" dirty="0"/>
              <a:t>4</a:t>
            </a:r>
            <a:endParaRPr lang="en-SG" sz="1200" dirty="0"/>
          </a:p>
        </p:txBody>
      </p:sp>
      <p:sp>
        <p:nvSpPr>
          <p:cNvPr id="12" name="Rounded Rectangle 7">
            <a:extLst>
              <a:ext uri="{FF2B5EF4-FFF2-40B4-BE49-F238E27FC236}">
                <a16:creationId xmlns:a16="http://schemas.microsoft.com/office/drawing/2014/main" id="{9D668F80-9B7B-406A-83DF-5894B12420E5}"/>
              </a:ext>
            </a:extLst>
          </p:cNvPr>
          <p:cNvSpPr/>
          <p:nvPr/>
        </p:nvSpPr>
        <p:spPr>
          <a:xfrm>
            <a:off x="3833394" y="1998415"/>
            <a:ext cx="2656115" cy="1236008"/>
          </a:xfrm>
          <a:prstGeom prst="roundRect">
            <a:avLst/>
          </a:prstGeom>
          <a:solidFill>
            <a:schemeClr val="accent6">
              <a:lumMod val="40000"/>
              <a:lumOff val="6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Use Personal Protective Equipment (PPE) at the workplace</a:t>
            </a:r>
            <a:endParaRPr lang="en-SG" dirty="0"/>
          </a:p>
        </p:txBody>
      </p:sp>
      <p:sp>
        <p:nvSpPr>
          <p:cNvPr id="15" name="Rounded Rectangle 7">
            <a:extLst>
              <a:ext uri="{FF2B5EF4-FFF2-40B4-BE49-F238E27FC236}">
                <a16:creationId xmlns:a16="http://schemas.microsoft.com/office/drawing/2014/main" id="{81CD2472-CBE3-4474-B691-8DBA4AF1DABA}"/>
              </a:ext>
            </a:extLst>
          </p:cNvPr>
          <p:cNvSpPr/>
          <p:nvPr/>
        </p:nvSpPr>
        <p:spPr>
          <a:xfrm>
            <a:off x="8171485" y="1998415"/>
            <a:ext cx="3330732" cy="1236008"/>
          </a:xfrm>
          <a:prstGeom prst="roundRect">
            <a:avLst/>
          </a:prstGeom>
          <a:solidFill>
            <a:schemeClr val="accent1">
              <a:lumMod val="40000"/>
              <a:lumOff val="60000"/>
            </a:schemeClr>
          </a:solidFill>
          <a:ln>
            <a:solidFill>
              <a:schemeClr val="accent5">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Put yourself or others in danger through unsafe behavior </a:t>
            </a:r>
            <a:endParaRPr lang="en-SG" dirty="0"/>
          </a:p>
        </p:txBody>
      </p:sp>
      <p:sp>
        <p:nvSpPr>
          <p:cNvPr id="16" name="Rounded Rectangle 7">
            <a:extLst>
              <a:ext uri="{FF2B5EF4-FFF2-40B4-BE49-F238E27FC236}">
                <a16:creationId xmlns:a16="http://schemas.microsoft.com/office/drawing/2014/main" id="{EFF49B4B-E514-4139-9F39-C15439A8670C}"/>
              </a:ext>
            </a:extLst>
          </p:cNvPr>
          <p:cNvSpPr/>
          <p:nvPr/>
        </p:nvSpPr>
        <p:spPr>
          <a:xfrm>
            <a:off x="8171485" y="3619333"/>
            <a:ext cx="3330732" cy="1236008"/>
          </a:xfrm>
          <a:prstGeom prst="roundRect">
            <a:avLst/>
          </a:prstGeom>
          <a:solidFill>
            <a:schemeClr val="accent3">
              <a:lumMod val="60000"/>
              <a:lumOff val="40000"/>
            </a:schemeClr>
          </a:solidFill>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Modify PPE, devices or equipment provided. You could be fined up to S$1,000 if you carry out such modification</a:t>
            </a:r>
            <a:endParaRPr lang="en-SG" dirty="0"/>
          </a:p>
        </p:txBody>
      </p:sp>
      <p:sp>
        <p:nvSpPr>
          <p:cNvPr id="4" name="TextBox 3">
            <a:extLst>
              <a:ext uri="{FF2B5EF4-FFF2-40B4-BE49-F238E27FC236}">
                <a16:creationId xmlns:a16="http://schemas.microsoft.com/office/drawing/2014/main" id="{86CF10FF-858C-4B3A-8201-713C0722CD9F}"/>
              </a:ext>
            </a:extLst>
          </p:cNvPr>
          <p:cNvSpPr txBox="1"/>
          <p:nvPr/>
        </p:nvSpPr>
        <p:spPr>
          <a:xfrm>
            <a:off x="689782" y="1204281"/>
            <a:ext cx="732893" cy="461665"/>
          </a:xfrm>
          <a:prstGeom prst="rect">
            <a:avLst/>
          </a:prstGeom>
          <a:noFill/>
        </p:spPr>
        <p:txBody>
          <a:bodyPr wrap="none" rtlCol="0">
            <a:spAutoFit/>
          </a:bodyPr>
          <a:lstStyle/>
          <a:p>
            <a:r>
              <a:rPr lang="en-SG" sz="2400" b="1" dirty="0"/>
              <a:t>DOS</a:t>
            </a:r>
          </a:p>
        </p:txBody>
      </p:sp>
      <p:sp>
        <p:nvSpPr>
          <p:cNvPr id="17" name="TextBox 16">
            <a:extLst>
              <a:ext uri="{FF2B5EF4-FFF2-40B4-BE49-F238E27FC236}">
                <a16:creationId xmlns:a16="http://schemas.microsoft.com/office/drawing/2014/main" id="{15F86729-A553-4709-A1D8-BF8963C40342}"/>
              </a:ext>
            </a:extLst>
          </p:cNvPr>
          <p:cNvSpPr txBox="1"/>
          <p:nvPr/>
        </p:nvSpPr>
        <p:spPr>
          <a:xfrm>
            <a:off x="8108349" y="1100560"/>
            <a:ext cx="1169616" cy="461665"/>
          </a:xfrm>
          <a:prstGeom prst="rect">
            <a:avLst/>
          </a:prstGeom>
          <a:noFill/>
        </p:spPr>
        <p:txBody>
          <a:bodyPr wrap="none" rtlCol="0">
            <a:spAutoFit/>
          </a:bodyPr>
          <a:lstStyle/>
          <a:p>
            <a:r>
              <a:rPr lang="en-SG" sz="2400" b="1" dirty="0"/>
              <a:t>DON’TS</a:t>
            </a:r>
          </a:p>
        </p:txBody>
      </p:sp>
    </p:spTree>
    <p:extLst>
      <p:ext uri="{BB962C8B-B14F-4D97-AF65-F5344CB8AC3E}">
        <p14:creationId xmlns:p14="http://schemas.microsoft.com/office/powerpoint/2010/main" val="120146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5" grpId="0"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74812"/>
            <a:ext cx="2980239" cy="523220"/>
          </a:xfrm>
          <a:prstGeom prst="rect">
            <a:avLst/>
          </a:prstGeom>
          <a:noFill/>
        </p:spPr>
        <p:txBody>
          <a:bodyPr wrap="none" rtlCol="0">
            <a:spAutoFit/>
          </a:bodyPr>
          <a:lstStyle/>
          <a:p>
            <a:r>
              <a:rPr lang="en-US" sz="2800" b="1" dirty="0"/>
              <a:t>Fire and explosion </a:t>
            </a:r>
            <a:endParaRPr lang="en-SG" sz="2800" b="1" dirty="0"/>
          </a:p>
        </p:txBody>
      </p:sp>
      <p:pic>
        <p:nvPicPr>
          <p:cNvPr id="5" name="Picture 4"/>
          <p:cNvPicPr>
            <a:picLocks noChangeAspect="1"/>
          </p:cNvPicPr>
          <p:nvPr/>
        </p:nvPicPr>
        <p:blipFill>
          <a:blip r:embed="rId3"/>
          <a:stretch>
            <a:fillRect/>
          </a:stretch>
        </p:blipFill>
        <p:spPr>
          <a:xfrm>
            <a:off x="8551288" y="3638346"/>
            <a:ext cx="2896235" cy="2566032"/>
          </a:xfrm>
          <a:prstGeom prst="rect">
            <a:avLst/>
          </a:prstGeom>
        </p:spPr>
      </p:pic>
      <p:sp>
        <p:nvSpPr>
          <p:cNvPr id="7" name="Rectangle 6"/>
          <p:cNvSpPr/>
          <p:nvPr/>
        </p:nvSpPr>
        <p:spPr>
          <a:xfrm>
            <a:off x="258095" y="1008259"/>
            <a:ext cx="10139517" cy="1477328"/>
          </a:xfrm>
          <a:prstGeom prst="rect">
            <a:avLst/>
          </a:prstGeom>
        </p:spPr>
        <p:txBody>
          <a:bodyPr wrap="square">
            <a:spAutoFit/>
          </a:bodyPr>
          <a:lstStyle/>
          <a:p>
            <a:pPr algn="just"/>
            <a:r>
              <a:rPr lang="en-US" b="1" dirty="0">
                <a:solidFill>
                  <a:srgbClr val="FFC000"/>
                </a:solidFill>
              </a:rPr>
              <a:t>Fire</a:t>
            </a:r>
            <a:r>
              <a:rPr lang="en-US" b="1" dirty="0">
                <a:solidFill>
                  <a:srgbClr val="4D4D4D"/>
                </a:solidFill>
              </a:rPr>
              <a:t> </a:t>
            </a:r>
            <a:r>
              <a:rPr lang="en-US" dirty="0"/>
              <a:t>is the process of a fuel (such as solvents or gasoline) combining with oxygen to produce </a:t>
            </a:r>
            <a:r>
              <a:rPr lang="en-SG" dirty="0"/>
              <a:t>heat.</a:t>
            </a:r>
          </a:p>
          <a:p>
            <a:pPr algn="just"/>
            <a:endParaRPr lang="en-SG" dirty="0">
              <a:solidFill>
                <a:srgbClr val="4D4D4D"/>
              </a:solidFill>
            </a:endParaRPr>
          </a:p>
          <a:p>
            <a:pPr algn="just"/>
            <a:r>
              <a:rPr lang="en-US" b="1" dirty="0">
                <a:solidFill>
                  <a:srgbClr val="FF0000"/>
                </a:solidFill>
              </a:rPr>
              <a:t>Explosions</a:t>
            </a:r>
            <a:r>
              <a:rPr lang="en-US" b="1" dirty="0">
                <a:solidFill>
                  <a:srgbClr val="4D4D4D"/>
                </a:solidFill>
              </a:rPr>
              <a:t> </a:t>
            </a:r>
            <a:r>
              <a:rPr lang="en-US" dirty="0"/>
              <a:t>are due to the violent expansion of gases, releasing large amounts of energy rapidly. The effects of explosions are fast-moving pressure waves and shock waves, which can damage equipment, destroy buildings and shatter windows.</a:t>
            </a:r>
            <a:endParaRPr lang="en-SG" dirty="0"/>
          </a:p>
        </p:txBody>
      </p:sp>
      <p:sp>
        <p:nvSpPr>
          <p:cNvPr id="8" name="Rectangle 7"/>
          <p:cNvSpPr/>
          <p:nvPr/>
        </p:nvSpPr>
        <p:spPr>
          <a:xfrm>
            <a:off x="258096" y="2968009"/>
            <a:ext cx="7160342" cy="3139321"/>
          </a:xfrm>
          <a:prstGeom prst="rect">
            <a:avLst/>
          </a:prstGeom>
        </p:spPr>
        <p:txBody>
          <a:bodyPr wrap="square">
            <a:spAutoFit/>
          </a:bodyPr>
          <a:lstStyle/>
          <a:p>
            <a:r>
              <a:rPr lang="en-SG" b="1" dirty="0">
                <a:solidFill>
                  <a:srgbClr val="FFC000"/>
                </a:solidFill>
                <a:latin typeface="Arial" panose="020B0604020202020204" pitchFamily="34" charset="0"/>
                <a:cs typeface="Arial" panose="020B0604020202020204" pitchFamily="34" charset="0"/>
              </a:rPr>
              <a:t>How do fire occur?</a:t>
            </a:r>
          </a:p>
          <a:p>
            <a:endParaRPr lang="en-SG" b="1" dirty="0">
              <a:solidFill>
                <a:srgbClr val="FFC000"/>
              </a:solidFill>
              <a:latin typeface="Arial" panose="020B0604020202020204" pitchFamily="34" charset="0"/>
              <a:cs typeface="Arial" panose="020B0604020202020204" pitchFamily="34" charset="0"/>
            </a:endParaRPr>
          </a:p>
          <a:p>
            <a:pPr algn="just"/>
            <a:r>
              <a:rPr lang="en-US" dirty="0">
                <a:cs typeface="Arial" panose="020B0604020202020204" pitchFamily="34" charset="0"/>
              </a:rPr>
              <a:t>Three elements –</a:t>
            </a:r>
            <a:r>
              <a:rPr lang="en-US" b="1" dirty="0">
                <a:cs typeface="Arial" panose="020B0604020202020204" pitchFamily="34" charset="0"/>
              </a:rPr>
              <a:t> Fuel</a:t>
            </a:r>
            <a:r>
              <a:rPr lang="en-US" dirty="0">
                <a:cs typeface="Arial" panose="020B0604020202020204" pitchFamily="34" charset="0"/>
              </a:rPr>
              <a:t>, </a:t>
            </a:r>
            <a:r>
              <a:rPr lang="en-US" b="1" dirty="0">
                <a:cs typeface="Arial" panose="020B0604020202020204" pitchFamily="34" charset="0"/>
              </a:rPr>
              <a:t>oxygen</a:t>
            </a:r>
            <a:r>
              <a:rPr lang="en-US" dirty="0">
                <a:cs typeface="Arial" panose="020B0604020202020204" pitchFamily="34" charset="0"/>
              </a:rPr>
              <a:t> and an </a:t>
            </a:r>
            <a:r>
              <a:rPr lang="en-US" b="1" dirty="0">
                <a:cs typeface="Arial" panose="020B0604020202020204" pitchFamily="34" charset="0"/>
              </a:rPr>
              <a:t>ignition source </a:t>
            </a:r>
            <a:r>
              <a:rPr lang="en-US" dirty="0">
                <a:cs typeface="Arial" panose="020B0604020202020204" pitchFamily="34" charset="0"/>
              </a:rPr>
              <a:t>such as heat, are all needed to be present in the correct concentration for a fire to start or an explosion to occur:</a:t>
            </a:r>
          </a:p>
          <a:p>
            <a:pPr algn="just"/>
            <a:endParaRPr lang="en-US" dirty="0">
              <a:cs typeface="Arial" panose="020B0604020202020204" pitchFamily="34" charset="0"/>
            </a:endParaRPr>
          </a:p>
          <a:p>
            <a:pPr marL="742950" lvl="1" indent="-285750" algn="just">
              <a:buFont typeface="Arial" panose="020B0604020202020204" pitchFamily="34" charset="0"/>
              <a:buChar char="•"/>
            </a:pPr>
            <a:r>
              <a:rPr lang="en-US" dirty="0">
                <a:cs typeface="Arial" panose="020B0604020202020204" pitchFamily="34" charset="0"/>
              </a:rPr>
              <a:t>1</a:t>
            </a:r>
            <a:r>
              <a:rPr lang="en-US" baseline="30000" dirty="0">
                <a:cs typeface="Arial" panose="020B0604020202020204" pitchFamily="34" charset="0"/>
              </a:rPr>
              <a:t>st</a:t>
            </a:r>
            <a:r>
              <a:rPr lang="en-US" dirty="0">
                <a:cs typeface="Arial" panose="020B0604020202020204" pitchFamily="34" charset="0"/>
              </a:rPr>
              <a:t> element - </a:t>
            </a:r>
            <a:r>
              <a:rPr lang="en-US" b="1" dirty="0">
                <a:cs typeface="Arial" panose="020B0604020202020204" pitchFamily="34" charset="0"/>
              </a:rPr>
              <a:t>Oxygen</a:t>
            </a:r>
            <a:r>
              <a:rPr lang="en-US" dirty="0">
                <a:cs typeface="Arial" panose="020B0604020202020204" pitchFamily="34" charset="0"/>
              </a:rPr>
              <a:t> is present naturally in the air around us.</a:t>
            </a:r>
          </a:p>
          <a:p>
            <a:pPr marL="285750" indent="-285750" algn="just">
              <a:buFont typeface="Arial" panose="020B0604020202020204" pitchFamily="34" charset="0"/>
              <a:buChar char="•"/>
            </a:pPr>
            <a:endParaRPr lang="en-US" dirty="0">
              <a:cs typeface="Arial" panose="020B0604020202020204" pitchFamily="34" charset="0"/>
            </a:endParaRPr>
          </a:p>
          <a:p>
            <a:pPr marL="742950" lvl="1" indent="-285750" algn="just">
              <a:buFont typeface="Arial" panose="020B0604020202020204" pitchFamily="34" charset="0"/>
              <a:buChar char="•"/>
            </a:pPr>
            <a:r>
              <a:rPr lang="en-US" dirty="0">
                <a:cs typeface="Arial" panose="020B0604020202020204" pitchFamily="34" charset="0"/>
              </a:rPr>
              <a:t>2</a:t>
            </a:r>
            <a:r>
              <a:rPr lang="en-US" baseline="30000" dirty="0">
                <a:cs typeface="Arial" panose="020B0604020202020204" pitchFamily="34" charset="0"/>
              </a:rPr>
              <a:t>nd</a:t>
            </a:r>
            <a:r>
              <a:rPr lang="en-US" dirty="0">
                <a:cs typeface="Arial" panose="020B0604020202020204" pitchFamily="34" charset="0"/>
              </a:rPr>
              <a:t> element - </a:t>
            </a:r>
            <a:r>
              <a:rPr lang="en-US" b="1" dirty="0">
                <a:cs typeface="Arial" panose="020B0604020202020204" pitchFamily="34" charset="0"/>
              </a:rPr>
              <a:t>Fuel</a:t>
            </a:r>
            <a:r>
              <a:rPr lang="en-US" dirty="0">
                <a:cs typeface="Arial" panose="020B0604020202020204" pitchFamily="34" charset="0"/>
              </a:rPr>
              <a:t> keeps a fire burning.</a:t>
            </a:r>
          </a:p>
          <a:p>
            <a:pPr marL="285750" indent="-285750" algn="just">
              <a:buFont typeface="Arial" panose="020B0604020202020204" pitchFamily="34" charset="0"/>
              <a:buChar char="•"/>
            </a:pPr>
            <a:endParaRPr lang="en-US" dirty="0">
              <a:cs typeface="Arial" panose="020B0604020202020204" pitchFamily="34" charset="0"/>
            </a:endParaRPr>
          </a:p>
          <a:p>
            <a:pPr marL="742950" lvl="1" indent="-285750" algn="just">
              <a:buFont typeface="Arial" panose="020B0604020202020204" pitchFamily="34" charset="0"/>
              <a:buChar char="•"/>
            </a:pPr>
            <a:r>
              <a:rPr lang="en-US" dirty="0">
                <a:cs typeface="Arial" panose="020B0604020202020204" pitchFamily="34" charset="0"/>
              </a:rPr>
              <a:t>3</a:t>
            </a:r>
            <a:r>
              <a:rPr lang="en-US" baseline="30000" dirty="0">
                <a:cs typeface="Arial" panose="020B0604020202020204" pitchFamily="34" charset="0"/>
              </a:rPr>
              <a:t>rd</a:t>
            </a:r>
            <a:r>
              <a:rPr lang="en-US" dirty="0">
                <a:cs typeface="Arial" panose="020B0604020202020204" pitchFamily="34" charset="0"/>
              </a:rPr>
              <a:t> element - </a:t>
            </a:r>
            <a:r>
              <a:rPr lang="en-US" b="1" dirty="0">
                <a:cs typeface="Arial" panose="020B0604020202020204" pitchFamily="34" charset="0"/>
              </a:rPr>
              <a:t>Ignition source </a:t>
            </a:r>
            <a:r>
              <a:rPr lang="en-US" dirty="0">
                <a:cs typeface="Arial" panose="020B0604020202020204" pitchFamily="34" charset="0"/>
              </a:rPr>
              <a:t>provides energy to initiate a fire.</a:t>
            </a:r>
            <a:endParaRPr lang="en-SG" dirty="0">
              <a:cs typeface="Arial" panose="020B0604020202020204" pitchFamily="34" charset="0"/>
            </a:endParaRPr>
          </a:p>
        </p:txBody>
      </p:sp>
      <p:sp>
        <p:nvSpPr>
          <p:cNvPr id="9" name="TextBox 8"/>
          <p:cNvSpPr txBox="1"/>
          <p:nvPr/>
        </p:nvSpPr>
        <p:spPr>
          <a:xfrm>
            <a:off x="9334641" y="6204378"/>
            <a:ext cx="1351652" cy="369332"/>
          </a:xfrm>
          <a:prstGeom prst="rect">
            <a:avLst/>
          </a:prstGeom>
          <a:noFill/>
        </p:spPr>
        <p:txBody>
          <a:bodyPr wrap="none" rtlCol="0">
            <a:spAutoFit/>
          </a:bodyPr>
          <a:lstStyle/>
          <a:p>
            <a:r>
              <a:rPr lang="en-US" b="1" u="sng" dirty="0"/>
              <a:t>Fire Triangle</a:t>
            </a:r>
            <a:endParaRPr lang="en-SG" b="1" u="sng" dirty="0"/>
          </a:p>
        </p:txBody>
      </p:sp>
      <p:sp>
        <p:nvSpPr>
          <p:cNvPr id="11" name="Rounded Rectangle 10"/>
          <p:cNvSpPr/>
          <p:nvPr/>
        </p:nvSpPr>
        <p:spPr>
          <a:xfrm>
            <a:off x="6769512" y="2500335"/>
            <a:ext cx="5130252" cy="832800"/>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Rectangle 11"/>
          <p:cNvSpPr/>
          <p:nvPr/>
        </p:nvSpPr>
        <p:spPr>
          <a:xfrm>
            <a:off x="6802555" y="2618048"/>
            <a:ext cx="5127794" cy="646331"/>
          </a:xfrm>
          <a:prstGeom prst="rect">
            <a:avLst/>
          </a:prstGeom>
        </p:spPr>
        <p:txBody>
          <a:bodyPr wrap="square">
            <a:spAutoFit/>
          </a:bodyPr>
          <a:lstStyle/>
          <a:p>
            <a:pPr algn="ctr"/>
            <a:r>
              <a:rPr lang="en-US" b="1" dirty="0">
                <a:solidFill>
                  <a:schemeClr val="bg1"/>
                </a:solidFill>
                <a:latin typeface="MyriadPro-Bold"/>
              </a:rPr>
              <a:t>There is no fire when any one of the three elements is </a:t>
            </a:r>
            <a:r>
              <a:rPr lang="en-SG" b="1" u="sng" dirty="0">
                <a:solidFill>
                  <a:schemeClr val="bg1"/>
                </a:solidFill>
                <a:latin typeface="MyriadPro-Bold"/>
              </a:rPr>
              <a:t>eliminated </a:t>
            </a:r>
            <a:r>
              <a:rPr lang="en-SG" b="1" dirty="0">
                <a:solidFill>
                  <a:schemeClr val="bg1"/>
                </a:solidFill>
                <a:latin typeface="MyriadPro-Bold"/>
              </a:rPr>
              <a:t>or </a:t>
            </a:r>
            <a:r>
              <a:rPr lang="en-SG" b="1" u="sng" dirty="0">
                <a:solidFill>
                  <a:schemeClr val="bg1"/>
                </a:solidFill>
                <a:latin typeface="MyriadPro-Bold"/>
              </a:rPr>
              <a:t>removed</a:t>
            </a:r>
            <a:r>
              <a:rPr lang="en-SG" b="1" dirty="0">
                <a:solidFill>
                  <a:schemeClr val="bg1"/>
                </a:solidFill>
                <a:latin typeface="MyriadPro-Bold"/>
              </a:rPr>
              <a:t>.</a:t>
            </a:r>
            <a:endParaRPr lang="en-SG" dirty="0">
              <a:solidFill>
                <a:schemeClr val="bg1"/>
              </a:solidFill>
            </a:endParaRPr>
          </a:p>
        </p:txBody>
      </p:sp>
      <p:grpSp>
        <p:nvGrpSpPr>
          <p:cNvPr id="15" name="Group 14"/>
          <p:cNvGrpSpPr/>
          <p:nvPr/>
        </p:nvGrpSpPr>
        <p:grpSpPr>
          <a:xfrm>
            <a:off x="6318131" y="2269952"/>
            <a:ext cx="671432" cy="671432"/>
            <a:chOff x="13086918" y="2757521"/>
            <a:chExt cx="671432" cy="671432"/>
          </a:xfrm>
        </p:grpSpPr>
        <p:sp>
          <p:nvSpPr>
            <p:cNvPr id="14" name="Oval 13"/>
            <p:cNvSpPr/>
            <p:nvPr/>
          </p:nvSpPr>
          <p:spPr>
            <a:xfrm>
              <a:off x="13086918" y="2757521"/>
              <a:ext cx="671432" cy="6714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3" name="TextBox 12"/>
            <p:cNvSpPr txBox="1"/>
            <p:nvPr/>
          </p:nvSpPr>
          <p:spPr>
            <a:xfrm>
              <a:off x="13098169" y="2908571"/>
              <a:ext cx="653128" cy="369332"/>
            </a:xfrm>
            <a:prstGeom prst="rect">
              <a:avLst/>
            </a:prstGeom>
            <a:noFill/>
          </p:spPr>
          <p:txBody>
            <a:bodyPr wrap="none" rtlCol="0">
              <a:spAutoFit/>
            </a:bodyPr>
            <a:lstStyle/>
            <a:p>
              <a:r>
                <a:rPr lang="en-US" b="1" dirty="0">
                  <a:solidFill>
                    <a:srgbClr val="FF0000"/>
                  </a:solidFill>
                </a:rPr>
                <a:t>Note</a:t>
              </a:r>
              <a:endParaRPr lang="en-SG" b="1" dirty="0">
                <a:solidFill>
                  <a:srgbClr val="FF0000"/>
                </a:solidFill>
              </a:endParaRPr>
            </a:p>
          </p:txBody>
        </p:sp>
      </p:grpSp>
      <p:sp>
        <p:nvSpPr>
          <p:cNvPr id="16" name="Oval 15"/>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7" name="TextBox 16"/>
          <p:cNvSpPr txBox="1"/>
          <p:nvPr/>
        </p:nvSpPr>
        <p:spPr>
          <a:xfrm>
            <a:off x="11890312" y="6536107"/>
            <a:ext cx="341760" cy="276999"/>
          </a:xfrm>
          <a:prstGeom prst="rect">
            <a:avLst/>
          </a:prstGeom>
          <a:noFill/>
        </p:spPr>
        <p:txBody>
          <a:bodyPr wrap="none" rtlCol="0">
            <a:spAutoFit/>
          </a:bodyPr>
          <a:lstStyle/>
          <a:p>
            <a:r>
              <a:rPr lang="en-US" sz="1200" dirty="0"/>
              <a:t>40</a:t>
            </a:r>
            <a:endParaRPr lang="en-SG" sz="1200" dirty="0"/>
          </a:p>
        </p:txBody>
      </p:sp>
    </p:spTree>
    <p:extLst>
      <p:ext uri="{BB962C8B-B14F-4D97-AF65-F5344CB8AC3E}">
        <p14:creationId xmlns:p14="http://schemas.microsoft.com/office/powerpoint/2010/main" val="143163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2000"/>
                                        <p:tgtEl>
                                          <p:spTgt spid="12"/>
                                        </p:tgtEl>
                                      </p:cBhvr>
                                    </p:animEffect>
                                    <p:anim calcmode="lin" valueType="num">
                                      <p:cBhvr>
                                        <p:cTn id="13" dur="2000" fill="hold"/>
                                        <p:tgtEl>
                                          <p:spTgt spid="12"/>
                                        </p:tgtEl>
                                        <p:attrNameLst>
                                          <p:attrName>ppt_w</p:attrName>
                                        </p:attrNameLst>
                                      </p:cBhvr>
                                      <p:tavLst>
                                        <p:tav tm="0" fmla="#ppt_w*sin(2.5*pi*$)">
                                          <p:val>
                                            <p:fltVal val="0"/>
                                          </p:val>
                                        </p:tav>
                                        <p:tav tm="100000">
                                          <p:val>
                                            <p:fltVal val="1"/>
                                          </p:val>
                                        </p:tav>
                                      </p:tavLst>
                                    </p:anim>
                                    <p:anim calcmode="lin" valueType="num">
                                      <p:cBhvr>
                                        <p:cTn id="14" dur="2000" fill="hold"/>
                                        <p:tgtEl>
                                          <p:spTgt spid="12"/>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2000"/>
                                        <p:tgtEl>
                                          <p:spTgt spid="15"/>
                                        </p:tgtEl>
                                      </p:cBhvr>
                                    </p:animEffect>
                                    <p:anim calcmode="lin" valueType="num">
                                      <p:cBhvr>
                                        <p:cTn id="18" dur="2000" fill="hold"/>
                                        <p:tgtEl>
                                          <p:spTgt spid="15"/>
                                        </p:tgtEl>
                                        <p:attrNameLst>
                                          <p:attrName>ppt_w</p:attrName>
                                        </p:attrNameLst>
                                      </p:cBhvr>
                                      <p:tavLst>
                                        <p:tav tm="0" fmla="#ppt_w*sin(2.5*pi*$)">
                                          <p:val>
                                            <p:fltVal val="0"/>
                                          </p:val>
                                        </p:tav>
                                        <p:tav tm="100000">
                                          <p:val>
                                            <p:fltVal val="1"/>
                                          </p:val>
                                        </p:tav>
                                      </p:tavLst>
                                    </p:anim>
                                    <p:anim calcmode="lin" valueType="num">
                                      <p:cBhvr>
                                        <p:cTn id="19" dur="2000" fill="hold"/>
                                        <p:tgtEl>
                                          <p:spTgt spid="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7375" y="1241314"/>
            <a:ext cx="3882799" cy="3434269"/>
          </a:xfrm>
          <a:prstGeom prst="rect">
            <a:avLst/>
          </a:prstGeom>
        </p:spPr>
      </p:pic>
      <p:sp>
        <p:nvSpPr>
          <p:cNvPr id="2" name="TextBox 1"/>
          <p:cNvSpPr txBox="1"/>
          <p:nvPr/>
        </p:nvSpPr>
        <p:spPr>
          <a:xfrm>
            <a:off x="228600" y="174812"/>
            <a:ext cx="2980239" cy="523220"/>
          </a:xfrm>
          <a:prstGeom prst="rect">
            <a:avLst/>
          </a:prstGeom>
          <a:noFill/>
        </p:spPr>
        <p:txBody>
          <a:bodyPr wrap="none" rtlCol="0">
            <a:spAutoFit/>
          </a:bodyPr>
          <a:lstStyle/>
          <a:p>
            <a:r>
              <a:rPr lang="en-US" sz="2800" b="1" dirty="0"/>
              <a:t>Fire and explosion </a:t>
            </a:r>
            <a:endParaRPr lang="en-SG" sz="2800" b="1" dirty="0"/>
          </a:p>
        </p:txBody>
      </p:sp>
      <p:sp>
        <p:nvSpPr>
          <p:cNvPr id="3" name="Rectangle 2"/>
          <p:cNvSpPr/>
          <p:nvPr/>
        </p:nvSpPr>
        <p:spPr>
          <a:xfrm>
            <a:off x="5284359" y="945897"/>
            <a:ext cx="4049865" cy="1569660"/>
          </a:xfrm>
          <a:prstGeom prst="rect">
            <a:avLst/>
          </a:prstGeom>
        </p:spPr>
        <p:txBody>
          <a:bodyPr wrap="square">
            <a:spAutoFit/>
          </a:bodyPr>
          <a:lstStyle/>
          <a:p>
            <a:r>
              <a:rPr lang="en-US" sz="1600" dirty="0">
                <a:cs typeface="Arial" panose="020B0604020202020204" pitchFamily="34" charset="0"/>
              </a:rPr>
              <a:t>Materials such as wood, food, metal dusts can cause explosions due to the dispersion of fine combustible particles, when in sufficient quantities and concentration and under </a:t>
            </a:r>
            <a:r>
              <a:rPr lang="en-US" sz="1600" dirty="0" err="1">
                <a:cs typeface="Arial" panose="020B0604020202020204" pitchFamily="34" charset="0"/>
              </a:rPr>
              <a:t>favourable</a:t>
            </a:r>
            <a:r>
              <a:rPr lang="en-US" sz="1600" dirty="0">
                <a:cs typeface="Arial" panose="020B0604020202020204" pitchFamily="34" charset="0"/>
              </a:rPr>
              <a:t> conditions, such as air, heat, fuel, dispersion and confined environment.</a:t>
            </a:r>
            <a:endParaRPr lang="en-SG" sz="1600" dirty="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213852" y="945897"/>
            <a:ext cx="4991498" cy="1686828"/>
          </a:xfrm>
          <a:prstGeom prst="rect">
            <a:avLst/>
          </a:prstGeom>
        </p:spPr>
      </p:pic>
      <p:sp>
        <p:nvSpPr>
          <p:cNvPr id="5" name="Rectangle 4"/>
          <p:cNvSpPr/>
          <p:nvPr/>
        </p:nvSpPr>
        <p:spPr>
          <a:xfrm>
            <a:off x="258096" y="2865980"/>
            <a:ext cx="6852681" cy="3477875"/>
          </a:xfrm>
          <a:prstGeom prst="rect">
            <a:avLst/>
          </a:prstGeom>
        </p:spPr>
        <p:txBody>
          <a:bodyPr wrap="square">
            <a:spAutoFit/>
          </a:bodyPr>
          <a:lstStyle/>
          <a:p>
            <a:r>
              <a:rPr lang="en-US" b="1" dirty="0">
                <a:solidFill>
                  <a:srgbClr val="FFC000"/>
                </a:solidFill>
                <a:latin typeface="Arial" panose="020B0604020202020204" pitchFamily="34" charset="0"/>
                <a:cs typeface="Arial" panose="020B0604020202020204" pitchFamily="34" charset="0"/>
              </a:rPr>
              <a:t>To do:</a:t>
            </a:r>
          </a:p>
          <a:p>
            <a:endParaRPr lang="en-US" sz="1000" dirty="0">
              <a:latin typeface="Arial" panose="020B0604020202020204" pitchFamily="34" charset="0"/>
              <a:cs typeface="Arial" panose="020B0604020202020204" pitchFamily="34" charset="0"/>
            </a:endParaRPr>
          </a:p>
          <a:p>
            <a:pPr marL="176213" indent="-176213" algn="just"/>
            <a:r>
              <a:rPr lang="en-US" sz="1600" dirty="0">
                <a:latin typeface="Arial" panose="020B0604020202020204" pitchFamily="34" charset="0"/>
                <a:cs typeface="Arial" panose="020B0604020202020204" pitchFamily="34" charset="0"/>
              </a:rPr>
              <a:t>• </a:t>
            </a:r>
            <a:r>
              <a:rPr lang="en-US" sz="1600" dirty="0">
                <a:cs typeface="Arial" panose="020B0604020202020204" pitchFamily="34" charset="0"/>
              </a:rPr>
              <a:t>Establish effective dust control measures to prevent and reduce the escape of dust from processing equipment to the environment, e.g. dust collecting system.</a:t>
            </a:r>
          </a:p>
          <a:p>
            <a:pPr algn="just"/>
            <a:endParaRPr lang="en-US" sz="1600" dirty="0">
              <a:cs typeface="Arial" panose="020B0604020202020204" pitchFamily="34" charset="0"/>
            </a:endParaRPr>
          </a:p>
          <a:p>
            <a:pPr marL="176213" indent="-176213" algn="just"/>
            <a:r>
              <a:rPr lang="en-US" sz="1600" dirty="0">
                <a:cs typeface="Arial" panose="020B0604020202020204" pitchFamily="34" charset="0"/>
              </a:rPr>
              <a:t>• Establish and implement good housekeeping practices to keep work places clean and safe (i.e. regular cleaning intervals to prevent accumulation of dust).</a:t>
            </a:r>
          </a:p>
          <a:p>
            <a:pPr algn="just"/>
            <a:endParaRPr lang="en-US" sz="1600" dirty="0">
              <a:cs typeface="Arial" panose="020B0604020202020204" pitchFamily="34" charset="0"/>
            </a:endParaRPr>
          </a:p>
          <a:p>
            <a:pPr marL="176213" indent="-176213" algn="just"/>
            <a:r>
              <a:rPr lang="en-US" sz="1600" dirty="0">
                <a:cs typeface="Arial" panose="020B0604020202020204" pitchFamily="34" charset="0"/>
              </a:rPr>
              <a:t>• Design building elements and arrange equipment to reduce </a:t>
            </a:r>
            <a:r>
              <a:rPr lang="en-SG" sz="1600" dirty="0">
                <a:cs typeface="Arial" panose="020B0604020202020204" pitchFamily="34" charset="0"/>
              </a:rPr>
              <a:t>dust accumulation (i.e. </a:t>
            </a:r>
            <a:r>
              <a:rPr lang="en-US" sz="1600" dirty="0">
                <a:cs typeface="Arial" panose="020B0604020202020204" pitchFamily="34" charset="0"/>
              </a:rPr>
              <a:t>such as smooth, easy-to-clean walls and sloped surfaces).</a:t>
            </a:r>
          </a:p>
          <a:p>
            <a:pPr algn="just"/>
            <a:endParaRPr lang="en-US" sz="1600" dirty="0">
              <a:cs typeface="Arial" panose="020B0604020202020204" pitchFamily="34" charset="0"/>
            </a:endParaRPr>
          </a:p>
          <a:p>
            <a:pPr marL="176213" indent="-176213" algn="just"/>
            <a:r>
              <a:rPr lang="en-US" sz="1600" dirty="0">
                <a:cs typeface="Arial" panose="020B0604020202020204" pitchFamily="34" charset="0"/>
              </a:rPr>
              <a:t>• Replace combustible dust with safer alternatives e.g. ready-to-use materials.</a:t>
            </a:r>
          </a:p>
          <a:p>
            <a:pPr algn="just"/>
            <a:endParaRPr lang="en-SG" sz="1600" dirty="0">
              <a:latin typeface="Arial" panose="020B0604020202020204" pitchFamily="34" charset="0"/>
              <a:cs typeface="Arial" panose="020B0604020202020204" pitchFamily="34" charset="0"/>
            </a:endParaRPr>
          </a:p>
        </p:txBody>
      </p:sp>
      <p:sp>
        <p:nvSpPr>
          <p:cNvPr id="8" name="TextBox 7"/>
          <p:cNvSpPr txBox="1"/>
          <p:nvPr/>
        </p:nvSpPr>
        <p:spPr>
          <a:xfrm>
            <a:off x="7776272" y="6310881"/>
            <a:ext cx="4104127" cy="338554"/>
          </a:xfrm>
          <a:prstGeom prst="rect">
            <a:avLst/>
          </a:prstGeom>
          <a:noFill/>
        </p:spPr>
        <p:txBody>
          <a:bodyPr wrap="square" rtlCol="0">
            <a:spAutoFit/>
          </a:bodyPr>
          <a:lstStyle/>
          <a:p>
            <a:pPr algn="ctr"/>
            <a:r>
              <a:rPr lang="en-US" sz="1600" b="1" u="sng" dirty="0"/>
              <a:t>Typical Local Exhaust Ventilation (LEV) system</a:t>
            </a:r>
            <a:endParaRPr lang="en-SG" sz="1600" b="1" u="sng" dirty="0"/>
          </a:p>
        </p:txBody>
      </p:sp>
      <p:sp>
        <p:nvSpPr>
          <p:cNvPr id="11" name="Oval 10"/>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p:cNvSpPr txBox="1"/>
          <p:nvPr/>
        </p:nvSpPr>
        <p:spPr>
          <a:xfrm>
            <a:off x="11890312" y="6536107"/>
            <a:ext cx="341760" cy="276999"/>
          </a:xfrm>
          <a:prstGeom prst="rect">
            <a:avLst/>
          </a:prstGeom>
          <a:noFill/>
        </p:spPr>
        <p:txBody>
          <a:bodyPr wrap="none" rtlCol="0">
            <a:spAutoFit/>
          </a:bodyPr>
          <a:lstStyle/>
          <a:p>
            <a:r>
              <a:rPr lang="en-US" sz="1200" dirty="0"/>
              <a:t>41</a:t>
            </a:r>
            <a:endParaRPr lang="en-SG" sz="1200" dirty="0"/>
          </a:p>
        </p:txBody>
      </p:sp>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6754" t="28474" r="19366" b="22260"/>
          <a:stretch/>
        </p:blipFill>
        <p:spPr>
          <a:xfrm>
            <a:off x="7958034" y="4807414"/>
            <a:ext cx="1404282" cy="1444026"/>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l="12546"/>
          <a:stretch/>
        </p:blipFill>
        <p:spPr>
          <a:xfrm>
            <a:off x="9828335" y="3997804"/>
            <a:ext cx="1478175" cy="2253636"/>
          </a:xfrm>
          <a:prstGeom prst="rect">
            <a:avLst/>
          </a:prstGeom>
        </p:spPr>
      </p:pic>
    </p:spTree>
    <p:extLst>
      <p:ext uri="{BB962C8B-B14F-4D97-AF65-F5344CB8AC3E}">
        <p14:creationId xmlns:p14="http://schemas.microsoft.com/office/powerpoint/2010/main" val="28763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000"/>
                                        <p:tgtEl>
                                          <p:spTgt spid="9"/>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par>
                                <p:cTn id="14" presetID="22" presetClass="entr" presetSubtype="8"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1000"/>
                                        <p:tgtEl>
                                          <p:spTgt spid="14"/>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74812"/>
            <a:ext cx="2980239" cy="523220"/>
          </a:xfrm>
          <a:prstGeom prst="rect">
            <a:avLst/>
          </a:prstGeom>
          <a:noFill/>
        </p:spPr>
        <p:txBody>
          <a:bodyPr wrap="none" rtlCol="0">
            <a:spAutoFit/>
          </a:bodyPr>
          <a:lstStyle/>
          <a:p>
            <a:r>
              <a:rPr lang="en-US" sz="2800" b="1" dirty="0"/>
              <a:t>Fire and explosion </a:t>
            </a:r>
            <a:endParaRPr lang="en-SG" sz="2800" b="1"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6729" t="31750" r="5685" b="5318"/>
          <a:stretch/>
        </p:blipFill>
        <p:spPr>
          <a:xfrm>
            <a:off x="710928" y="2456426"/>
            <a:ext cx="4129549" cy="2967134"/>
          </a:xfrm>
          <a:prstGeom prst="rect">
            <a:avLst/>
          </a:prstGeom>
          <a:ln w="228600" cap="sq" cmpd="thickThin">
            <a:solidFill>
              <a:srgbClr val="000000"/>
            </a:solidFill>
            <a:prstDash val="solid"/>
            <a:miter lim="800000"/>
          </a:ln>
          <a:effectLst>
            <a:innerShdw blurRad="76200">
              <a:srgbClr val="000000"/>
            </a:innerShdw>
          </a:effectLst>
        </p:spPr>
      </p:pic>
      <p:sp>
        <p:nvSpPr>
          <p:cNvPr id="7" name="TextBox 6"/>
          <p:cNvSpPr txBox="1"/>
          <p:nvPr/>
        </p:nvSpPr>
        <p:spPr>
          <a:xfrm>
            <a:off x="471268" y="1345388"/>
            <a:ext cx="4608871" cy="707886"/>
          </a:xfrm>
          <a:prstGeom prst="rect">
            <a:avLst/>
          </a:prstGeom>
          <a:noFill/>
        </p:spPr>
        <p:txBody>
          <a:bodyPr wrap="square" rtlCol="0">
            <a:spAutoFit/>
          </a:bodyPr>
          <a:lstStyle/>
          <a:p>
            <a:r>
              <a:rPr lang="en-US" sz="2000" dirty="0"/>
              <a:t>Common types of fire extinguishers and its application for different types of fire  </a:t>
            </a:r>
            <a:endParaRPr lang="en-SG" sz="2000" dirty="0"/>
          </a:p>
        </p:txBody>
      </p:sp>
      <p:sp>
        <p:nvSpPr>
          <p:cNvPr id="10" name="TextBox 9"/>
          <p:cNvSpPr txBox="1"/>
          <p:nvPr/>
        </p:nvSpPr>
        <p:spPr>
          <a:xfrm>
            <a:off x="6838196" y="271724"/>
            <a:ext cx="3666887" cy="707886"/>
          </a:xfrm>
          <a:prstGeom prst="rect">
            <a:avLst/>
          </a:prstGeom>
          <a:noFill/>
        </p:spPr>
        <p:txBody>
          <a:bodyPr wrap="square" rtlCol="0">
            <a:spAutoFit/>
          </a:bodyPr>
          <a:lstStyle/>
          <a:p>
            <a:r>
              <a:rPr lang="en-US" sz="2000" dirty="0"/>
              <a:t>How to use a fire extinguisher… remember PASS</a:t>
            </a:r>
            <a:endParaRPr lang="en-SG" sz="2000" dirty="0"/>
          </a:p>
        </p:txBody>
      </p:sp>
      <p:sp>
        <p:nvSpPr>
          <p:cNvPr id="16" name="Rounded Rectangle 15"/>
          <p:cNvSpPr/>
          <p:nvPr/>
        </p:nvSpPr>
        <p:spPr>
          <a:xfrm>
            <a:off x="5658621" y="5725334"/>
            <a:ext cx="5955860" cy="967542"/>
          </a:xfrm>
          <a:prstGeom prst="roundRect">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sz="1400" dirty="0"/>
          </a:p>
        </p:txBody>
      </p:sp>
      <p:sp>
        <p:nvSpPr>
          <p:cNvPr id="17" name="Rectangle 16"/>
          <p:cNvSpPr/>
          <p:nvPr/>
        </p:nvSpPr>
        <p:spPr>
          <a:xfrm>
            <a:off x="5499665" y="5753503"/>
            <a:ext cx="6343950" cy="923330"/>
          </a:xfrm>
          <a:prstGeom prst="rect">
            <a:avLst/>
          </a:prstGeom>
        </p:spPr>
        <p:txBody>
          <a:bodyPr wrap="square">
            <a:spAutoFit/>
          </a:bodyPr>
          <a:lstStyle/>
          <a:p>
            <a:pPr algn="ctr"/>
            <a:r>
              <a:rPr lang="en-US" b="1" dirty="0">
                <a:solidFill>
                  <a:schemeClr val="bg1"/>
                </a:solidFill>
                <a:latin typeface="MyriadPro-Bold"/>
              </a:rPr>
              <a:t>If the fire cannot be extinguished, quickly </a:t>
            </a:r>
          </a:p>
          <a:p>
            <a:pPr algn="ctr"/>
            <a:r>
              <a:rPr lang="en-US" b="1" dirty="0">
                <a:solidFill>
                  <a:schemeClr val="bg1"/>
                </a:solidFill>
                <a:latin typeface="MyriadPro-Bold"/>
              </a:rPr>
              <a:t>evacuate the workplace</a:t>
            </a:r>
            <a:r>
              <a:rPr lang="en-SG" b="1" dirty="0">
                <a:solidFill>
                  <a:schemeClr val="bg1"/>
                </a:solidFill>
                <a:latin typeface="MyriadPro-Bold"/>
              </a:rPr>
              <a:t>. The building fire alarm </a:t>
            </a:r>
          </a:p>
          <a:p>
            <a:pPr algn="ctr"/>
            <a:r>
              <a:rPr lang="en-SG" b="1" dirty="0">
                <a:solidFill>
                  <a:schemeClr val="bg1"/>
                </a:solidFill>
                <a:latin typeface="MyriadPro-Bold"/>
              </a:rPr>
              <a:t>system should be activated and SDCF be notified.</a:t>
            </a:r>
            <a:endParaRPr lang="en-SG" dirty="0">
              <a:solidFill>
                <a:schemeClr val="bg1"/>
              </a:solidFill>
            </a:endParaRPr>
          </a:p>
        </p:txBody>
      </p:sp>
      <p:grpSp>
        <p:nvGrpSpPr>
          <p:cNvPr id="18" name="Group 17"/>
          <p:cNvGrpSpPr/>
          <p:nvPr/>
        </p:nvGrpSpPr>
        <p:grpSpPr>
          <a:xfrm>
            <a:off x="5403115" y="5553899"/>
            <a:ext cx="671432" cy="671432"/>
            <a:chOff x="13086918" y="2757521"/>
            <a:chExt cx="671432" cy="671432"/>
          </a:xfrm>
        </p:grpSpPr>
        <p:sp>
          <p:nvSpPr>
            <p:cNvPr id="19" name="Oval 18"/>
            <p:cNvSpPr/>
            <p:nvPr/>
          </p:nvSpPr>
          <p:spPr>
            <a:xfrm>
              <a:off x="13086918" y="2757521"/>
              <a:ext cx="671432" cy="6714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0" name="TextBox 19"/>
            <p:cNvSpPr txBox="1"/>
            <p:nvPr/>
          </p:nvSpPr>
          <p:spPr>
            <a:xfrm>
              <a:off x="13098169" y="2908571"/>
              <a:ext cx="653128" cy="369332"/>
            </a:xfrm>
            <a:prstGeom prst="rect">
              <a:avLst/>
            </a:prstGeom>
            <a:noFill/>
          </p:spPr>
          <p:txBody>
            <a:bodyPr wrap="none" rtlCol="0">
              <a:spAutoFit/>
            </a:bodyPr>
            <a:lstStyle/>
            <a:p>
              <a:r>
                <a:rPr lang="en-US" b="1" dirty="0">
                  <a:solidFill>
                    <a:srgbClr val="FF0000"/>
                  </a:solidFill>
                </a:rPr>
                <a:t>Note</a:t>
              </a:r>
              <a:endParaRPr lang="en-SG" b="1" dirty="0">
                <a:solidFill>
                  <a:srgbClr val="FF0000"/>
                </a:solidFill>
              </a:endParaRPr>
            </a:p>
          </p:txBody>
        </p:sp>
      </p:grpSp>
      <p:sp>
        <p:nvSpPr>
          <p:cNvPr id="13" name="Oval 12"/>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TextBox 13"/>
          <p:cNvSpPr txBox="1"/>
          <p:nvPr/>
        </p:nvSpPr>
        <p:spPr>
          <a:xfrm>
            <a:off x="11890312" y="6536107"/>
            <a:ext cx="341760" cy="276999"/>
          </a:xfrm>
          <a:prstGeom prst="rect">
            <a:avLst/>
          </a:prstGeom>
          <a:noFill/>
        </p:spPr>
        <p:txBody>
          <a:bodyPr wrap="none" rtlCol="0">
            <a:spAutoFit/>
          </a:bodyPr>
          <a:lstStyle/>
          <a:p>
            <a:r>
              <a:rPr lang="en-SG" sz="1200" dirty="0"/>
              <a:t>42</a:t>
            </a:r>
          </a:p>
        </p:txBody>
      </p:sp>
      <p:pic>
        <p:nvPicPr>
          <p:cNvPr id="15" name="Picture 2" descr="C:\Documents and Settings\DISGBK\Desktop\Chennai\Hytech Goodwill\ECSOC (Hytech)\Hytech 139.jpg"/>
          <p:cNvPicPr>
            <a:picLocks noChangeAspect="1" noChangeArrowheads="1"/>
          </p:cNvPicPr>
          <p:nvPr/>
        </p:nvPicPr>
        <p:blipFill>
          <a:blip r:embed="rId4" cstate="print"/>
          <a:srcRect/>
          <a:stretch>
            <a:fillRect/>
          </a:stretch>
        </p:blipFill>
        <p:spPr bwMode="auto">
          <a:xfrm>
            <a:off x="6989063" y="2336408"/>
            <a:ext cx="4276226" cy="3207171"/>
          </a:xfrm>
          <a:prstGeom prst="rect">
            <a:avLst/>
          </a:prstGeom>
          <a:noFill/>
          <a:ln w="28575">
            <a:solidFill>
              <a:schemeClr val="tx1"/>
            </a:solidFill>
          </a:ln>
        </p:spPr>
      </p:pic>
      <p:sp>
        <p:nvSpPr>
          <p:cNvPr id="3" name="TextBox 2"/>
          <p:cNvSpPr txBox="1"/>
          <p:nvPr/>
        </p:nvSpPr>
        <p:spPr>
          <a:xfrm>
            <a:off x="6989063" y="1094860"/>
            <a:ext cx="3365152" cy="1200329"/>
          </a:xfrm>
          <a:prstGeom prst="rect">
            <a:avLst/>
          </a:prstGeom>
          <a:noFill/>
        </p:spPr>
        <p:txBody>
          <a:bodyPr wrap="none" rtlCol="0">
            <a:spAutoFit/>
          </a:bodyPr>
          <a:lstStyle/>
          <a:p>
            <a:r>
              <a:rPr lang="en-US" dirty="0"/>
              <a:t>P – Pull the pin</a:t>
            </a:r>
          </a:p>
          <a:p>
            <a:r>
              <a:rPr lang="en-US" dirty="0"/>
              <a:t>A – Aim at the base of fire</a:t>
            </a:r>
          </a:p>
          <a:p>
            <a:r>
              <a:rPr lang="en-US" dirty="0"/>
              <a:t>S – Squeeze the Operating Handle</a:t>
            </a:r>
          </a:p>
          <a:p>
            <a:r>
              <a:rPr lang="en-US" dirty="0"/>
              <a:t>S – Sweep from side to side </a:t>
            </a:r>
            <a:endParaRPr lang="en-SG" dirty="0"/>
          </a:p>
        </p:txBody>
      </p:sp>
    </p:spTree>
    <p:extLst>
      <p:ext uri="{BB962C8B-B14F-4D97-AF65-F5344CB8AC3E}">
        <p14:creationId xmlns:p14="http://schemas.microsoft.com/office/powerpoint/2010/main" val="146623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10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1000"/>
                                        <p:tgtEl>
                                          <p:spTgt spid="3"/>
                                        </p:tgtEl>
                                      </p:cBhvr>
                                    </p:animEffect>
                                  </p:childTnLst>
                                </p:cTn>
                              </p:par>
                              <p:par>
                                <p:cTn id="19" presetID="16" presetClass="entr" presetSubtype="2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1000"/>
                                        <p:tgtEl>
                                          <p:spTgt spid="16"/>
                                        </p:tgtEl>
                                      </p:cBhvr>
                                    </p:animEffect>
                                  </p:childTnLst>
                                </p:cTn>
                              </p:par>
                              <p:par>
                                <p:cTn id="27" presetID="16" presetClass="entr" presetSubtype="21"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74812"/>
            <a:ext cx="2980239" cy="523220"/>
          </a:xfrm>
          <a:prstGeom prst="rect">
            <a:avLst/>
          </a:prstGeom>
          <a:noFill/>
        </p:spPr>
        <p:txBody>
          <a:bodyPr wrap="none" rtlCol="0">
            <a:spAutoFit/>
          </a:bodyPr>
          <a:lstStyle/>
          <a:p>
            <a:r>
              <a:rPr lang="en-US" sz="2800" b="1" dirty="0"/>
              <a:t>Fire and explosion </a:t>
            </a:r>
            <a:endParaRPr lang="en-SG" sz="2800" b="1" dirty="0"/>
          </a:p>
        </p:txBody>
      </p:sp>
      <p:sp>
        <p:nvSpPr>
          <p:cNvPr id="5" name="TextBox 4"/>
          <p:cNvSpPr txBox="1"/>
          <p:nvPr/>
        </p:nvSpPr>
        <p:spPr>
          <a:xfrm>
            <a:off x="120114" y="5366242"/>
            <a:ext cx="11007670" cy="923330"/>
          </a:xfrm>
          <a:prstGeom prst="rect">
            <a:avLst/>
          </a:prstGeom>
          <a:noFill/>
        </p:spPr>
        <p:txBody>
          <a:bodyPr wrap="square" rtlCol="0">
            <a:spAutoFit/>
          </a:bodyPr>
          <a:lstStyle/>
          <a:p>
            <a:pPr marL="546100" lvl="1" indent="-214313">
              <a:buFont typeface="Arial" panose="020B0604020202020204" pitchFamily="34" charset="0"/>
              <a:buChar char="•"/>
            </a:pPr>
            <a:r>
              <a:rPr lang="en-US" dirty="0"/>
              <a:t>Once outside, proceed to the designated assembly point </a:t>
            </a:r>
          </a:p>
          <a:p>
            <a:pPr marL="546100" lvl="1" indent="-193675">
              <a:buFont typeface="Arial" panose="020B0604020202020204" pitchFamily="34" charset="0"/>
              <a:buChar char="•"/>
            </a:pPr>
            <a:r>
              <a:rPr lang="en-US" dirty="0"/>
              <a:t>Do not return to the building/premises until the emergency situation had been rectified &amp; building  premises cleared for re-entry</a:t>
            </a:r>
          </a:p>
        </p:txBody>
      </p:sp>
      <p:sp>
        <p:nvSpPr>
          <p:cNvPr id="3" name="Rectangle 2"/>
          <p:cNvSpPr/>
          <p:nvPr/>
        </p:nvSpPr>
        <p:spPr>
          <a:xfrm>
            <a:off x="274722" y="929778"/>
            <a:ext cx="6281061" cy="2308324"/>
          </a:xfrm>
          <a:prstGeom prst="rect">
            <a:avLst/>
          </a:prstGeom>
        </p:spPr>
        <p:txBody>
          <a:bodyPr wrap="square">
            <a:spAutoFit/>
          </a:bodyPr>
          <a:lstStyle/>
          <a:p>
            <a:r>
              <a:rPr lang="en-US" b="1" dirty="0"/>
              <a:t>Emergency response plan (ERP)</a:t>
            </a:r>
          </a:p>
          <a:p>
            <a:endParaRPr lang="en-US" dirty="0"/>
          </a:p>
          <a:p>
            <a:r>
              <a:rPr lang="en-US" dirty="0"/>
              <a:t>As an employee, you must be familiar with the key emergency procedures in your workplace, such as:</a:t>
            </a:r>
          </a:p>
          <a:p>
            <a:endParaRPr lang="en-US" dirty="0"/>
          </a:p>
          <a:p>
            <a:pPr marL="357188" lvl="1" indent="-171450">
              <a:buFont typeface="Arial" panose="020B0604020202020204" pitchFamily="34" charset="0"/>
              <a:buChar char="•"/>
            </a:pPr>
            <a:r>
              <a:rPr lang="en-US" dirty="0"/>
              <a:t>First-aid measure</a:t>
            </a:r>
          </a:p>
          <a:p>
            <a:pPr marL="357188" lvl="1" indent="-171450">
              <a:buFont typeface="Arial" panose="020B0604020202020204" pitchFamily="34" charset="0"/>
              <a:buChar char="•"/>
            </a:pPr>
            <a:r>
              <a:rPr lang="en-US" dirty="0"/>
              <a:t>Fire extinguisher technique, and</a:t>
            </a:r>
          </a:p>
          <a:p>
            <a:pPr marL="357188" lvl="1" indent="-171450">
              <a:buFont typeface="Arial" panose="020B0604020202020204" pitchFamily="34" charset="0"/>
              <a:buChar char="•"/>
            </a:pPr>
            <a:r>
              <a:rPr lang="en-US" dirty="0"/>
              <a:t>Evacuation plan</a:t>
            </a: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1440" t="2648" r="12670" b="4017"/>
          <a:stretch/>
        </p:blipFill>
        <p:spPr>
          <a:xfrm>
            <a:off x="6804736" y="929778"/>
            <a:ext cx="4727198" cy="3270240"/>
          </a:xfrm>
          <a:prstGeom prst="rect">
            <a:avLst/>
          </a:prstGeom>
        </p:spPr>
      </p:pic>
      <p:sp>
        <p:nvSpPr>
          <p:cNvPr id="8" name="Rectangle 7"/>
          <p:cNvSpPr/>
          <p:nvPr/>
        </p:nvSpPr>
        <p:spPr>
          <a:xfrm>
            <a:off x="274721" y="3413389"/>
            <a:ext cx="6141577" cy="2031325"/>
          </a:xfrm>
          <a:prstGeom prst="rect">
            <a:avLst/>
          </a:prstGeom>
        </p:spPr>
        <p:txBody>
          <a:bodyPr wrap="square">
            <a:spAutoFit/>
          </a:bodyPr>
          <a:lstStyle/>
          <a:p>
            <a:r>
              <a:rPr lang="en-US" b="1" dirty="0">
                <a:solidFill>
                  <a:srgbClr val="FFC000"/>
                </a:solidFill>
              </a:rPr>
              <a:t>To- do </a:t>
            </a:r>
            <a:r>
              <a:rPr lang="en-US" b="1" dirty="0"/>
              <a:t>[during an Emergency Evacuation]</a:t>
            </a:r>
          </a:p>
          <a:p>
            <a:endParaRPr lang="en-US" dirty="0"/>
          </a:p>
          <a:p>
            <a:pPr marL="357188" lvl="1" indent="-171450">
              <a:buFont typeface="Arial" panose="020B0604020202020204" pitchFamily="34" charset="0"/>
              <a:buChar char="•"/>
            </a:pPr>
            <a:r>
              <a:rPr lang="en-US" dirty="0"/>
              <a:t>Evacuation from the workplace may be necessary when there is a fire or explosion</a:t>
            </a:r>
          </a:p>
          <a:p>
            <a:pPr marL="357188" lvl="1" indent="-171450">
              <a:buFont typeface="Arial" panose="020B0604020202020204" pitchFamily="34" charset="0"/>
              <a:buChar char="•"/>
            </a:pPr>
            <a:r>
              <a:rPr lang="en-US" dirty="0"/>
              <a:t>Be aware of the marked exits &amp; building evacuation route</a:t>
            </a:r>
          </a:p>
          <a:p>
            <a:pPr marL="357188" lvl="1" indent="-171450">
              <a:buFont typeface="Arial" panose="020B0604020202020204" pitchFamily="34" charset="0"/>
              <a:buChar char="•"/>
            </a:pPr>
            <a:r>
              <a:rPr lang="en-US" dirty="0"/>
              <a:t>Walk quickly to the nearest exit and guide others to do the same</a:t>
            </a:r>
          </a:p>
        </p:txBody>
      </p:sp>
      <p:sp>
        <p:nvSpPr>
          <p:cNvPr id="9" name="TextBox 8"/>
          <p:cNvSpPr txBox="1"/>
          <p:nvPr/>
        </p:nvSpPr>
        <p:spPr>
          <a:xfrm>
            <a:off x="7202333" y="4259774"/>
            <a:ext cx="4104127" cy="338554"/>
          </a:xfrm>
          <a:prstGeom prst="rect">
            <a:avLst/>
          </a:prstGeom>
          <a:noFill/>
        </p:spPr>
        <p:txBody>
          <a:bodyPr wrap="square" rtlCol="0">
            <a:spAutoFit/>
          </a:bodyPr>
          <a:lstStyle/>
          <a:p>
            <a:pPr algn="ctr"/>
            <a:r>
              <a:rPr lang="en-US" sz="1600" b="1" u="sng" dirty="0"/>
              <a:t>Typical example: Emergency Evacuation Plan</a:t>
            </a:r>
            <a:endParaRPr lang="en-SG" sz="1600" b="1" u="sng" dirty="0"/>
          </a:p>
        </p:txBody>
      </p:sp>
      <p:sp>
        <p:nvSpPr>
          <p:cNvPr id="10" name="Oval 9"/>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TextBox 10"/>
          <p:cNvSpPr txBox="1"/>
          <p:nvPr/>
        </p:nvSpPr>
        <p:spPr>
          <a:xfrm>
            <a:off x="11890312" y="6536107"/>
            <a:ext cx="341760" cy="276999"/>
          </a:xfrm>
          <a:prstGeom prst="rect">
            <a:avLst/>
          </a:prstGeom>
          <a:noFill/>
        </p:spPr>
        <p:txBody>
          <a:bodyPr wrap="none" rtlCol="0">
            <a:spAutoFit/>
          </a:bodyPr>
          <a:lstStyle/>
          <a:p>
            <a:r>
              <a:rPr lang="en-US" sz="1200" dirty="0"/>
              <a:t>43</a:t>
            </a:r>
            <a:endParaRPr lang="en-SG" sz="1200" dirty="0"/>
          </a:p>
        </p:txBody>
      </p:sp>
    </p:spTree>
    <p:extLst>
      <p:ext uri="{BB962C8B-B14F-4D97-AF65-F5344CB8AC3E}">
        <p14:creationId xmlns:p14="http://schemas.microsoft.com/office/powerpoint/2010/main" val="23358758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3818418" cy="523220"/>
          </a:xfrm>
          <a:prstGeom prst="rect">
            <a:avLst/>
          </a:prstGeom>
          <a:noFill/>
        </p:spPr>
        <p:txBody>
          <a:bodyPr wrap="none" rtlCol="0">
            <a:spAutoFit/>
          </a:bodyPr>
          <a:lstStyle/>
          <a:p>
            <a:r>
              <a:rPr lang="en-US" sz="2800" b="1" dirty="0"/>
              <a:t>5. Industrial Safety Signs</a:t>
            </a:r>
            <a:endParaRPr lang="en-SG" sz="2800" b="1" dirty="0"/>
          </a:p>
        </p:txBody>
      </p:sp>
      <p:sp>
        <p:nvSpPr>
          <p:cNvPr id="4" name="Rectangle 3"/>
          <p:cNvSpPr/>
          <p:nvPr/>
        </p:nvSpPr>
        <p:spPr>
          <a:xfrm>
            <a:off x="228601" y="905907"/>
            <a:ext cx="5547360" cy="1477328"/>
          </a:xfrm>
          <a:prstGeom prst="rect">
            <a:avLst/>
          </a:prstGeom>
        </p:spPr>
        <p:txBody>
          <a:bodyPr wrap="square">
            <a:spAutoFit/>
          </a:bodyPr>
          <a:lstStyle/>
          <a:p>
            <a:r>
              <a:rPr lang="en-US" dirty="0">
                <a:cs typeface="Arial" panose="020B0604020202020204" pitchFamily="34" charset="0"/>
              </a:rPr>
              <a:t>Safety signs are important hazard communication tools to alert or remind workers of workplace hazards and the safety precautions to take at specific work areas, especially when working with a hazardous machine (see pictograms). </a:t>
            </a:r>
            <a:endParaRPr lang="en-SG" dirty="0">
              <a:cs typeface="Arial" panose="020B0604020202020204" pitchFamily="34" charset="0"/>
            </a:endParaRPr>
          </a:p>
        </p:txBody>
      </p:sp>
      <p:sp>
        <p:nvSpPr>
          <p:cNvPr id="8" name="Rectangle 7"/>
          <p:cNvSpPr/>
          <p:nvPr/>
        </p:nvSpPr>
        <p:spPr>
          <a:xfrm>
            <a:off x="224589" y="4131345"/>
            <a:ext cx="5658852" cy="2031325"/>
          </a:xfrm>
          <a:prstGeom prst="rect">
            <a:avLst/>
          </a:prstGeom>
        </p:spPr>
        <p:txBody>
          <a:bodyPr wrap="square">
            <a:spAutoFit/>
          </a:bodyPr>
          <a:lstStyle/>
          <a:p>
            <a:r>
              <a:rPr lang="en-SG" b="1" dirty="0">
                <a:cs typeface="Arial" panose="020B0604020202020204" pitchFamily="34" charset="0"/>
              </a:rPr>
              <a:t>Mandatory Action</a:t>
            </a:r>
          </a:p>
          <a:p>
            <a:r>
              <a:rPr lang="en-US" dirty="0">
                <a:cs typeface="Arial" panose="020B0604020202020204" pitchFamily="34" charset="0"/>
              </a:rPr>
              <a:t>• (</a:t>
            </a:r>
            <a:r>
              <a:rPr lang="en-US" b="1" dirty="0">
                <a:solidFill>
                  <a:schemeClr val="accent5">
                    <a:lumMod val="75000"/>
                  </a:schemeClr>
                </a:solidFill>
                <a:cs typeface="Arial" panose="020B0604020202020204" pitchFamily="34" charset="0"/>
              </a:rPr>
              <a:t>Blue</a:t>
            </a:r>
            <a:r>
              <a:rPr lang="en-US" dirty="0">
                <a:cs typeface="Arial" panose="020B0604020202020204" pitchFamily="34" charset="0"/>
              </a:rPr>
              <a:t> circle signs) indicate action that must be carried</a:t>
            </a:r>
          </a:p>
          <a:p>
            <a:r>
              <a:rPr lang="en-US" b="1" dirty="0">
                <a:cs typeface="Arial" panose="020B0604020202020204" pitchFamily="34" charset="0"/>
              </a:rPr>
              <a:t>    </a:t>
            </a:r>
            <a:r>
              <a:rPr lang="en-US" dirty="0">
                <a:cs typeface="Arial" panose="020B0604020202020204" pitchFamily="34" charset="0"/>
              </a:rPr>
              <a:t>out in specific work areas.</a:t>
            </a:r>
            <a:br>
              <a:rPr lang="en-US" dirty="0">
                <a:cs typeface="Arial" panose="020B0604020202020204" pitchFamily="34" charset="0"/>
              </a:rPr>
            </a:br>
            <a:endParaRPr lang="en-SG" dirty="0">
              <a:cs typeface="Arial" panose="020B0604020202020204" pitchFamily="34" charset="0"/>
            </a:endParaRPr>
          </a:p>
          <a:p>
            <a:r>
              <a:rPr lang="en-SG" b="1" dirty="0">
                <a:cs typeface="Arial" panose="020B0604020202020204" pitchFamily="34" charset="0"/>
              </a:rPr>
              <a:t>Prohibition</a:t>
            </a:r>
          </a:p>
          <a:p>
            <a:r>
              <a:rPr lang="en-US" dirty="0">
                <a:cs typeface="Arial" panose="020B0604020202020204" pitchFamily="34" charset="0"/>
              </a:rPr>
              <a:t>• (</a:t>
            </a:r>
            <a:r>
              <a:rPr lang="en-US" b="1" dirty="0">
                <a:solidFill>
                  <a:srgbClr val="FF0000"/>
                </a:solidFill>
                <a:cs typeface="Arial" panose="020B0604020202020204" pitchFamily="34" charset="0"/>
              </a:rPr>
              <a:t>Red</a:t>
            </a:r>
            <a:r>
              <a:rPr lang="en-US" dirty="0">
                <a:solidFill>
                  <a:srgbClr val="FF0000"/>
                </a:solidFill>
                <a:cs typeface="Arial" panose="020B0604020202020204" pitchFamily="34" charset="0"/>
              </a:rPr>
              <a:t> </a:t>
            </a:r>
            <a:r>
              <a:rPr lang="en-US" dirty="0">
                <a:cs typeface="Arial" panose="020B0604020202020204" pitchFamily="34" charset="0"/>
              </a:rPr>
              <a:t>circular band and a </a:t>
            </a:r>
            <a:r>
              <a:rPr lang="en-US" b="1" dirty="0">
                <a:solidFill>
                  <a:srgbClr val="FF0000"/>
                </a:solidFill>
                <a:cs typeface="Arial" panose="020B0604020202020204" pitchFamily="34" charset="0"/>
              </a:rPr>
              <a:t>red</a:t>
            </a:r>
            <a:r>
              <a:rPr lang="en-US" dirty="0">
                <a:cs typeface="Arial" panose="020B0604020202020204" pitchFamily="34" charset="0"/>
              </a:rPr>
              <a:t> diagonal bar) indicate an</a:t>
            </a:r>
            <a:br>
              <a:rPr lang="en-US" dirty="0">
                <a:cs typeface="Arial" panose="020B0604020202020204" pitchFamily="34" charset="0"/>
              </a:rPr>
            </a:br>
            <a:r>
              <a:rPr lang="en-US" dirty="0">
                <a:cs typeface="Arial" panose="020B0604020202020204" pitchFamily="34" charset="0"/>
              </a:rPr>
              <a:t>    action or activity that is not permitted</a:t>
            </a:r>
            <a:endParaRPr lang="en-SG" dirty="0">
              <a:cs typeface="Arial" panose="020B0604020202020204" pitchFamily="34" charset="0"/>
            </a:endParaRPr>
          </a:p>
        </p:txBody>
      </p:sp>
      <p:sp>
        <p:nvSpPr>
          <p:cNvPr id="9" name="Rectangle 8"/>
          <p:cNvSpPr/>
          <p:nvPr/>
        </p:nvSpPr>
        <p:spPr>
          <a:xfrm>
            <a:off x="6384757" y="4131345"/>
            <a:ext cx="5582654" cy="2308324"/>
          </a:xfrm>
          <a:prstGeom prst="rect">
            <a:avLst/>
          </a:prstGeom>
        </p:spPr>
        <p:txBody>
          <a:bodyPr wrap="square">
            <a:spAutoFit/>
          </a:bodyPr>
          <a:lstStyle/>
          <a:p>
            <a:r>
              <a:rPr lang="en-SG" b="1" dirty="0">
                <a:cs typeface="Arial" panose="020B0604020202020204" pitchFamily="34" charset="0"/>
              </a:rPr>
              <a:t>Fire Safety</a:t>
            </a:r>
          </a:p>
          <a:p>
            <a:r>
              <a:rPr lang="en-US" dirty="0">
                <a:cs typeface="Arial" panose="020B0604020202020204" pitchFamily="34" charset="0"/>
              </a:rPr>
              <a:t>• (</a:t>
            </a:r>
            <a:r>
              <a:rPr lang="en-US" b="1" dirty="0">
                <a:solidFill>
                  <a:srgbClr val="FF0000"/>
                </a:solidFill>
                <a:cs typeface="Arial" panose="020B0604020202020204" pitchFamily="34" charset="0"/>
              </a:rPr>
              <a:t>Red</a:t>
            </a:r>
            <a:r>
              <a:rPr lang="en-US" dirty="0">
                <a:cs typeface="Arial" panose="020B0604020202020204" pitchFamily="34" charset="0"/>
              </a:rPr>
              <a:t> with</a:t>
            </a:r>
            <a:r>
              <a:rPr lang="en-US" b="1" dirty="0">
                <a:cs typeface="Arial" panose="020B0604020202020204" pitchFamily="34" charset="0"/>
              </a:rPr>
              <a:t> </a:t>
            </a:r>
            <a:r>
              <a:rPr lang="en-US" u="sng" dirty="0">
                <a:cs typeface="Arial" panose="020B0604020202020204" pitchFamily="34" charset="0"/>
              </a:rPr>
              <a:t>white</a:t>
            </a:r>
            <a:r>
              <a:rPr lang="en-US" b="1" dirty="0">
                <a:cs typeface="Arial" panose="020B0604020202020204" pitchFamily="34" charset="0"/>
              </a:rPr>
              <a:t> </a:t>
            </a:r>
            <a:r>
              <a:rPr lang="en-US" dirty="0">
                <a:cs typeface="Arial" panose="020B0604020202020204" pitchFamily="34" charset="0"/>
              </a:rPr>
              <a:t>lettering) indicate the location of fire</a:t>
            </a:r>
            <a:br>
              <a:rPr lang="en-US" dirty="0">
                <a:cs typeface="Arial" panose="020B0604020202020204" pitchFamily="34" charset="0"/>
              </a:rPr>
            </a:br>
            <a:r>
              <a:rPr lang="en-US" dirty="0">
                <a:cs typeface="Arial" panose="020B0604020202020204" pitchFamily="34" charset="0"/>
              </a:rPr>
              <a:t>   alarms and fire </a:t>
            </a:r>
            <a:r>
              <a:rPr lang="en-SG" dirty="0">
                <a:cs typeface="Arial" panose="020B0604020202020204" pitchFamily="34" charset="0"/>
              </a:rPr>
              <a:t>protection equipment.</a:t>
            </a:r>
          </a:p>
          <a:p>
            <a:endParaRPr lang="en-SG" dirty="0">
              <a:cs typeface="Arial" panose="020B0604020202020204" pitchFamily="34" charset="0"/>
            </a:endParaRPr>
          </a:p>
          <a:p>
            <a:r>
              <a:rPr lang="en-SG" b="1" dirty="0">
                <a:cs typeface="Arial" panose="020B0604020202020204" pitchFamily="34" charset="0"/>
              </a:rPr>
              <a:t>Safe Condition</a:t>
            </a:r>
          </a:p>
          <a:p>
            <a:r>
              <a:rPr lang="en-US" dirty="0">
                <a:cs typeface="Arial" panose="020B0604020202020204" pitchFamily="34" charset="0"/>
              </a:rPr>
              <a:t>• (</a:t>
            </a:r>
            <a:r>
              <a:rPr lang="en-US" b="1" dirty="0">
                <a:solidFill>
                  <a:srgbClr val="00B050"/>
                </a:solidFill>
                <a:cs typeface="Arial" panose="020B0604020202020204" pitchFamily="34" charset="0"/>
              </a:rPr>
              <a:t>Green</a:t>
            </a:r>
            <a:r>
              <a:rPr lang="en-US" b="1" dirty="0">
                <a:solidFill>
                  <a:srgbClr val="92D050"/>
                </a:solidFill>
                <a:cs typeface="Arial" panose="020B0604020202020204" pitchFamily="34" charset="0"/>
              </a:rPr>
              <a:t> </a:t>
            </a:r>
            <a:r>
              <a:rPr lang="en-US" dirty="0">
                <a:cs typeface="Arial" panose="020B0604020202020204" pitchFamily="34" charset="0"/>
              </a:rPr>
              <a:t>with </a:t>
            </a:r>
            <a:r>
              <a:rPr lang="en-US" u="sng" dirty="0">
                <a:cs typeface="Arial" panose="020B0604020202020204" pitchFamily="34" charset="0"/>
              </a:rPr>
              <a:t>white</a:t>
            </a:r>
            <a:r>
              <a:rPr lang="en-US" dirty="0">
                <a:cs typeface="Arial" panose="020B0604020202020204" pitchFamily="34" charset="0"/>
              </a:rPr>
              <a:t> lettering) indicate the location of</a:t>
            </a:r>
            <a:br>
              <a:rPr lang="en-US" dirty="0">
                <a:cs typeface="Arial" panose="020B0604020202020204" pitchFamily="34" charset="0"/>
              </a:rPr>
            </a:br>
            <a:r>
              <a:rPr lang="en-US" dirty="0">
                <a:cs typeface="Arial" panose="020B0604020202020204" pitchFamily="34" charset="0"/>
              </a:rPr>
              <a:t>   emergency-related facilities such as exits, first aid, </a:t>
            </a:r>
            <a:br>
              <a:rPr lang="en-US" dirty="0">
                <a:cs typeface="Arial" panose="020B0604020202020204" pitchFamily="34" charset="0"/>
              </a:rPr>
            </a:br>
            <a:r>
              <a:rPr lang="en-US" dirty="0">
                <a:cs typeface="Arial" panose="020B0604020202020204" pitchFamily="34" charset="0"/>
              </a:rPr>
              <a:t>   and safety equipment.</a:t>
            </a:r>
            <a:endParaRPr lang="en-SG" dirty="0">
              <a:cs typeface="Arial" panose="020B0604020202020204" pitchFamily="34" charset="0"/>
            </a:endParaRPr>
          </a:p>
        </p:txBody>
      </p:sp>
      <p:sp>
        <p:nvSpPr>
          <p:cNvPr id="10" name="Rectangle 9"/>
          <p:cNvSpPr/>
          <p:nvPr/>
        </p:nvSpPr>
        <p:spPr>
          <a:xfrm>
            <a:off x="6384757" y="905907"/>
            <a:ext cx="5582654" cy="923330"/>
          </a:xfrm>
          <a:prstGeom prst="rect">
            <a:avLst/>
          </a:prstGeom>
        </p:spPr>
        <p:txBody>
          <a:bodyPr wrap="square">
            <a:spAutoFit/>
          </a:bodyPr>
          <a:lstStyle/>
          <a:p>
            <a:r>
              <a:rPr lang="en-SG" b="1" dirty="0">
                <a:cs typeface="Arial" panose="020B0604020202020204" pitchFamily="34" charset="0"/>
              </a:rPr>
              <a:t>Warning</a:t>
            </a:r>
          </a:p>
          <a:p>
            <a:r>
              <a:rPr lang="en-US" dirty="0">
                <a:cs typeface="Arial" panose="020B0604020202020204" pitchFamily="34" charset="0"/>
              </a:rPr>
              <a:t>• Signs (</a:t>
            </a:r>
            <a:r>
              <a:rPr lang="en-US" b="1" dirty="0">
                <a:solidFill>
                  <a:srgbClr val="FFFF00"/>
                </a:solidFill>
                <a:cs typeface="Arial" panose="020B0604020202020204" pitchFamily="34" charset="0"/>
              </a:rPr>
              <a:t>yellow</a:t>
            </a:r>
            <a:r>
              <a:rPr lang="en-US" b="1" dirty="0">
                <a:cs typeface="Arial" panose="020B0604020202020204" pitchFamily="34" charset="0"/>
              </a:rPr>
              <a:t> </a:t>
            </a:r>
            <a:r>
              <a:rPr lang="en-US" dirty="0">
                <a:cs typeface="Arial" panose="020B0604020202020204" pitchFamily="34" charset="0"/>
              </a:rPr>
              <a:t>signs with </a:t>
            </a:r>
            <a:r>
              <a:rPr lang="en-US" b="1" dirty="0">
                <a:cs typeface="Arial" panose="020B0604020202020204" pitchFamily="34" charset="0"/>
              </a:rPr>
              <a:t>black</a:t>
            </a:r>
            <a:r>
              <a:rPr lang="en-US" dirty="0">
                <a:cs typeface="Arial" panose="020B0604020202020204" pitchFamily="34" charset="0"/>
              </a:rPr>
              <a:t> triangle band) alert</a:t>
            </a:r>
            <a:br>
              <a:rPr lang="en-US" dirty="0">
                <a:cs typeface="Arial" panose="020B0604020202020204" pitchFamily="34" charset="0"/>
              </a:rPr>
            </a:br>
            <a:r>
              <a:rPr lang="en-US" dirty="0">
                <a:cs typeface="Arial" panose="020B0604020202020204" pitchFamily="34" charset="0"/>
              </a:rPr>
              <a:t>   workers of a hazard or </a:t>
            </a:r>
            <a:r>
              <a:rPr lang="en-SG" dirty="0">
                <a:cs typeface="Arial" panose="020B0604020202020204" pitchFamily="34" charset="0"/>
              </a:rPr>
              <a:t>hazardous condition.</a:t>
            </a:r>
          </a:p>
        </p:txBody>
      </p:sp>
      <p:sp>
        <p:nvSpPr>
          <p:cNvPr id="12" name="Oval 11"/>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TextBox 14"/>
          <p:cNvSpPr txBox="1"/>
          <p:nvPr/>
        </p:nvSpPr>
        <p:spPr>
          <a:xfrm>
            <a:off x="11890312" y="6536107"/>
            <a:ext cx="341760" cy="276999"/>
          </a:xfrm>
          <a:prstGeom prst="rect">
            <a:avLst/>
          </a:prstGeom>
          <a:noFill/>
        </p:spPr>
        <p:txBody>
          <a:bodyPr wrap="none" rtlCol="0">
            <a:spAutoFit/>
          </a:bodyPr>
          <a:lstStyle/>
          <a:p>
            <a:r>
              <a:rPr lang="en-US" sz="1200" dirty="0"/>
              <a:t>44</a:t>
            </a:r>
            <a:endParaRPr lang="en-SG" sz="1200" dirty="0"/>
          </a:p>
        </p:txBody>
      </p:sp>
      <p:pic>
        <p:nvPicPr>
          <p:cNvPr id="3" name="Picture 2"/>
          <p:cNvPicPr>
            <a:picLocks noChangeAspect="1"/>
          </p:cNvPicPr>
          <p:nvPr/>
        </p:nvPicPr>
        <p:blipFill>
          <a:blip r:embed="rId3"/>
          <a:stretch>
            <a:fillRect/>
          </a:stretch>
        </p:blipFill>
        <p:spPr>
          <a:xfrm>
            <a:off x="2853729" y="2444290"/>
            <a:ext cx="1676767" cy="16260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50828" y="2437453"/>
            <a:ext cx="1143550" cy="1524733"/>
          </a:xfrm>
          <a:prstGeom prst="rect">
            <a:avLst/>
          </a:prstGeom>
        </p:spPr>
      </p:pic>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93930" y="2268295"/>
            <a:ext cx="1863051" cy="1863051"/>
          </a:xfrm>
          <a:prstGeom prst="rect">
            <a:avLst/>
          </a:prstGeom>
        </p:spPr>
      </p:pic>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9501" y="2437453"/>
            <a:ext cx="1061690" cy="158697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66136" y="2465696"/>
            <a:ext cx="1492602" cy="1308514"/>
          </a:xfrm>
          <a:prstGeom prst="rect">
            <a:avLst/>
          </a:prstGeom>
        </p:spPr>
      </p:pic>
    </p:spTree>
    <p:extLst>
      <p:ext uri="{BB962C8B-B14F-4D97-AF65-F5344CB8AC3E}">
        <p14:creationId xmlns:p14="http://schemas.microsoft.com/office/powerpoint/2010/main" val="2690920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5996834" cy="523220"/>
          </a:xfrm>
          <a:prstGeom prst="rect">
            <a:avLst/>
          </a:prstGeom>
          <a:noFill/>
        </p:spPr>
        <p:txBody>
          <a:bodyPr wrap="none" rtlCol="0">
            <a:spAutoFit/>
          </a:bodyPr>
          <a:lstStyle/>
          <a:p>
            <a:r>
              <a:rPr lang="en-US" sz="2800" b="1" dirty="0"/>
              <a:t>6. Personal Protective Equipment (PPE)</a:t>
            </a:r>
            <a:endParaRPr lang="en-SG" sz="2800" b="1" dirty="0"/>
          </a:p>
        </p:txBody>
      </p:sp>
      <p:sp>
        <p:nvSpPr>
          <p:cNvPr id="4" name="Rectangle 3"/>
          <p:cNvSpPr/>
          <p:nvPr/>
        </p:nvSpPr>
        <p:spPr>
          <a:xfrm>
            <a:off x="274322" y="1106600"/>
            <a:ext cx="4499156" cy="5262979"/>
          </a:xfrm>
          <a:prstGeom prst="rect">
            <a:avLst/>
          </a:prstGeom>
        </p:spPr>
        <p:txBody>
          <a:bodyPr wrap="square">
            <a:spAutoFit/>
          </a:bodyPr>
          <a:lstStyle/>
          <a:p>
            <a:r>
              <a:rPr lang="en-US" b="1" dirty="0">
                <a:cs typeface="Arial" panose="020B0604020202020204" pitchFamily="34" charset="0"/>
              </a:rPr>
              <a:t>Typical PPE items used in the woodworking industry:</a:t>
            </a:r>
          </a:p>
          <a:p>
            <a:endParaRPr lang="en-US"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Safety Helmets/hard hats (when necessary)</a:t>
            </a:r>
          </a:p>
          <a:p>
            <a:endParaRPr lang="en-US"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Safety glasses/goggles and face shields</a:t>
            </a:r>
          </a:p>
          <a:p>
            <a:endParaRPr lang="en-US"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Gloves (incl. chemically protective gloves)</a:t>
            </a:r>
          </a:p>
          <a:p>
            <a:endParaRPr lang="en-US"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Steel-toed safety shoes with slip-resistant soles</a:t>
            </a:r>
          </a:p>
          <a:p>
            <a:endParaRPr lang="en-US"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Earplugs and earmuffs</a:t>
            </a:r>
          </a:p>
          <a:p>
            <a:endParaRPr lang="en-US"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Particulate-resistant and/or chemically resistant overalls</a:t>
            </a:r>
          </a:p>
          <a:p>
            <a:endParaRPr lang="en-US" dirty="0">
              <a:cs typeface="Arial" panose="020B0604020202020204" pitchFamily="34" charset="0"/>
            </a:endParaRPr>
          </a:p>
          <a:p>
            <a:pPr marL="182563" indent="-182563">
              <a:buFont typeface="Arial" panose="020B0604020202020204" pitchFamily="34" charset="0"/>
              <a:buChar char="•"/>
            </a:pPr>
            <a:r>
              <a:rPr lang="en-US" dirty="0">
                <a:cs typeface="Arial" panose="020B0604020202020204" pitchFamily="34" charset="0"/>
              </a:rPr>
              <a:t>Respirators</a:t>
            </a:r>
          </a:p>
          <a:p>
            <a:pPr marL="182563" indent="-182563" algn="just">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p:txBody>
      </p:sp>
      <p:sp>
        <p:nvSpPr>
          <p:cNvPr id="6" name="Oval 5"/>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7" name="TextBox 6"/>
          <p:cNvSpPr txBox="1"/>
          <p:nvPr/>
        </p:nvSpPr>
        <p:spPr>
          <a:xfrm>
            <a:off x="11897136" y="6536107"/>
            <a:ext cx="341760" cy="276999"/>
          </a:xfrm>
          <a:prstGeom prst="rect">
            <a:avLst/>
          </a:prstGeom>
          <a:noFill/>
        </p:spPr>
        <p:txBody>
          <a:bodyPr wrap="none" rtlCol="0">
            <a:spAutoFit/>
          </a:bodyPr>
          <a:lstStyle/>
          <a:p>
            <a:r>
              <a:rPr lang="en-US" sz="1200" dirty="0"/>
              <a:t>45</a:t>
            </a:r>
            <a:endParaRPr lang="en-SG" sz="1200"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461" t="14214" r="-1638"/>
          <a:stretch/>
        </p:blipFill>
        <p:spPr>
          <a:xfrm>
            <a:off x="5109626" y="1247887"/>
            <a:ext cx="3268303" cy="4304036"/>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l="13714" t="-11977" r="17477" b="35423"/>
          <a:stretch/>
        </p:blipFill>
        <p:spPr>
          <a:xfrm>
            <a:off x="8502829" y="436422"/>
            <a:ext cx="3485831" cy="5115501"/>
          </a:xfrm>
          <a:prstGeom prst="rect">
            <a:avLst/>
          </a:prstGeom>
        </p:spPr>
      </p:pic>
      <p:sp>
        <p:nvSpPr>
          <p:cNvPr id="11" name="TextBox 10"/>
          <p:cNvSpPr txBox="1"/>
          <p:nvPr/>
        </p:nvSpPr>
        <p:spPr>
          <a:xfrm>
            <a:off x="5046785" y="5551923"/>
            <a:ext cx="2879645" cy="584775"/>
          </a:xfrm>
          <a:prstGeom prst="rect">
            <a:avLst/>
          </a:prstGeom>
          <a:noFill/>
        </p:spPr>
        <p:txBody>
          <a:bodyPr wrap="square" rtlCol="0">
            <a:spAutoFit/>
          </a:bodyPr>
          <a:lstStyle/>
          <a:p>
            <a:r>
              <a:rPr lang="en-US" sz="1600" b="1" u="sng" dirty="0"/>
              <a:t>Worker operating a portable</a:t>
            </a:r>
          </a:p>
          <a:p>
            <a:r>
              <a:rPr lang="en-US" sz="1600" b="1" u="sng" dirty="0"/>
              <a:t> cutting machine</a:t>
            </a:r>
            <a:endParaRPr lang="en-SG" sz="1600" b="1" u="sng" dirty="0"/>
          </a:p>
        </p:txBody>
      </p:sp>
      <p:sp>
        <p:nvSpPr>
          <p:cNvPr id="15" name="TextBox 14"/>
          <p:cNvSpPr txBox="1"/>
          <p:nvPr/>
        </p:nvSpPr>
        <p:spPr>
          <a:xfrm>
            <a:off x="8427523" y="5552900"/>
            <a:ext cx="2879645" cy="584775"/>
          </a:xfrm>
          <a:prstGeom prst="rect">
            <a:avLst/>
          </a:prstGeom>
          <a:noFill/>
        </p:spPr>
        <p:txBody>
          <a:bodyPr wrap="square" rtlCol="0">
            <a:spAutoFit/>
          </a:bodyPr>
          <a:lstStyle/>
          <a:p>
            <a:r>
              <a:rPr lang="en-US" sz="1600" b="1" u="sng" dirty="0"/>
              <a:t>Spray painting in an enclosed environment</a:t>
            </a:r>
          </a:p>
        </p:txBody>
      </p:sp>
    </p:spTree>
    <p:extLst>
      <p:ext uri="{BB962C8B-B14F-4D97-AF65-F5344CB8AC3E}">
        <p14:creationId xmlns:p14="http://schemas.microsoft.com/office/powerpoint/2010/main" val="19707430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2974789" cy="523220"/>
          </a:xfrm>
          <a:prstGeom prst="rect">
            <a:avLst/>
          </a:prstGeom>
          <a:noFill/>
        </p:spPr>
        <p:txBody>
          <a:bodyPr wrap="none" rtlCol="0">
            <a:spAutoFit/>
          </a:bodyPr>
          <a:lstStyle/>
          <a:p>
            <a:r>
              <a:rPr lang="en-US" sz="2800" b="1" dirty="0"/>
              <a:t>6. Hand protection</a:t>
            </a:r>
            <a:endParaRPr lang="en-SG" sz="2800" b="1" dirty="0"/>
          </a:p>
        </p:txBody>
      </p:sp>
      <p:pic>
        <p:nvPicPr>
          <p:cNvPr id="2" name="Picture 1"/>
          <p:cNvPicPr>
            <a:picLocks noChangeAspect="1"/>
          </p:cNvPicPr>
          <p:nvPr/>
        </p:nvPicPr>
        <p:blipFill>
          <a:blip r:embed="rId3"/>
          <a:stretch>
            <a:fillRect/>
          </a:stretch>
        </p:blipFill>
        <p:spPr>
          <a:xfrm>
            <a:off x="5920557" y="1937664"/>
            <a:ext cx="4039084" cy="4593065"/>
          </a:xfrm>
          <a:prstGeom prst="rect">
            <a:avLst/>
          </a:prstGeom>
        </p:spPr>
      </p:pic>
      <p:sp>
        <p:nvSpPr>
          <p:cNvPr id="6" name="TextBox 5"/>
          <p:cNvSpPr txBox="1"/>
          <p:nvPr/>
        </p:nvSpPr>
        <p:spPr>
          <a:xfrm>
            <a:off x="260685" y="812291"/>
            <a:ext cx="10118557" cy="1015663"/>
          </a:xfrm>
          <a:prstGeom prst="rect">
            <a:avLst/>
          </a:prstGeom>
          <a:noFill/>
        </p:spPr>
        <p:txBody>
          <a:bodyPr wrap="square" rtlCol="0">
            <a:spAutoFit/>
          </a:bodyPr>
          <a:lstStyle/>
          <a:p>
            <a:r>
              <a:rPr lang="en-US" sz="2000" dirty="0"/>
              <a:t>In the woodworking industry, hand gloves is important to protect workers/operators from physical and chemical hazards when using machines. Some of the common types of gloves are shown in the table. </a:t>
            </a:r>
            <a:endParaRPr lang="en-SG" sz="2000" dirty="0"/>
          </a:p>
        </p:txBody>
      </p:sp>
      <p:sp>
        <p:nvSpPr>
          <p:cNvPr id="7" name="Oval 6"/>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p:cNvSpPr txBox="1"/>
          <p:nvPr/>
        </p:nvSpPr>
        <p:spPr>
          <a:xfrm>
            <a:off x="11890312" y="6536107"/>
            <a:ext cx="341760" cy="276999"/>
          </a:xfrm>
          <a:prstGeom prst="rect">
            <a:avLst/>
          </a:prstGeom>
          <a:noFill/>
        </p:spPr>
        <p:txBody>
          <a:bodyPr wrap="none" rtlCol="0">
            <a:spAutoFit/>
          </a:bodyPr>
          <a:lstStyle/>
          <a:p>
            <a:r>
              <a:rPr lang="en-US" sz="1200" dirty="0"/>
              <a:t>46</a:t>
            </a:r>
            <a:endParaRPr lang="en-SG" sz="1200" dirty="0"/>
          </a:p>
        </p:txBody>
      </p:sp>
      <p:pic>
        <p:nvPicPr>
          <p:cNvPr id="3" name="Picture 2"/>
          <p:cNvPicPr>
            <a:picLocks noChangeAspect="1"/>
          </p:cNvPicPr>
          <p:nvPr/>
        </p:nvPicPr>
        <p:blipFill>
          <a:blip r:embed="rId4"/>
          <a:stretch>
            <a:fillRect/>
          </a:stretch>
        </p:blipFill>
        <p:spPr>
          <a:xfrm>
            <a:off x="888407" y="1937663"/>
            <a:ext cx="3835442" cy="4593066"/>
          </a:xfrm>
          <a:prstGeom prst="rect">
            <a:avLst/>
          </a:prstGeom>
        </p:spPr>
      </p:pic>
    </p:spTree>
    <p:extLst>
      <p:ext uri="{BB962C8B-B14F-4D97-AF65-F5344CB8AC3E}">
        <p14:creationId xmlns:p14="http://schemas.microsoft.com/office/powerpoint/2010/main" val="35738193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68517" y="2244248"/>
            <a:ext cx="4388025" cy="2400657"/>
          </a:xfrm>
          <a:prstGeom prst="rect">
            <a:avLst/>
          </a:prstGeom>
          <a:noFill/>
        </p:spPr>
        <p:txBody>
          <a:bodyPr wrap="square" rtlCol="0">
            <a:spAutoFit/>
          </a:bodyPr>
          <a:lstStyle/>
          <a:p>
            <a:r>
              <a:rPr lang="en-US" sz="3600" b="1" dirty="0"/>
              <a:t>Case studies</a:t>
            </a:r>
          </a:p>
          <a:p>
            <a:endParaRPr lang="en-US" sz="1400" b="1" dirty="0"/>
          </a:p>
          <a:p>
            <a:pPr marL="800100" lvl="1" indent="-342900">
              <a:buFont typeface="Arial" panose="020B0604020202020204" pitchFamily="34" charset="0"/>
              <a:buChar char="•"/>
            </a:pPr>
            <a:r>
              <a:rPr lang="en-US" sz="2000" b="1" dirty="0"/>
              <a:t>Woodworking industry</a:t>
            </a:r>
          </a:p>
          <a:p>
            <a:pPr marL="1257300" lvl="2" indent="-342900">
              <a:buFont typeface="Arial" panose="020B0604020202020204" pitchFamily="34" charset="0"/>
              <a:buChar char="•"/>
            </a:pPr>
            <a:r>
              <a:rPr lang="en-US" sz="2000" b="1" dirty="0"/>
              <a:t>i.e.</a:t>
            </a:r>
            <a:r>
              <a:rPr lang="en-US" sz="2000" b="1" dirty="0">
                <a:solidFill>
                  <a:srgbClr val="FF0000"/>
                </a:solidFill>
              </a:rPr>
              <a:t> </a:t>
            </a:r>
            <a:r>
              <a:rPr lang="en-US" sz="2000" b="1" dirty="0"/>
              <a:t>Amputation cases arising from operating table, circular saws. </a:t>
            </a:r>
          </a:p>
          <a:p>
            <a:pPr marL="801688" lvl="1" indent="-344488">
              <a:buFont typeface="Arial" panose="020B0604020202020204" pitchFamily="34" charset="0"/>
              <a:buChar char="•"/>
            </a:pPr>
            <a:endParaRPr lang="en-SG" sz="2000" b="1" dirty="0"/>
          </a:p>
        </p:txBody>
      </p:sp>
      <p:sp>
        <p:nvSpPr>
          <p:cNvPr id="6" name="Oval 5"/>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p:cNvSpPr txBox="1"/>
          <p:nvPr/>
        </p:nvSpPr>
        <p:spPr>
          <a:xfrm>
            <a:off x="11890312" y="6536107"/>
            <a:ext cx="341760" cy="276999"/>
          </a:xfrm>
          <a:prstGeom prst="rect">
            <a:avLst/>
          </a:prstGeom>
          <a:noFill/>
        </p:spPr>
        <p:txBody>
          <a:bodyPr wrap="none" rtlCol="0">
            <a:spAutoFit/>
          </a:bodyPr>
          <a:lstStyle/>
          <a:p>
            <a:r>
              <a:rPr lang="en-US" sz="1200" dirty="0"/>
              <a:t>47</a:t>
            </a:r>
            <a:endParaRPr lang="en-SG" sz="1200" dirty="0"/>
          </a:p>
        </p:txBody>
      </p:sp>
      <p:pic>
        <p:nvPicPr>
          <p:cNvPr id="9" name="Picture 8">
            <a:extLst>
              <a:ext uri="{FF2B5EF4-FFF2-40B4-BE49-F238E27FC236}">
                <a16:creationId xmlns:a16="http://schemas.microsoft.com/office/drawing/2014/main" id="{7137160A-8AFF-4344-B26A-95396927CA45}"/>
              </a:ext>
            </a:extLst>
          </p:cNvPr>
          <p:cNvPicPr/>
          <p:nvPr/>
        </p:nvPicPr>
        <p:blipFill rotWithShape="1">
          <a:blip r:embed="rId3" cstate="print">
            <a:extLst>
              <a:ext uri="{28A0092B-C50C-407E-A947-70E740481C1C}">
                <a14:useLocalDpi xmlns:a14="http://schemas.microsoft.com/office/drawing/2010/main" val="0"/>
              </a:ext>
            </a:extLst>
          </a:blip>
          <a:srcRect l="6467" t="10278" b="1"/>
          <a:stretch/>
        </p:blipFill>
        <p:spPr bwMode="auto">
          <a:xfrm>
            <a:off x="782324" y="424765"/>
            <a:ext cx="1789825" cy="10813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63958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85322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 Case study 1: Worker’s thumb severed by circular saw</a:t>
            </a:r>
            <a:endParaRPr kumimoji="0" lang="en-SG"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264367" y="1019690"/>
            <a:ext cx="5831633"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ea typeface="+mn-ea"/>
                <a:cs typeface="Arial" panose="020B0604020202020204" pitchFamily="34" charset="0"/>
              </a:rPr>
              <a:t>Description of accident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A worker was using a circular saw to cut timbers to the required size. He</a:t>
            </a:r>
            <a:r>
              <a:rPr kumimoji="0" lang="en-US" sz="2000" b="0" i="0" u="none" strike="noStrike" kern="1200" cap="none" spc="0" normalizeH="0" baseline="0" noProof="0" dirty="0">
                <a:ln>
                  <a:noFill/>
                </a:ln>
                <a:solidFill>
                  <a:srgbClr val="000000"/>
                </a:solidFill>
                <a:effectLst/>
                <a:uLnTx/>
                <a:uFillTx/>
                <a:ea typeface="Times New Roman" panose="02020603050405020304" pitchFamily="18" charset="0"/>
                <a:cs typeface="+mn-cs"/>
              </a:rPr>
              <a:t> was holding onto the timber piece using his right hand and holding the handle of the machine with his left hand. During the process of cutting, his right hand’s thumb was cut off </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(see picture 1).</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2000" b="1" i="0" u="none" strike="noStrike" kern="1200" cap="none" spc="0" normalizeH="0" baseline="0" noProof="0" dirty="0">
                <a:ln>
                  <a:noFill/>
                </a:ln>
                <a:solidFill>
                  <a:srgbClr val="FFC000"/>
                </a:solidFill>
                <a:effectLst/>
                <a:uLnTx/>
                <a:uFillTx/>
                <a:ea typeface="+mn-ea"/>
                <a:cs typeface="Arial" panose="020B0604020202020204" pitchFamily="34" charset="0"/>
              </a:rPr>
              <a:t>Investigation Findings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The accident happened when the injured worker was holding onto the shorter side of the timber piece while cutting using the circular saw machine. His right hand’s thumb was placed directly below the blade of the circular saw and was consequently severed off.</a:t>
            </a:r>
            <a:endParaRPr kumimoji="0" lang="en-SG" sz="20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9" name="Oval 8"/>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1890312" y="6536107"/>
            <a:ext cx="3417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sz="1200" dirty="0">
                <a:solidFill>
                  <a:prstClr val="black"/>
                </a:solidFill>
                <a:latin typeface="Calibri" panose="020F0502020204030204"/>
              </a:rPr>
              <a:t>48</a:t>
            </a:r>
            <a:endParaRPr kumimoji="0" lang="en-S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7377003" y="3309966"/>
            <a:ext cx="4755565"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Pic 1: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Injured’s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right thumb during the</a:t>
            </a:r>
            <a:b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accident </a:t>
            </a:r>
            <a:endParaRPr kumimoji="0" lang="en-SG"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3525" y="1106660"/>
            <a:ext cx="2863445" cy="2083068"/>
          </a:xfrm>
          <a:prstGeom prst="rect">
            <a:avLst/>
          </a:prstGeom>
          <a:solidFill>
            <a:srgbClr val="FFFFFF">
              <a:shade val="85000"/>
            </a:srgbClr>
          </a:solidFill>
          <a:ln w="88900" cap="sq">
            <a:solidFill>
              <a:srgbClr val="FFE89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IMG_20170708_102117"/>
          <p:cNvPicPr>
            <a:picLocks noChangeAspect="1" noChangeArrowheads="1"/>
          </p:cNvPicPr>
          <p:nvPr/>
        </p:nvPicPr>
        <p:blipFill rotWithShape="1">
          <a:blip r:embed="rId4">
            <a:extLst>
              <a:ext uri="{28A0092B-C50C-407E-A947-70E740481C1C}">
                <a14:useLocalDpi xmlns:a14="http://schemas.microsoft.com/office/drawing/2010/main" val="0"/>
              </a:ext>
            </a:extLst>
          </a:blip>
          <a:srcRect l="10391" t="983" r="8235" b="-983"/>
          <a:stretch/>
        </p:blipFill>
        <p:spPr bwMode="auto">
          <a:xfrm>
            <a:off x="7531688" y="4014979"/>
            <a:ext cx="2835767" cy="2021469"/>
          </a:xfrm>
          <a:prstGeom prst="rect">
            <a:avLst/>
          </a:prstGeom>
          <a:solidFill>
            <a:srgbClr val="FFFFFF">
              <a:shade val="85000"/>
            </a:srgbClr>
          </a:solidFill>
          <a:ln w="88900" cap="sq">
            <a:solidFill>
              <a:srgbClr val="FFE89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1" name="TextBox 20"/>
          <p:cNvSpPr txBox="1"/>
          <p:nvPr/>
        </p:nvSpPr>
        <p:spPr>
          <a:xfrm>
            <a:off x="7452268" y="6098413"/>
            <a:ext cx="2826950" cy="58477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Pic 2: Re-enactment of cutting process during the accident </a:t>
            </a:r>
            <a:endParaRPr kumimoji="0" lang="en-SG"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4963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85322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 Case study 1: Worker’s thumb severed by circular saw</a:t>
            </a:r>
            <a:endParaRPr kumimoji="0" lang="en-SG"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264367" y="1099198"/>
            <a:ext cx="10399807" cy="640175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ea typeface="+mn-ea"/>
                <a:cs typeface="Arial" panose="020B0604020202020204" pitchFamily="34" charset="0"/>
              </a:rPr>
              <a:t>Lesson learnt</a:t>
            </a: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The </a:t>
            </a: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method</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 adopted by the injured worker of using the circular saw machine to cut the timber into the desired size by placing one’s hand directly below the rotating saw blade of the circular saw was an </a:t>
            </a: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unsafe practice</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The company should conduct Risk Assessment to identify hazards and implement appropriate control measures for all work activities and operation of machineries in the workplace</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Workers </a:t>
            </a: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should not hold </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the timber piece (especially the short side of the timber) </a:t>
            </a: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during the cutting </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process; and the </a:t>
            </a: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hand must be kept away </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from the </a:t>
            </a: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cutting blade </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at all times. For thicker and heavier timber pieces, the workers would need to </a:t>
            </a: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secure</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 them using the </a:t>
            </a: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F-clamp</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 or appropriate clamp(s) before cutting is carried out</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The company should use appropriate machine, equipment or tool when carrying out special task</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Oval 8"/>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1890312" y="6536107"/>
            <a:ext cx="3417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49</a:t>
            </a:r>
            <a:endParaRPr kumimoji="0" lang="en-S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6454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1" y="174812"/>
            <a:ext cx="3521220" cy="523220"/>
          </a:xfrm>
          <a:prstGeom prst="rect">
            <a:avLst/>
          </a:prstGeom>
          <a:noFill/>
        </p:spPr>
        <p:txBody>
          <a:bodyPr wrap="none" rtlCol="0">
            <a:spAutoFit/>
          </a:bodyPr>
          <a:lstStyle/>
          <a:p>
            <a:r>
              <a:rPr lang="en-US" sz="2800" b="1" dirty="0"/>
              <a:t>1. Duties of Employers</a:t>
            </a:r>
            <a:endParaRPr lang="en-SG" sz="2800" b="1" dirty="0"/>
          </a:p>
        </p:txBody>
      </p:sp>
      <p:sp>
        <p:nvSpPr>
          <p:cNvPr id="7" name="Rounded Rectangle 6"/>
          <p:cNvSpPr/>
          <p:nvPr/>
        </p:nvSpPr>
        <p:spPr>
          <a:xfrm>
            <a:off x="702873" y="1675792"/>
            <a:ext cx="2656115" cy="1236008"/>
          </a:xfrm>
          <a:prstGeom prst="roundRect">
            <a:avLst/>
          </a:prstGeom>
          <a:solidFill>
            <a:schemeClr val="accent2">
              <a:lumMod val="20000"/>
              <a:lumOff val="80000"/>
            </a:schemeClr>
          </a:solidFill>
          <a:ln>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Conduct R.A to identify hazards and implement effective risk control measures</a:t>
            </a:r>
            <a:endParaRPr lang="en-SG" dirty="0"/>
          </a:p>
        </p:txBody>
      </p:sp>
      <p:sp>
        <p:nvSpPr>
          <p:cNvPr id="8" name="Rounded Rectangle 7"/>
          <p:cNvSpPr/>
          <p:nvPr/>
        </p:nvSpPr>
        <p:spPr>
          <a:xfrm>
            <a:off x="6846642" y="3937204"/>
            <a:ext cx="3972744" cy="1191700"/>
          </a:xfrm>
          <a:prstGeom prst="roundRect">
            <a:avLst/>
          </a:prstGeom>
          <a:solidFill>
            <a:schemeClr val="accent4">
              <a:lumMod val="20000"/>
              <a:lumOff val="80000"/>
            </a:schemeClr>
          </a:solidFill>
          <a:ln>
            <a:solidFill>
              <a:schemeClr val="accent4">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Make sure adequate safety measures are taken for any machinery, equipment, plant, article or process used at the workplace  </a:t>
            </a:r>
            <a:endParaRPr lang="en-SG" dirty="0"/>
          </a:p>
        </p:txBody>
      </p:sp>
      <p:sp>
        <p:nvSpPr>
          <p:cNvPr id="10" name="Rounded Rectangle 9"/>
          <p:cNvSpPr/>
          <p:nvPr/>
        </p:nvSpPr>
        <p:spPr>
          <a:xfrm>
            <a:off x="8830329" y="1675792"/>
            <a:ext cx="2656115" cy="1191700"/>
          </a:xfrm>
          <a:prstGeom prst="roundRect">
            <a:avLst/>
          </a:prstGeom>
          <a:solidFill>
            <a:srgbClr val="FFFF99"/>
          </a:solid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Develop and implement systems for dealing with emergencies</a:t>
            </a:r>
            <a:endParaRPr lang="en-SG" dirty="0"/>
          </a:p>
        </p:txBody>
      </p:sp>
      <p:sp>
        <p:nvSpPr>
          <p:cNvPr id="11" name="Rounded Rectangle 10"/>
          <p:cNvSpPr/>
          <p:nvPr/>
        </p:nvSpPr>
        <p:spPr>
          <a:xfrm>
            <a:off x="1372616" y="3937204"/>
            <a:ext cx="3972744" cy="1191700"/>
          </a:xfrm>
          <a:prstGeom prst="roundRect">
            <a:avLst/>
          </a:prstGeom>
          <a:solidFill>
            <a:srgbClr val="FF66FF"/>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Ensure workers are provided with sufficient instruction, training  and supervision so that they can work safely</a:t>
            </a:r>
            <a:endParaRPr lang="en-SG" dirty="0"/>
          </a:p>
        </p:txBody>
      </p:sp>
      <p:sp>
        <p:nvSpPr>
          <p:cNvPr id="13" name="Oval 12"/>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4" name="TextBox 13"/>
          <p:cNvSpPr txBox="1"/>
          <p:nvPr/>
        </p:nvSpPr>
        <p:spPr>
          <a:xfrm>
            <a:off x="11890312" y="6536107"/>
            <a:ext cx="263214" cy="276999"/>
          </a:xfrm>
          <a:prstGeom prst="rect">
            <a:avLst/>
          </a:prstGeom>
          <a:noFill/>
        </p:spPr>
        <p:txBody>
          <a:bodyPr wrap="none" rtlCol="0">
            <a:spAutoFit/>
          </a:bodyPr>
          <a:lstStyle/>
          <a:p>
            <a:r>
              <a:rPr lang="en-US" sz="1200" dirty="0"/>
              <a:t>5</a:t>
            </a:r>
            <a:endParaRPr lang="en-SG" sz="1200" dirty="0"/>
          </a:p>
        </p:txBody>
      </p:sp>
      <p:sp>
        <p:nvSpPr>
          <p:cNvPr id="12" name="Rounded Rectangle 9">
            <a:extLst>
              <a:ext uri="{FF2B5EF4-FFF2-40B4-BE49-F238E27FC236}">
                <a16:creationId xmlns:a16="http://schemas.microsoft.com/office/drawing/2014/main" id="{C047B826-D1EA-4659-8E78-6787255E7A6F}"/>
              </a:ext>
            </a:extLst>
          </p:cNvPr>
          <p:cNvSpPr/>
          <p:nvPr/>
        </p:nvSpPr>
        <p:spPr>
          <a:xfrm>
            <a:off x="4766601" y="1675792"/>
            <a:ext cx="2656115" cy="1191700"/>
          </a:xfrm>
          <a:prstGeom prst="roundRect">
            <a:avLst/>
          </a:prstGeom>
          <a:solidFill>
            <a:schemeClr val="accent6">
              <a:lumMod val="60000"/>
              <a:lumOff val="40000"/>
            </a:schemeClr>
          </a:solid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Make sure the work environment is safe</a:t>
            </a:r>
            <a:endParaRPr lang="en-SG" dirty="0"/>
          </a:p>
        </p:txBody>
      </p:sp>
    </p:spTree>
    <p:extLst>
      <p:ext uri="{BB962C8B-B14F-4D97-AF65-F5344CB8AC3E}">
        <p14:creationId xmlns:p14="http://schemas.microsoft.com/office/powerpoint/2010/main" val="95450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82081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 Case study 2: Worker’s fingers severed by table saw</a:t>
            </a:r>
            <a:endParaRPr kumimoji="0" lang="en-SG"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264367" y="1099198"/>
            <a:ext cx="5831633" cy="50167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ea typeface="+mn-ea"/>
                <a:cs typeface="Arial" panose="020B0604020202020204" pitchFamily="34" charset="0"/>
              </a:rPr>
              <a:t>Description of accident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The injured worker was cutting a wooden plank using table saw when his left fingers came into contact with the saw-blade. He informed the company director that he had cut his fingers. The carpenter suffered amputations of his left thumb, index and middle fingers, and nail bed grafting on the left ring finger.</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2000" b="1" i="0" u="none" strike="noStrike" kern="1200" cap="none" spc="0" normalizeH="0" baseline="0" noProof="0" dirty="0">
                <a:ln>
                  <a:noFill/>
                </a:ln>
                <a:solidFill>
                  <a:srgbClr val="FFC000"/>
                </a:solidFill>
                <a:effectLst/>
                <a:uLnTx/>
                <a:uFillTx/>
                <a:ea typeface="+mn-ea"/>
                <a:cs typeface="Arial" panose="020B0604020202020204" pitchFamily="34" charset="0"/>
              </a:rPr>
              <a:t>Investigation Findings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The carpenter was using the table-saw machine to cut the plank into the desired size, where he hold and push the material towards the rotating saw-blade with his hands that resulted in having his fingers severed by the exposed rotating saw blade. </a:t>
            </a:r>
            <a:endParaRPr kumimoji="0" lang="en-SG" sz="2000"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7" name="TextBox 6"/>
          <p:cNvSpPr txBox="1"/>
          <p:nvPr/>
        </p:nvSpPr>
        <p:spPr>
          <a:xfrm>
            <a:off x="6242969" y="3305803"/>
            <a:ext cx="2755553"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Pic 1: The table saw that was involved in the accident </a:t>
            </a:r>
            <a:endPar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val 8"/>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1890312" y="6536107"/>
            <a:ext cx="3417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50</a:t>
            </a:r>
            <a:endParaRPr kumimoji="0" lang="en-S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9187614" y="3343019"/>
            <a:ext cx="2740019"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Pic 2: Guard was not installed during the day of accident </a:t>
            </a:r>
            <a:endPar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6242969" y="5974937"/>
            <a:ext cx="2872878" cy="73866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Pic 3: Table saw guard was available but was removed prior to the  accident </a:t>
            </a:r>
            <a:endPar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2" descr="IMG_1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978" y="1270988"/>
            <a:ext cx="2640660" cy="1989211"/>
          </a:xfrm>
          <a:prstGeom prst="rect">
            <a:avLst/>
          </a:prstGeom>
          <a:solidFill>
            <a:srgbClr val="FFFFFF">
              <a:shade val="85000"/>
            </a:srgbClr>
          </a:solidFill>
          <a:ln w="88900" cap="sq">
            <a:solidFill>
              <a:srgbClr val="FFE89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descr="IMG_18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62816" y="1270988"/>
            <a:ext cx="2565504" cy="1989211"/>
          </a:xfrm>
          <a:prstGeom prst="rect">
            <a:avLst/>
          </a:prstGeom>
          <a:solidFill>
            <a:srgbClr val="FFFFFF">
              <a:shade val="85000"/>
            </a:srgbClr>
          </a:solidFill>
          <a:ln w="88900" cap="sq">
            <a:solidFill>
              <a:srgbClr val="FFE89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0724" y="3987696"/>
            <a:ext cx="2522165" cy="1932596"/>
          </a:xfrm>
          <a:prstGeom prst="rect">
            <a:avLst/>
          </a:prstGeom>
          <a:solidFill>
            <a:srgbClr val="FFFFFF">
              <a:shade val="85000"/>
            </a:srgbClr>
          </a:solidFill>
          <a:ln w="88900" cap="sq">
            <a:solidFill>
              <a:srgbClr val="FFE89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413099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82081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 Case study 2: Worker’s fingers severed by table saw</a:t>
            </a:r>
            <a:endParaRPr kumimoji="0" lang="en-SG"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264367" y="958047"/>
            <a:ext cx="10503717" cy="510909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Lesson learnt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The worker was operating the table saw with </a:t>
            </a:r>
            <a:r>
              <a:rPr kumimoji="0" lang="en-US" b="0" i="0" u="none" strike="noStrike" kern="1200" cap="none" spc="0" normalizeH="0" baseline="0" noProof="0" dirty="0">
                <a:ln>
                  <a:noFill/>
                </a:ln>
                <a:solidFill>
                  <a:srgbClr val="FFC000"/>
                </a:solidFill>
                <a:effectLst/>
                <a:uLnTx/>
                <a:uFillTx/>
                <a:ea typeface="+mn-ea"/>
                <a:cs typeface="Arial" panose="020B0604020202020204" pitchFamily="34" charset="0"/>
              </a:rPr>
              <a:t>exposed rotating saw-blade without </a:t>
            </a: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the </a:t>
            </a:r>
            <a:r>
              <a:rPr kumimoji="0" lang="en-US" b="0" i="0" u="none" strike="noStrike" kern="1200" cap="none" spc="0" normalizeH="0" baseline="0" noProof="0" dirty="0">
                <a:ln>
                  <a:noFill/>
                </a:ln>
                <a:solidFill>
                  <a:srgbClr val="FFC000"/>
                </a:solidFill>
                <a:effectLst/>
                <a:uLnTx/>
                <a:uFillTx/>
                <a:ea typeface="+mn-ea"/>
                <a:cs typeface="Arial" panose="020B0604020202020204" pitchFamily="34" charset="0"/>
              </a:rPr>
              <a:t>safety guard </a:t>
            </a: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installed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There was </a:t>
            </a:r>
            <a:r>
              <a:rPr kumimoji="0" lang="en-US" b="0" i="0" u="none" strike="noStrike" kern="1200" cap="none" spc="0" normalizeH="0" baseline="0" noProof="0" dirty="0">
                <a:ln>
                  <a:noFill/>
                </a:ln>
                <a:solidFill>
                  <a:srgbClr val="FFC000"/>
                </a:solidFill>
                <a:effectLst/>
                <a:uLnTx/>
                <a:uFillTx/>
                <a:ea typeface="+mn-ea"/>
                <a:cs typeface="Arial" panose="020B0604020202020204" pitchFamily="34" charset="0"/>
              </a:rPr>
              <a:t>no risk assessment </a:t>
            </a: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conducted for the table saw activities and </a:t>
            </a:r>
            <a:r>
              <a:rPr kumimoji="0" lang="en-US" b="0" i="0" u="none" strike="noStrike" kern="1200" cap="none" spc="0" normalizeH="0" baseline="0" noProof="0" dirty="0">
                <a:ln>
                  <a:noFill/>
                </a:ln>
                <a:solidFill>
                  <a:srgbClr val="FFC000"/>
                </a:solidFill>
                <a:effectLst/>
                <a:uLnTx/>
                <a:uFillTx/>
                <a:ea typeface="+mn-ea"/>
                <a:cs typeface="Arial" panose="020B0604020202020204" pitchFamily="34" charset="0"/>
              </a:rPr>
              <a:t>safe work procedures were also not established </a:t>
            </a: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for the use of table saw</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The company should conduct a risk assessment to identify hazards and implement appropriate control measures for all work activities and operation of machineries in workplaces; such as provision of safety features or devices (i.e. guards) to prevent its accidental removal and to maintain its effectiveness </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The </a:t>
            </a:r>
            <a:r>
              <a:rPr kumimoji="0" lang="en-US" b="0" i="0" u="none" strike="noStrike" kern="1200" cap="none" spc="0" normalizeH="0" baseline="0" noProof="0" dirty="0">
                <a:ln>
                  <a:noFill/>
                </a:ln>
                <a:solidFill>
                  <a:srgbClr val="FFC000"/>
                </a:solidFill>
                <a:effectLst/>
                <a:uLnTx/>
                <a:uFillTx/>
                <a:ea typeface="+mn-ea"/>
                <a:cs typeface="Arial" panose="020B0604020202020204" pitchFamily="34" charset="0"/>
              </a:rPr>
              <a:t>method</a:t>
            </a: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 adopted by the injured worker of using the table saw machine to cut the plank into the desired size, where he hold and push the material towards the rotating saw-blade with his hands was an </a:t>
            </a:r>
            <a:r>
              <a:rPr kumimoji="0" lang="en-US" b="0" i="0" u="none" strike="noStrike" kern="1200" cap="none" spc="0" normalizeH="0" baseline="0" noProof="0" dirty="0">
                <a:ln>
                  <a:noFill/>
                </a:ln>
                <a:solidFill>
                  <a:srgbClr val="FFC000"/>
                </a:solidFill>
                <a:effectLst/>
                <a:uLnTx/>
                <a:uFillTx/>
                <a:ea typeface="+mn-ea"/>
                <a:cs typeface="Arial" panose="020B0604020202020204" pitchFamily="34" charset="0"/>
              </a:rPr>
              <a:t>unsafe practice</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The company should use safety means or tools for safe handling of the work piece, and in this case, such as a </a:t>
            </a:r>
            <a:r>
              <a:rPr kumimoji="0" lang="en-US" b="0" i="0" u="none" strike="noStrike" kern="1200" cap="none" spc="0" normalizeH="0" baseline="0" noProof="0" dirty="0">
                <a:ln>
                  <a:noFill/>
                </a:ln>
                <a:solidFill>
                  <a:srgbClr val="FFC000"/>
                </a:solidFill>
                <a:effectLst/>
                <a:uLnTx/>
                <a:uFillTx/>
                <a:ea typeface="+mn-ea"/>
                <a:cs typeface="Arial" panose="020B0604020202020204" pitchFamily="34" charset="0"/>
              </a:rPr>
              <a:t>push stick </a:t>
            </a: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to push the material to the saw blade and prevent the </a:t>
            </a:r>
            <a:r>
              <a:rPr kumimoji="0" lang="en-US" b="0" i="0" u="none" strike="noStrike" kern="1200" cap="none" spc="0" normalizeH="0" baseline="0" noProof="0" dirty="0" err="1">
                <a:ln>
                  <a:noFill/>
                </a:ln>
                <a:solidFill>
                  <a:prstClr val="black"/>
                </a:solidFill>
                <a:effectLst/>
                <a:uLnTx/>
                <a:uFillTx/>
                <a:ea typeface="+mn-ea"/>
                <a:cs typeface="Arial" panose="020B0604020202020204" pitchFamily="34" charset="0"/>
              </a:rPr>
              <a:t>injured’s</a:t>
            </a: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 hands from coming into contact with the rotating saw-blade</a:t>
            </a:r>
          </a:p>
        </p:txBody>
      </p:sp>
      <p:sp>
        <p:nvSpPr>
          <p:cNvPr id="9" name="Oval 8"/>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1890312" y="6536107"/>
            <a:ext cx="3417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51</a:t>
            </a:r>
            <a:endParaRPr kumimoji="0" lang="en-S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1359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82081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 Case study 3: Worker’s fingers severed by table saw</a:t>
            </a:r>
            <a:endParaRPr kumimoji="0" lang="en-SG"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264367" y="1099198"/>
            <a:ext cx="5831633" cy="452431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Description of accident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The injured worker used the table saw for cutting the groove on the bottom panel of timber door frame (see pic 3) as he had seen his senior did it. In the process of doing that, he used his hands instead of a push stick; the </a:t>
            </a:r>
            <a:r>
              <a:rPr lang="en-US" dirty="0">
                <a:solidFill>
                  <a:prstClr val="black"/>
                </a:solidFill>
                <a:cs typeface="Arial" panose="020B0604020202020204" pitchFamily="34" charset="0"/>
              </a:rPr>
              <a:t>i</a:t>
            </a:r>
            <a:r>
              <a:rPr kumimoji="0" lang="en-US" b="0" i="0" u="none" strike="noStrike" kern="1200" cap="none" spc="0" normalizeH="0" baseline="0" noProof="0" dirty="0" err="1">
                <a:ln>
                  <a:noFill/>
                </a:ln>
                <a:solidFill>
                  <a:prstClr val="black"/>
                </a:solidFill>
                <a:effectLst/>
                <a:uLnTx/>
                <a:uFillTx/>
                <a:ea typeface="+mn-ea"/>
                <a:cs typeface="Arial" panose="020B0604020202020204" pitchFamily="34" charset="0"/>
              </a:rPr>
              <a:t>njured’s</a:t>
            </a: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 fingers came into contact with the rotating saw blade of the table saw which resulted in amputation.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SG"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Investigation Findings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It was also the occupier practice to use the table saw to cut the groove on timber or wooden plank.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Arial" panose="020B0604020202020204" pitchFamily="34" charset="0"/>
              </a:rPr>
              <a:t>In carrying out such operation, the safe guard hood for the rotating saw blade must be removed as it would obstruct the timber from being pushed forward.</a:t>
            </a:r>
            <a:endParaRPr kumimoji="0" lang="en-SG" b="0" i="0"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
        <p:nvSpPr>
          <p:cNvPr id="7" name="TextBox 6"/>
          <p:cNvSpPr txBox="1"/>
          <p:nvPr/>
        </p:nvSpPr>
        <p:spPr>
          <a:xfrm>
            <a:off x="6550313" y="2891172"/>
            <a:ext cx="3178928"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Pic 1: The table saw that was </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involved in the accident </a:t>
            </a:r>
            <a:endPar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Oval 8"/>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1890312" y="6536107"/>
            <a:ext cx="3417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52</a:t>
            </a:r>
            <a:endParaRPr kumimoji="0" lang="en-S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6550313" y="5564668"/>
            <a:ext cx="3238545" cy="954107"/>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Pic 3: To cut the groove </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(highlighted in red) for installing</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bottom panel of timber door </a:t>
            </a:r>
            <a:b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frames.</a:t>
            </a:r>
            <a:endPar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TextBox 20"/>
          <p:cNvSpPr txBox="1"/>
          <p:nvPr/>
        </p:nvSpPr>
        <p:spPr>
          <a:xfrm>
            <a:off x="9259690" y="5623513"/>
            <a:ext cx="2872878" cy="73866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Pic 4: Table saw guard was available but was removed prior to the  accident.</a:t>
            </a:r>
            <a:endPar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4" descr="C:\Users\momlhw1\Desktop\Vincent\Accident Investigation\311017 - ALLIANCZ INTERNATIONAL PTE. LTD\IMG_0004.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6678232" y="1224030"/>
            <a:ext cx="2156546" cy="1617653"/>
          </a:xfrm>
          <a:prstGeom prst="rect">
            <a:avLst/>
          </a:prstGeom>
          <a:solidFill>
            <a:srgbClr val="FFFFFF">
              <a:shade val="85000"/>
            </a:srgbClr>
          </a:solidFill>
          <a:ln w="88900" cap="sq">
            <a:solidFill>
              <a:srgbClr val="FFE89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6" name="Group 5"/>
          <p:cNvGrpSpPr/>
          <p:nvPr/>
        </p:nvGrpSpPr>
        <p:grpSpPr>
          <a:xfrm>
            <a:off x="6678232" y="3744600"/>
            <a:ext cx="2370084" cy="1778259"/>
            <a:chOff x="6277414" y="3365464"/>
            <a:chExt cx="3239770" cy="2430780"/>
          </a:xfrm>
        </p:grpSpPr>
        <p:pic>
          <p:nvPicPr>
            <p:cNvPr id="25" name="Picture 24" descr="C:\Users\momlhw1\Desktop\Vincent\Accident Investigation\311017 - ALLIANCZ INTERNATIONAL PTE. LTD\IMG_0010 (2).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6277414" y="3365464"/>
              <a:ext cx="3239770" cy="2430780"/>
            </a:xfrm>
            <a:prstGeom prst="rect">
              <a:avLst/>
            </a:prstGeom>
            <a:solidFill>
              <a:srgbClr val="FFFFFF">
                <a:shade val="85000"/>
              </a:srgbClr>
            </a:solidFill>
            <a:ln w="88900" cap="sq">
              <a:solidFill>
                <a:srgbClr val="FFE89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9" name="Group 18"/>
            <p:cNvGrpSpPr>
              <a:grpSpLocks/>
            </p:cNvGrpSpPr>
            <p:nvPr/>
          </p:nvGrpSpPr>
          <p:grpSpPr bwMode="auto">
            <a:xfrm>
              <a:off x="7096986" y="4012588"/>
              <a:ext cx="2375535" cy="609600"/>
              <a:chOff x="3984" y="6930"/>
              <a:chExt cx="3741" cy="960"/>
            </a:xfrm>
          </p:grpSpPr>
          <p:sp>
            <p:nvSpPr>
              <p:cNvPr id="20" name="Rectangle 19"/>
              <p:cNvSpPr>
                <a:spLocks noChangeArrowheads="1"/>
              </p:cNvSpPr>
              <p:nvPr/>
            </p:nvSpPr>
            <p:spPr bwMode="auto">
              <a:xfrm rot="235468">
                <a:off x="3984" y="7233"/>
                <a:ext cx="809" cy="637"/>
              </a:xfrm>
              <a:prstGeom prst="rect">
                <a:avLst/>
              </a:prstGeom>
              <a:noFill/>
              <a:ln w="28575">
                <a:solidFill>
                  <a:srgbClr val="FF0000"/>
                </a:solidFill>
                <a:prstDash val="dash"/>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2" name="AutoShape 33"/>
              <p:cNvCxnSpPr>
                <a:cxnSpLocks noChangeShapeType="1"/>
              </p:cNvCxnSpPr>
              <p:nvPr/>
            </p:nvCxnSpPr>
            <p:spPr bwMode="auto">
              <a:xfrm flipV="1">
                <a:off x="4845" y="6930"/>
                <a:ext cx="2835" cy="465"/>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3" name="AutoShape 34"/>
              <p:cNvCxnSpPr>
                <a:cxnSpLocks noChangeShapeType="1"/>
              </p:cNvCxnSpPr>
              <p:nvPr/>
            </p:nvCxnSpPr>
            <p:spPr bwMode="auto">
              <a:xfrm flipV="1">
                <a:off x="4860" y="7020"/>
                <a:ext cx="2865" cy="870"/>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cxnSp>
            <p:nvCxnSpPr>
              <p:cNvPr id="24" name="AutoShape 35"/>
              <p:cNvCxnSpPr>
                <a:cxnSpLocks noChangeShapeType="1"/>
              </p:cNvCxnSpPr>
              <p:nvPr/>
            </p:nvCxnSpPr>
            <p:spPr bwMode="auto">
              <a:xfrm flipH="1" flipV="1">
                <a:off x="4816" y="7377"/>
                <a:ext cx="29" cy="468"/>
              </a:xfrm>
              <a:prstGeom prst="straightConnector1">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cxnSp>
        </p:grpSp>
      </p:grpSp>
      <p:pic>
        <p:nvPicPr>
          <p:cNvPr id="26" name="Picture 25" descr="C:\Users\momlhw1\Desktop\Vincent\Accident Investigation\311017 - ALLIANCZ INTERNATIONAL PTE. LTD\IMG_0014 (2).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9370923" y="3740362"/>
            <a:ext cx="2370084" cy="1811844"/>
          </a:xfrm>
          <a:prstGeom prst="rect">
            <a:avLst/>
          </a:prstGeom>
          <a:solidFill>
            <a:srgbClr val="FFFFFF">
              <a:shade val="85000"/>
            </a:srgbClr>
          </a:solidFill>
          <a:ln w="88900" cap="sq">
            <a:solidFill>
              <a:srgbClr val="FFE89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7" name="Picture 26" descr="C:\Users\momlhw1\Desktop\Vincent\Accident Investigation\311017 - ALLIANCZ INTERNATIONAL PTE. LTD\IMG_0002 (2).JPG"/>
          <p:cNvPicPr/>
          <p:nvPr/>
        </p:nvPicPr>
        <p:blipFill>
          <a:blip r:embed="rId6" cstate="email">
            <a:extLst>
              <a:ext uri="{28A0092B-C50C-407E-A947-70E740481C1C}">
                <a14:useLocalDpi xmlns:a14="http://schemas.microsoft.com/office/drawing/2010/main"/>
              </a:ext>
            </a:extLst>
          </a:blip>
          <a:srcRect/>
          <a:stretch>
            <a:fillRect/>
          </a:stretch>
        </p:blipFill>
        <p:spPr bwMode="auto">
          <a:xfrm>
            <a:off x="9221619" y="1244865"/>
            <a:ext cx="2668693" cy="1604462"/>
          </a:xfrm>
          <a:prstGeom prst="rect">
            <a:avLst/>
          </a:prstGeom>
          <a:solidFill>
            <a:srgbClr val="FFFFFF">
              <a:shade val="85000"/>
            </a:srgbClr>
          </a:solidFill>
          <a:ln w="88900" cap="sq">
            <a:solidFill>
              <a:srgbClr val="FFE89D"/>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TextBox 27"/>
          <p:cNvSpPr txBox="1"/>
          <p:nvPr/>
        </p:nvSpPr>
        <p:spPr>
          <a:xfrm>
            <a:off x="9070925" y="2905780"/>
            <a:ext cx="2970080"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Pic 2: Injured worker’s fingers after the accident</a:t>
            </a:r>
            <a:endParaRPr kumimoji="0" lang="en-SG"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359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1" y="174812"/>
            <a:ext cx="820814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7. Case study 3: Worker’s fingers severed by table saw</a:t>
            </a:r>
            <a:endParaRPr kumimoji="0" lang="en-SG"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264367" y="1099198"/>
            <a:ext cx="10503717" cy="440120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Lesson learnt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Safe work procedures </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on cutting of groove on timber or wooden plank using table saw were </a:t>
            </a: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not established</a:t>
            </a: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The </a:t>
            </a: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method</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 adopted by the company to remove the safety guard to cut the groove on timber or wooden plank using the table saw machine, where he hold and push the material towards the exposed rotating saw-blade with his hands was an </a:t>
            </a: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unsafe practice</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 </a:t>
            </a:r>
            <a:endPar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The company should </a:t>
            </a: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adopt a safer method </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to cut the groove for the bottom panel of the timber door frames with an </a:t>
            </a:r>
            <a:r>
              <a:rPr kumimoji="0" lang="en-US" sz="2000" b="0" i="0" u="none" strike="noStrike" kern="1200" cap="none" spc="0" normalizeH="0" baseline="0" noProof="0" dirty="0">
                <a:ln>
                  <a:noFill/>
                </a:ln>
                <a:solidFill>
                  <a:srgbClr val="FFC000"/>
                </a:solidFill>
                <a:effectLst/>
                <a:uLnTx/>
                <a:uFillTx/>
                <a:ea typeface="+mn-ea"/>
                <a:cs typeface="Arial" panose="020B0604020202020204" pitchFamily="34" charset="0"/>
              </a:rPr>
              <a:t>appropriate equipment (router) solution </a:t>
            </a:r>
            <a:r>
              <a:rPr kumimoji="0" lang="en-US" sz="2000" b="0" i="0" u="none" strike="noStrike" kern="1200" cap="none" spc="0" normalizeH="0" baseline="0" noProof="0" dirty="0">
                <a:ln>
                  <a:noFill/>
                </a:ln>
                <a:solidFill>
                  <a:prstClr val="black"/>
                </a:solidFill>
                <a:effectLst/>
                <a:uLnTx/>
                <a:uFillTx/>
                <a:ea typeface="+mn-ea"/>
                <a:cs typeface="Arial" panose="020B0604020202020204" pitchFamily="34" charset="0"/>
              </a:rPr>
              <a:t>which was available in the market currently, instead of using the table saw</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Oval 8"/>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p:cNvSpPr txBox="1"/>
          <p:nvPr/>
        </p:nvSpPr>
        <p:spPr>
          <a:xfrm>
            <a:off x="11890312" y="6536107"/>
            <a:ext cx="3417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prstClr val="black"/>
                </a:solidFill>
                <a:latin typeface="Calibri" panose="020F0502020204030204"/>
              </a:rPr>
              <a:t>53</a:t>
            </a:r>
            <a:endParaRPr kumimoji="0" lang="en-SG"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78823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7" name="TextBox 6"/>
          <p:cNvSpPr txBox="1"/>
          <p:nvPr/>
        </p:nvSpPr>
        <p:spPr>
          <a:xfrm>
            <a:off x="11890312" y="6536107"/>
            <a:ext cx="341760" cy="276999"/>
          </a:xfrm>
          <a:prstGeom prst="rect">
            <a:avLst/>
          </a:prstGeom>
          <a:noFill/>
        </p:spPr>
        <p:txBody>
          <a:bodyPr wrap="none" rtlCol="0">
            <a:spAutoFit/>
          </a:bodyPr>
          <a:lstStyle/>
          <a:p>
            <a:r>
              <a:rPr lang="en-US" sz="1200" dirty="0"/>
              <a:t>54</a:t>
            </a:r>
            <a:endParaRPr lang="en-SG" sz="1200" dirty="0"/>
          </a:p>
        </p:txBody>
      </p:sp>
      <p:sp>
        <p:nvSpPr>
          <p:cNvPr id="8" name="TextBox 7"/>
          <p:cNvSpPr txBox="1"/>
          <p:nvPr/>
        </p:nvSpPr>
        <p:spPr>
          <a:xfrm>
            <a:off x="228601" y="174812"/>
            <a:ext cx="2974019" cy="523220"/>
          </a:xfrm>
          <a:prstGeom prst="rect">
            <a:avLst/>
          </a:prstGeom>
          <a:noFill/>
        </p:spPr>
        <p:txBody>
          <a:bodyPr wrap="none" rtlCol="0">
            <a:spAutoFit/>
          </a:bodyPr>
          <a:lstStyle/>
          <a:p>
            <a:r>
              <a:rPr lang="en-US" sz="2800" b="1" dirty="0"/>
              <a:t>Acknowledgement</a:t>
            </a:r>
            <a:endParaRPr lang="en-SG" sz="2800" b="1" dirty="0"/>
          </a:p>
        </p:txBody>
      </p:sp>
      <p:graphicFrame>
        <p:nvGraphicFramePr>
          <p:cNvPr id="5" name="Table 4"/>
          <p:cNvGraphicFramePr>
            <a:graphicFrameLocks noGrp="1"/>
          </p:cNvGraphicFramePr>
          <p:nvPr>
            <p:extLst>
              <p:ext uri="{D42A27DB-BD31-4B8C-83A1-F6EECF244321}">
                <p14:modId xmlns:p14="http://schemas.microsoft.com/office/powerpoint/2010/main" val="3244284783"/>
              </p:ext>
            </p:extLst>
          </p:nvPr>
        </p:nvGraphicFramePr>
        <p:xfrm>
          <a:off x="342681" y="1293104"/>
          <a:ext cx="6590381" cy="1112520"/>
        </p:xfrm>
        <a:graphic>
          <a:graphicData uri="http://schemas.openxmlformats.org/drawingml/2006/table">
            <a:tbl>
              <a:tblPr firstRow="1" bandRow="1">
                <a:tableStyleId>{D7AC3CCA-C797-4891-BE02-D94E43425B78}</a:tableStyleId>
              </a:tblPr>
              <a:tblGrid>
                <a:gridCol w="2655026">
                  <a:extLst>
                    <a:ext uri="{9D8B030D-6E8A-4147-A177-3AD203B41FA5}">
                      <a16:colId xmlns:a16="http://schemas.microsoft.com/office/drawing/2014/main" val="20000"/>
                    </a:ext>
                  </a:extLst>
                </a:gridCol>
                <a:gridCol w="3935355">
                  <a:extLst>
                    <a:ext uri="{9D8B030D-6E8A-4147-A177-3AD203B41FA5}">
                      <a16:colId xmlns:a16="http://schemas.microsoft.com/office/drawing/2014/main" val="20001"/>
                    </a:ext>
                  </a:extLst>
                </a:gridCol>
              </a:tblGrid>
              <a:tr h="370840">
                <a:tc>
                  <a:txBody>
                    <a:bodyPr/>
                    <a:lstStyle/>
                    <a:p>
                      <a:r>
                        <a:rPr lang="en-US" dirty="0"/>
                        <a:t>Company</a:t>
                      </a:r>
                      <a:endParaRPr lang="en-SG" dirty="0"/>
                    </a:p>
                  </a:txBody>
                  <a:tcPr>
                    <a:solidFill>
                      <a:schemeClr val="accent2">
                        <a:lumMod val="60000"/>
                        <a:lumOff val="40000"/>
                      </a:schemeClr>
                    </a:solidFill>
                  </a:tcPr>
                </a:tc>
                <a:tc>
                  <a:txBody>
                    <a:bodyPr/>
                    <a:lstStyle/>
                    <a:p>
                      <a:r>
                        <a:rPr lang="en-US" dirty="0"/>
                        <a:t>Credits</a:t>
                      </a:r>
                      <a:endParaRPr lang="en-SG" dirty="0"/>
                    </a:p>
                  </a:txBody>
                  <a:tcPr>
                    <a:solidFill>
                      <a:schemeClr val="accent2">
                        <a:lumMod val="60000"/>
                        <a:lumOff val="40000"/>
                      </a:schemeClr>
                    </a:solidFill>
                  </a:tcPr>
                </a:tc>
                <a:extLst>
                  <a:ext uri="{0D108BD9-81ED-4DB2-BD59-A6C34878D82A}">
                    <a16:rowId xmlns:a16="http://schemas.microsoft.com/office/drawing/2014/main" val="10000"/>
                  </a:ext>
                </a:extLst>
              </a:tr>
              <a:tr h="370840">
                <a:tc>
                  <a:txBody>
                    <a:bodyPr/>
                    <a:lstStyle/>
                    <a:p>
                      <a:r>
                        <a:rPr lang="en-US" dirty="0" err="1"/>
                        <a:t>Tarkus</a:t>
                      </a:r>
                      <a:r>
                        <a:rPr lang="en-US" baseline="0" dirty="0"/>
                        <a:t> Interiors </a:t>
                      </a:r>
                      <a:r>
                        <a:rPr lang="en-US" baseline="0" dirty="0" err="1"/>
                        <a:t>Pte</a:t>
                      </a:r>
                      <a:r>
                        <a:rPr lang="en-US" baseline="0" dirty="0"/>
                        <a:t> Ltd</a:t>
                      </a:r>
                      <a:endParaRPr lang="en-SG" dirty="0"/>
                    </a:p>
                  </a:txBody>
                  <a:tcPr>
                    <a:solidFill>
                      <a:schemeClr val="bg2"/>
                    </a:solidFill>
                  </a:tcPr>
                </a:tc>
                <a:tc>
                  <a:txBody>
                    <a:bodyPr/>
                    <a:lstStyle/>
                    <a:p>
                      <a:r>
                        <a:rPr lang="en-US" dirty="0"/>
                        <a:t>Pictures in slide 19, 20; 28; 30; 41 &amp; 45</a:t>
                      </a:r>
                      <a:endParaRPr lang="en-SG" dirty="0"/>
                    </a:p>
                  </a:txBody>
                  <a:tcPr>
                    <a:solidFill>
                      <a:schemeClr val="bg2"/>
                    </a:solidFill>
                  </a:tcPr>
                </a:tc>
                <a:extLst>
                  <a:ext uri="{0D108BD9-81ED-4DB2-BD59-A6C34878D82A}">
                    <a16:rowId xmlns:a16="http://schemas.microsoft.com/office/drawing/2014/main" val="10001"/>
                  </a:ext>
                </a:extLst>
              </a:tr>
              <a:tr h="370840">
                <a:tc>
                  <a:txBody>
                    <a:bodyPr/>
                    <a:lstStyle/>
                    <a:p>
                      <a:r>
                        <a:rPr lang="en-SG" dirty="0"/>
                        <a:t>IDV Concepts Asia Pte Ltd</a:t>
                      </a:r>
                    </a:p>
                  </a:txBody>
                  <a:tcPr>
                    <a:solidFill>
                      <a:schemeClr val="bg2"/>
                    </a:solidFill>
                  </a:tcPr>
                </a:tc>
                <a:tc>
                  <a:txBody>
                    <a:bodyPr/>
                    <a:lstStyle/>
                    <a:p>
                      <a:r>
                        <a:rPr lang="en-SG" dirty="0"/>
                        <a:t>Picture in slide 20</a:t>
                      </a:r>
                    </a:p>
                  </a:txBody>
                  <a:tcPr>
                    <a:solidFill>
                      <a:schemeClr val="bg2"/>
                    </a:solidFill>
                  </a:tcPr>
                </a:tc>
                <a:extLst>
                  <a:ext uri="{0D108BD9-81ED-4DB2-BD59-A6C34878D82A}">
                    <a16:rowId xmlns:a16="http://schemas.microsoft.com/office/drawing/2014/main" val="1408209522"/>
                  </a:ext>
                </a:extLst>
              </a:tr>
            </a:tbl>
          </a:graphicData>
        </a:graphic>
      </p:graphicFrame>
    </p:spTree>
    <p:extLst>
      <p:ext uri="{BB962C8B-B14F-4D97-AF65-F5344CB8AC3E}">
        <p14:creationId xmlns:p14="http://schemas.microsoft.com/office/powerpoint/2010/main" val="1434567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1132" y="771278"/>
            <a:ext cx="4910447" cy="5979380"/>
          </a:xfrm>
          <a:prstGeom prst="rect">
            <a:avLst/>
          </a:prstGeom>
          <a:solidFill>
            <a:schemeClr val="accent6">
              <a:lumMod val="40000"/>
              <a:lumOff val="60000"/>
            </a:schemeClr>
          </a:solidFill>
          <a:ln w="38100">
            <a:solidFill>
              <a:schemeClr val="accent6">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
        <p:nvSpPr>
          <p:cNvPr id="4" name="TextBox 3"/>
          <p:cNvSpPr txBox="1"/>
          <p:nvPr/>
        </p:nvSpPr>
        <p:spPr>
          <a:xfrm>
            <a:off x="228601" y="174812"/>
            <a:ext cx="6848221" cy="523220"/>
          </a:xfrm>
          <a:prstGeom prst="rect">
            <a:avLst/>
          </a:prstGeom>
          <a:noFill/>
        </p:spPr>
        <p:txBody>
          <a:bodyPr wrap="none" rtlCol="0">
            <a:spAutoFit/>
          </a:bodyPr>
          <a:lstStyle/>
          <a:p>
            <a:r>
              <a:rPr lang="en-US" sz="2800" b="1" dirty="0"/>
              <a:t>2. Workplace Safety and Health (WSH) Policy</a:t>
            </a:r>
            <a:endParaRPr lang="en-SG" sz="2800" b="1" dirty="0"/>
          </a:p>
        </p:txBody>
      </p:sp>
      <p:sp>
        <p:nvSpPr>
          <p:cNvPr id="7" name="Oval 6"/>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TextBox 7"/>
          <p:cNvSpPr txBox="1"/>
          <p:nvPr/>
        </p:nvSpPr>
        <p:spPr>
          <a:xfrm>
            <a:off x="11890312" y="6536107"/>
            <a:ext cx="263214" cy="276999"/>
          </a:xfrm>
          <a:prstGeom prst="rect">
            <a:avLst/>
          </a:prstGeom>
          <a:noFill/>
        </p:spPr>
        <p:txBody>
          <a:bodyPr wrap="none" rtlCol="0">
            <a:spAutoFit/>
          </a:bodyPr>
          <a:lstStyle/>
          <a:p>
            <a:r>
              <a:rPr lang="en-US" sz="1200" dirty="0"/>
              <a:t>6</a:t>
            </a:r>
            <a:endParaRPr lang="en-SG" sz="1200" dirty="0"/>
          </a:p>
        </p:txBody>
      </p:sp>
      <p:sp>
        <p:nvSpPr>
          <p:cNvPr id="9" name="Rectangle 8">
            <a:extLst>
              <a:ext uri="{FF2B5EF4-FFF2-40B4-BE49-F238E27FC236}">
                <a16:creationId xmlns:a16="http://schemas.microsoft.com/office/drawing/2014/main" id="{31B9FBAF-1E17-4CEF-9651-50E0B69E98DE}"/>
              </a:ext>
            </a:extLst>
          </p:cNvPr>
          <p:cNvSpPr/>
          <p:nvPr/>
        </p:nvSpPr>
        <p:spPr>
          <a:xfrm>
            <a:off x="6284949" y="959059"/>
            <a:ext cx="5322073" cy="5016758"/>
          </a:xfrm>
          <a:prstGeom prst="rect">
            <a:avLst/>
          </a:prstGeom>
        </p:spPr>
        <p:txBody>
          <a:bodyPr wrap="square">
            <a:spAutoFit/>
          </a:bodyPr>
          <a:lstStyle/>
          <a:p>
            <a:pPr marL="342900" indent="-342900">
              <a:buFont typeface="Arial" panose="020B0604020202020204" pitchFamily="34" charset="0"/>
              <a:buChar char="•"/>
            </a:pPr>
            <a:r>
              <a:rPr lang="en-US" sz="2000" dirty="0">
                <a:cs typeface="Arial" panose="020B0604020202020204" pitchFamily="34" charset="0"/>
              </a:rPr>
              <a:t>A clear and concise policy statement will reflect a company’s commitment and support towards managing safety and health matters. </a:t>
            </a:r>
          </a:p>
          <a:p>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The statement should be signed by the business owner, managing director or CEO equivalent, to demonstrate senior management’s commitment.</a:t>
            </a:r>
          </a:p>
          <a:p>
            <a:pPr marL="342900" indent="-342900" algn="just">
              <a:buFont typeface="Arial" panose="020B0604020202020204" pitchFamily="34" charset="0"/>
              <a:buChar char="•"/>
            </a:pPr>
            <a:endParaRPr lang="en-US" sz="2000" dirty="0">
              <a:cs typeface="Arial" panose="020B0604020202020204" pitchFamily="34" charset="0"/>
            </a:endParaRPr>
          </a:p>
          <a:p>
            <a:pPr marL="342900" indent="-342900">
              <a:buFont typeface="Arial" panose="020B0604020202020204" pitchFamily="34" charset="0"/>
              <a:buChar char="•"/>
            </a:pPr>
            <a:r>
              <a:rPr lang="en-US" sz="2000" dirty="0">
                <a:cs typeface="Arial" panose="020B0604020202020204" pitchFamily="34" charset="0"/>
              </a:rPr>
              <a:t>A good policy will consist of:</a:t>
            </a:r>
          </a:p>
          <a:p>
            <a:pPr marL="642938" lvl="1" indent="-185738"/>
            <a:r>
              <a:rPr lang="en-SG" sz="2000" dirty="0">
                <a:cs typeface="Arial" panose="020B0604020202020204" pitchFamily="34" charset="0"/>
              </a:rPr>
              <a:t>• Commitment to adhere to relevant legal requirements,</a:t>
            </a:r>
          </a:p>
          <a:p>
            <a:pPr marL="715963" lvl="1" indent="-258763"/>
            <a:r>
              <a:rPr lang="en-SG" sz="2000" dirty="0">
                <a:cs typeface="Arial" panose="020B0604020202020204" pitchFamily="34" charset="0"/>
              </a:rPr>
              <a:t>• Duties and responsibilities to ensure safety and health at work; and </a:t>
            </a:r>
          </a:p>
          <a:p>
            <a:pPr marL="714375" lvl="1" indent="-257175"/>
            <a:r>
              <a:rPr lang="en-US" sz="2000" dirty="0">
                <a:cs typeface="Arial" panose="020B0604020202020204" pitchFamily="34" charset="0"/>
              </a:rPr>
              <a:t>• Commitment to continuously improve  WSH performance.</a:t>
            </a:r>
          </a:p>
        </p:txBody>
      </p:sp>
      <p:pic>
        <p:nvPicPr>
          <p:cNvPr id="6" name="Picture 5">
            <a:extLst>
              <a:ext uri="{FF2B5EF4-FFF2-40B4-BE49-F238E27FC236}">
                <a16:creationId xmlns:a16="http://schemas.microsoft.com/office/drawing/2014/main" id="{AEDFAFB3-595E-4F6E-A591-6B5B0E0AEEEC}"/>
              </a:ext>
            </a:extLst>
          </p:cNvPr>
          <p:cNvPicPr>
            <a:picLocks noChangeAspect="1"/>
          </p:cNvPicPr>
          <p:nvPr/>
        </p:nvPicPr>
        <p:blipFill>
          <a:blip r:embed="rId3"/>
          <a:stretch>
            <a:fillRect/>
          </a:stretch>
        </p:blipFill>
        <p:spPr>
          <a:xfrm>
            <a:off x="946204" y="962110"/>
            <a:ext cx="4429753" cy="5614382"/>
          </a:xfrm>
          <a:prstGeom prst="rect">
            <a:avLst/>
          </a:prstGeom>
        </p:spPr>
      </p:pic>
      <p:sp>
        <p:nvSpPr>
          <p:cNvPr id="15" name="Rectangle 14">
            <a:extLst>
              <a:ext uri="{FF2B5EF4-FFF2-40B4-BE49-F238E27FC236}">
                <a16:creationId xmlns:a16="http://schemas.microsoft.com/office/drawing/2014/main" id="{0B30A115-30FB-4ABF-B3B7-B7A6FF304F96}"/>
              </a:ext>
            </a:extLst>
          </p:cNvPr>
          <p:cNvSpPr/>
          <p:nvPr/>
        </p:nvSpPr>
        <p:spPr>
          <a:xfrm>
            <a:off x="938253" y="2851161"/>
            <a:ext cx="4429753" cy="305508"/>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3" name="TextBox 12">
            <a:extLst>
              <a:ext uri="{FF2B5EF4-FFF2-40B4-BE49-F238E27FC236}">
                <a16:creationId xmlns:a16="http://schemas.microsoft.com/office/drawing/2014/main" id="{377EFF3C-E087-4EFD-92F1-2DC5B3FEE99A}"/>
              </a:ext>
            </a:extLst>
          </p:cNvPr>
          <p:cNvSpPr txBox="1"/>
          <p:nvPr/>
        </p:nvSpPr>
        <p:spPr>
          <a:xfrm>
            <a:off x="2529506" y="2771158"/>
            <a:ext cx="1303025" cy="461665"/>
          </a:xfrm>
          <a:prstGeom prst="rect">
            <a:avLst/>
          </a:prstGeom>
          <a:noFill/>
          <a:ln w="19050">
            <a:noFill/>
          </a:ln>
        </p:spPr>
        <p:txBody>
          <a:bodyPr wrap="square" rtlCol="0">
            <a:spAutoFit/>
          </a:bodyPr>
          <a:lstStyle/>
          <a:p>
            <a:r>
              <a:rPr lang="en-SG" sz="2400" b="1" dirty="0">
                <a:solidFill>
                  <a:srgbClr val="FFC000"/>
                </a:solidFill>
              </a:rPr>
              <a:t>SAMPLE</a:t>
            </a:r>
          </a:p>
        </p:txBody>
      </p:sp>
      <p:sp>
        <p:nvSpPr>
          <p:cNvPr id="16" name="Rectangle 15">
            <a:extLst>
              <a:ext uri="{FF2B5EF4-FFF2-40B4-BE49-F238E27FC236}">
                <a16:creationId xmlns:a16="http://schemas.microsoft.com/office/drawing/2014/main" id="{C25F8DDA-A9EF-4729-B44C-1A3CA9390A4C}"/>
              </a:ext>
            </a:extLst>
          </p:cNvPr>
          <p:cNvSpPr/>
          <p:nvPr/>
        </p:nvSpPr>
        <p:spPr>
          <a:xfrm>
            <a:off x="2335524" y="2846572"/>
            <a:ext cx="1560615" cy="305507"/>
          </a:xfrm>
          <a:prstGeom prst="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solidFill>
                <a:schemeClr val="tx1"/>
              </a:solidFill>
            </a:endParaRPr>
          </a:p>
        </p:txBody>
      </p:sp>
    </p:spTree>
    <p:extLst>
      <p:ext uri="{BB962C8B-B14F-4D97-AF65-F5344CB8AC3E}">
        <p14:creationId xmlns:p14="http://schemas.microsoft.com/office/powerpoint/2010/main" val="1709843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599" y="174812"/>
            <a:ext cx="3229602" cy="523220"/>
          </a:xfrm>
          <a:prstGeom prst="rect">
            <a:avLst/>
          </a:prstGeom>
          <a:noFill/>
        </p:spPr>
        <p:txBody>
          <a:bodyPr wrap="none" rtlCol="0">
            <a:spAutoFit/>
          </a:bodyPr>
          <a:lstStyle/>
          <a:p>
            <a:r>
              <a:rPr lang="en-US" sz="2800" b="1" dirty="0"/>
              <a:t>3. Risk Management</a:t>
            </a:r>
            <a:endParaRPr lang="en-SG" sz="2800" b="1" dirty="0"/>
          </a:p>
        </p:txBody>
      </p:sp>
      <p:sp>
        <p:nvSpPr>
          <p:cNvPr id="5" name="Rectangle 4"/>
          <p:cNvSpPr/>
          <p:nvPr/>
        </p:nvSpPr>
        <p:spPr>
          <a:xfrm>
            <a:off x="272376" y="1136356"/>
            <a:ext cx="11021266" cy="3477875"/>
          </a:xfrm>
          <a:prstGeom prst="rect">
            <a:avLst/>
          </a:prstGeom>
        </p:spPr>
        <p:txBody>
          <a:bodyPr wrap="square">
            <a:spAutoFit/>
          </a:bodyPr>
          <a:lstStyle/>
          <a:p>
            <a:r>
              <a:rPr lang="en-US" sz="2000" dirty="0">
                <a:cs typeface="Arial" panose="020B0604020202020204" pitchFamily="34" charset="0"/>
              </a:rPr>
              <a:t>The main components of RM are:</a:t>
            </a:r>
          </a:p>
          <a:p>
            <a:endParaRPr lang="en-US" sz="2000" dirty="0">
              <a:cs typeface="Arial" panose="020B0604020202020204" pitchFamily="34" charset="0"/>
            </a:endParaRPr>
          </a:p>
          <a:p>
            <a:pPr marL="642938" lvl="1" indent="-185738"/>
            <a:r>
              <a:rPr lang="en-SG" sz="2000" dirty="0">
                <a:cs typeface="Arial" panose="020B0604020202020204" pitchFamily="34" charset="0"/>
              </a:rPr>
              <a:t>• Preparation</a:t>
            </a:r>
          </a:p>
          <a:p>
            <a:pPr marL="642938" lvl="1" indent="-185738"/>
            <a:endParaRPr lang="en-SG" sz="2000" dirty="0">
              <a:cs typeface="Arial" panose="020B0604020202020204" pitchFamily="34" charset="0"/>
            </a:endParaRPr>
          </a:p>
          <a:p>
            <a:pPr marL="642938" lvl="1" indent="-185738"/>
            <a:r>
              <a:rPr lang="en-SG" sz="2000" dirty="0">
                <a:cs typeface="Arial" panose="020B0604020202020204" pitchFamily="34" charset="0"/>
              </a:rPr>
              <a:t>• Risk Assessment (RA)</a:t>
            </a:r>
          </a:p>
          <a:p>
            <a:pPr marL="642938" lvl="1" indent="-185738"/>
            <a:endParaRPr lang="en-SG" sz="2000" dirty="0">
              <a:cs typeface="Arial" panose="020B0604020202020204" pitchFamily="34" charset="0"/>
            </a:endParaRPr>
          </a:p>
          <a:p>
            <a:pPr marL="642938" lvl="1" indent="-185738"/>
            <a:r>
              <a:rPr lang="en-US" sz="2000" dirty="0">
                <a:cs typeface="Arial" panose="020B0604020202020204" pitchFamily="34" charset="0"/>
              </a:rPr>
              <a:t>• Implementation (includes specific communication of the hazards identified and their controls)</a:t>
            </a:r>
          </a:p>
          <a:p>
            <a:pPr marL="642938" lvl="1" indent="-185738"/>
            <a:endParaRPr lang="en-US" sz="2000" dirty="0">
              <a:cs typeface="Arial" panose="020B0604020202020204" pitchFamily="34" charset="0"/>
            </a:endParaRPr>
          </a:p>
          <a:p>
            <a:pPr marL="642938" lvl="1" indent="-185738"/>
            <a:r>
              <a:rPr lang="en-SG" sz="2000" dirty="0">
                <a:cs typeface="Arial" panose="020B0604020202020204" pitchFamily="34" charset="0"/>
              </a:rPr>
              <a:t>• Record-keeping</a:t>
            </a:r>
          </a:p>
          <a:p>
            <a:endParaRPr lang="en-US" sz="2000" dirty="0">
              <a:cs typeface="Arial" panose="020B0604020202020204" pitchFamily="34" charset="0"/>
            </a:endParaRPr>
          </a:p>
          <a:p>
            <a:r>
              <a:rPr lang="en-US" sz="2000" dirty="0">
                <a:cs typeface="Arial" panose="020B0604020202020204" pitchFamily="34" charset="0"/>
              </a:rPr>
              <a:t>RA is one component of RM. The three main parts of RA are:</a:t>
            </a:r>
          </a:p>
        </p:txBody>
      </p:sp>
      <p:sp>
        <p:nvSpPr>
          <p:cNvPr id="6" name="Rectangle 5"/>
          <p:cNvSpPr/>
          <p:nvPr/>
        </p:nvSpPr>
        <p:spPr>
          <a:xfrm>
            <a:off x="884304" y="5048205"/>
            <a:ext cx="1918191" cy="97909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Hazard Identification</a:t>
            </a:r>
            <a:endParaRPr lang="en-SG" sz="2400" b="1" dirty="0">
              <a:solidFill>
                <a:schemeClr val="tx1"/>
              </a:solidFill>
            </a:endParaRPr>
          </a:p>
        </p:txBody>
      </p:sp>
      <p:sp>
        <p:nvSpPr>
          <p:cNvPr id="8" name="Rectangle 7"/>
          <p:cNvSpPr/>
          <p:nvPr/>
        </p:nvSpPr>
        <p:spPr>
          <a:xfrm>
            <a:off x="4438594" y="5053779"/>
            <a:ext cx="1918191" cy="97909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Risk </a:t>
            </a:r>
          </a:p>
          <a:p>
            <a:pPr algn="ctr"/>
            <a:r>
              <a:rPr lang="en-US" sz="2400" b="1" dirty="0">
                <a:solidFill>
                  <a:schemeClr val="tx1"/>
                </a:solidFill>
              </a:rPr>
              <a:t>Evaluation</a:t>
            </a:r>
            <a:endParaRPr lang="en-SG" sz="2400" b="1" dirty="0">
              <a:solidFill>
                <a:schemeClr val="tx1"/>
              </a:solidFill>
            </a:endParaRPr>
          </a:p>
        </p:txBody>
      </p:sp>
      <p:sp>
        <p:nvSpPr>
          <p:cNvPr id="9" name="Rectangle 8"/>
          <p:cNvSpPr/>
          <p:nvPr/>
        </p:nvSpPr>
        <p:spPr>
          <a:xfrm>
            <a:off x="8008124" y="5046910"/>
            <a:ext cx="1918191" cy="952943"/>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Risk </a:t>
            </a:r>
          </a:p>
          <a:p>
            <a:pPr algn="ctr"/>
            <a:r>
              <a:rPr lang="en-US" sz="2400" b="1" dirty="0">
                <a:solidFill>
                  <a:schemeClr val="tx1"/>
                </a:solidFill>
              </a:rPr>
              <a:t>Control</a:t>
            </a:r>
            <a:endParaRPr lang="en-SG" sz="2400" b="1" dirty="0">
              <a:solidFill>
                <a:schemeClr val="tx1"/>
              </a:solidFill>
            </a:endParaRPr>
          </a:p>
        </p:txBody>
      </p:sp>
      <p:sp>
        <p:nvSpPr>
          <p:cNvPr id="2" name="Striped Right Arrow 1"/>
          <p:cNvSpPr/>
          <p:nvPr/>
        </p:nvSpPr>
        <p:spPr>
          <a:xfrm>
            <a:off x="3277645" y="5195409"/>
            <a:ext cx="670560" cy="684687"/>
          </a:xfrm>
          <a:prstGeom prst="striped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0" name="Striped Right Arrow 9"/>
          <p:cNvSpPr/>
          <p:nvPr/>
        </p:nvSpPr>
        <p:spPr>
          <a:xfrm>
            <a:off x="6847174" y="5195409"/>
            <a:ext cx="670560" cy="684687"/>
          </a:xfrm>
          <a:prstGeom prst="striped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Oval 10"/>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2" name="TextBox 11"/>
          <p:cNvSpPr txBox="1"/>
          <p:nvPr/>
        </p:nvSpPr>
        <p:spPr>
          <a:xfrm>
            <a:off x="11890312" y="6536107"/>
            <a:ext cx="263214" cy="276999"/>
          </a:xfrm>
          <a:prstGeom prst="rect">
            <a:avLst/>
          </a:prstGeom>
          <a:noFill/>
        </p:spPr>
        <p:txBody>
          <a:bodyPr wrap="none" rtlCol="0">
            <a:spAutoFit/>
          </a:bodyPr>
          <a:lstStyle/>
          <a:p>
            <a:r>
              <a:rPr lang="en-SG" sz="1200" dirty="0"/>
              <a:t>7</a:t>
            </a:r>
          </a:p>
        </p:txBody>
      </p:sp>
    </p:spTree>
    <p:extLst>
      <p:ext uri="{BB962C8B-B14F-4D97-AF65-F5344CB8AC3E}">
        <p14:creationId xmlns:p14="http://schemas.microsoft.com/office/powerpoint/2010/main" val="291754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2"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9525" y="1113414"/>
            <a:ext cx="6311152" cy="4807124"/>
          </a:xfrm>
          <a:prstGeom prst="rect">
            <a:avLst/>
          </a:prstGeom>
        </p:spPr>
      </p:pic>
      <p:sp>
        <p:nvSpPr>
          <p:cNvPr id="3" name="TextBox 2"/>
          <p:cNvSpPr txBox="1"/>
          <p:nvPr/>
        </p:nvSpPr>
        <p:spPr>
          <a:xfrm>
            <a:off x="2010504" y="5920538"/>
            <a:ext cx="2909194" cy="400110"/>
          </a:xfrm>
          <a:prstGeom prst="rect">
            <a:avLst/>
          </a:prstGeom>
          <a:noFill/>
        </p:spPr>
        <p:txBody>
          <a:bodyPr wrap="none" rtlCol="0">
            <a:spAutoFit/>
          </a:bodyPr>
          <a:lstStyle/>
          <a:p>
            <a:r>
              <a:rPr lang="en-US" sz="2000" dirty="0"/>
              <a:t>Risk Management Process</a:t>
            </a:r>
            <a:endParaRPr lang="en-SG" sz="2000" dirty="0"/>
          </a:p>
        </p:txBody>
      </p:sp>
      <p:sp>
        <p:nvSpPr>
          <p:cNvPr id="4" name="TextBox 3"/>
          <p:cNvSpPr txBox="1"/>
          <p:nvPr/>
        </p:nvSpPr>
        <p:spPr>
          <a:xfrm>
            <a:off x="228599" y="174812"/>
            <a:ext cx="4435510" cy="523220"/>
          </a:xfrm>
          <a:prstGeom prst="rect">
            <a:avLst/>
          </a:prstGeom>
          <a:noFill/>
        </p:spPr>
        <p:txBody>
          <a:bodyPr wrap="none" rtlCol="0">
            <a:spAutoFit/>
          </a:bodyPr>
          <a:lstStyle/>
          <a:p>
            <a:r>
              <a:rPr lang="en-US" sz="2800" b="1" dirty="0"/>
              <a:t>3. Risk Management Process</a:t>
            </a:r>
            <a:endParaRPr lang="en-SG" sz="2800" b="1" dirty="0"/>
          </a:p>
        </p:txBody>
      </p:sp>
      <p:pic>
        <p:nvPicPr>
          <p:cNvPr id="5" name="Picture 4"/>
          <p:cNvPicPr>
            <a:picLocks noChangeAspect="1"/>
          </p:cNvPicPr>
          <p:nvPr/>
        </p:nvPicPr>
        <p:blipFill>
          <a:blip r:embed="rId3"/>
          <a:stretch>
            <a:fillRect/>
          </a:stretch>
        </p:blipFill>
        <p:spPr>
          <a:xfrm>
            <a:off x="7475268" y="1046676"/>
            <a:ext cx="3658403" cy="3379032"/>
          </a:xfrm>
          <a:prstGeom prst="rect">
            <a:avLst/>
          </a:prstGeom>
        </p:spPr>
      </p:pic>
      <p:sp>
        <p:nvSpPr>
          <p:cNvPr id="6" name="TextBox 5"/>
          <p:cNvSpPr txBox="1"/>
          <p:nvPr/>
        </p:nvSpPr>
        <p:spPr>
          <a:xfrm>
            <a:off x="8275341" y="4425708"/>
            <a:ext cx="2058256" cy="400110"/>
          </a:xfrm>
          <a:prstGeom prst="rect">
            <a:avLst/>
          </a:prstGeom>
          <a:noFill/>
        </p:spPr>
        <p:txBody>
          <a:bodyPr wrap="none" rtlCol="0">
            <a:spAutoFit/>
          </a:bodyPr>
          <a:lstStyle/>
          <a:p>
            <a:r>
              <a:rPr lang="en-US" sz="2000" dirty="0"/>
              <a:t>RM and RA Teams</a:t>
            </a:r>
            <a:endParaRPr lang="en-SG" sz="2000" dirty="0"/>
          </a:p>
        </p:txBody>
      </p:sp>
      <p:sp>
        <p:nvSpPr>
          <p:cNvPr id="8" name="Rectangle 7"/>
          <p:cNvSpPr/>
          <p:nvPr/>
        </p:nvSpPr>
        <p:spPr>
          <a:xfrm>
            <a:off x="794464" y="2363091"/>
            <a:ext cx="3928129" cy="89967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9" name="Oval 8"/>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1" name="TextBox 10"/>
          <p:cNvSpPr txBox="1"/>
          <p:nvPr/>
        </p:nvSpPr>
        <p:spPr>
          <a:xfrm>
            <a:off x="11890312" y="6536107"/>
            <a:ext cx="263214" cy="276999"/>
          </a:xfrm>
          <a:prstGeom prst="rect">
            <a:avLst/>
          </a:prstGeom>
          <a:noFill/>
        </p:spPr>
        <p:txBody>
          <a:bodyPr wrap="none" rtlCol="0">
            <a:spAutoFit/>
          </a:bodyPr>
          <a:lstStyle/>
          <a:p>
            <a:r>
              <a:rPr lang="en-US" sz="1200" dirty="0"/>
              <a:t>8</a:t>
            </a:r>
            <a:endParaRPr lang="en-SG" sz="1200" dirty="0"/>
          </a:p>
        </p:txBody>
      </p:sp>
    </p:spTree>
    <p:extLst>
      <p:ext uri="{BB962C8B-B14F-4D97-AF65-F5344CB8AC3E}">
        <p14:creationId xmlns:p14="http://schemas.microsoft.com/office/powerpoint/2010/main" val="85313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6539" y="845950"/>
            <a:ext cx="8758520" cy="5991079"/>
          </a:xfrm>
          <a:prstGeom prst="rect">
            <a:avLst/>
          </a:prstGeom>
        </p:spPr>
      </p:pic>
      <p:sp>
        <p:nvSpPr>
          <p:cNvPr id="3" name="TextBox 2"/>
          <p:cNvSpPr txBox="1"/>
          <p:nvPr/>
        </p:nvSpPr>
        <p:spPr>
          <a:xfrm>
            <a:off x="228600" y="174812"/>
            <a:ext cx="5184433" cy="523220"/>
          </a:xfrm>
          <a:prstGeom prst="rect">
            <a:avLst/>
          </a:prstGeom>
          <a:noFill/>
        </p:spPr>
        <p:txBody>
          <a:bodyPr wrap="none" rtlCol="0">
            <a:spAutoFit/>
          </a:bodyPr>
          <a:lstStyle/>
          <a:p>
            <a:r>
              <a:rPr lang="en-US" sz="2800" b="1" dirty="0"/>
              <a:t>3. Risk assessment form template</a:t>
            </a:r>
            <a:endParaRPr lang="en-SG" sz="2800" b="1" dirty="0"/>
          </a:p>
        </p:txBody>
      </p:sp>
      <p:sp>
        <p:nvSpPr>
          <p:cNvPr id="4" name="Rectangle 3"/>
          <p:cNvSpPr/>
          <p:nvPr/>
        </p:nvSpPr>
        <p:spPr>
          <a:xfrm>
            <a:off x="1990166" y="845950"/>
            <a:ext cx="1640541" cy="137281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RA information</a:t>
            </a:r>
            <a:endParaRPr lang="en-SG" sz="1600" b="1" dirty="0">
              <a:solidFill>
                <a:schemeClr val="tx1"/>
              </a:solidFill>
            </a:endParaRPr>
          </a:p>
        </p:txBody>
      </p:sp>
      <p:sp>
        <p:nvSpPr>
          <p:cNvPr id="5" name="Rectangle 4"/>
          <p:cNvSpPr/>
          <p:nvPr/>
        </p:nvSpPr>
        <p:spPr>
          <a:xfrm>
            <a:off x="4332938" y="845949"/>
            <a:ext cx="1438836" cy="1372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RA members</a:t>
            </a:r>
            <a:endParaRPr lang="en-SG" sz="1600" b="1" dirty="0">
              <a:solidFill>
                <a:schemeClr val="tx1"/>
              </a:solidFill>
            </a:endParaRPr>
          </a:p>
        </p:txBody>
      </p:sp>
      <p:sp>
        <p:nvSpPr>
          <p:cNvPr id="6" name="Rectangle 5"/>
          <p:cNvSpPr/>
          <p:nvPr/>
        </p:nvSpPr>
        <p:spPr>
          <a:xfrm>
            <a:off x="6225990" y="845949"/>
            <a:ext cx="1385047" cy="13728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Clearance</a:t>
            </a:r>
            <a:endParaRPr lang="en-SG" sz="1600" b="1" dirty="0">
              <a:solidFill>
                <a:schemeClr val="tx1"/>
              </a:solidFill>
            </a:endParaRPr>
          </a:p>
        </p:txBody>
      </p:sp>
      <p:sp>
        <p:nvSpPr>
          <p:cNvPr id="9" name="Rectangle 8"/>
          <p:cNvSpPr/>
          <p:nvPr/>
        </p:nvSpPr>
        <p:spPr>
          <a:xfrm>
            <a:off x="685800" y="2775465"/>
            <a:ext cx="1640541" cy="463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Hazard Identification</a:t>
            </a:r>
            <a:endParaRPr lang="en-SG" sz="1600" b="1" dirty="0">
              <a:solidFill>
                <a:schemeClr val="tx1"/>
              </a:solidFill>
            </a:endParaRPr>
          </a:p>
        </p:txBody>
      </p:sp>
      <p:sp>
        <p:nvSpPr>
          <p:cNvPr id="10" name="Rectangle 9"/>
          <p:cNvSpPr/>
          <p:nvPr/>
        </p:nvSpPr>
        <p:spPr>
          <a:xfrm>
            <a:off x="2433918" y="2775465"/>
            <a:ext cx="3240743" cy="463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Risk Evaluation</a:t>
            </a:r>
            <a:endParaRPr lang="en-SG" sz="1600" b="1" dirty="0">
              <a:solidFill>
                <a:schemeClr val="tx1"/>
              </a:solidFill>
            </a:endParaRPr>
          </a:p>
        </p:txBody>
      </p:sp>
      <p:sp>
        <p:nvSpPr>
          <p:cNvPr id="11" name="Rectangle 10"/>
          <p:cNvSpPr/>
          <p:nvPr/>
        </p:nvSpPr>
        <p:spPr>
          <a:xfrm>
            <a:off x="5782235" y="2767389"/>
            <a:ext cx="2891119" cy="46339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Risk Control</a:t>
            </a:r>
            <a:endParaRPr lang="en-SG" sz="1600" b="1" dirty="0">
              <a:solidFill>
                <a:schemeClr val="tx1"/>
              </a:solidFill>
            </a:endParaRPr>
          </a:p>
        </p:txBody>
      </p:sp>
      <p:grpSp>
        <p:nvGrpSpPr>
          <p:cNvPr id="24" name="Group 23"/>
          <p:cNvGrpSpPr/>
          <p:nvPr/>
        </p:nvGrpSpPr>
        <p:grpSpPr>
          <a:xfrm>
            <a:off x="1506071" y="3230784"/>
            <a:ext cx="10045517" cy="2189096"/>
            <a:chOff x="1506071" y="3230784"/>
            <a:chExt cx="10045517" cy="2189096"/>
          </a:xfrm>
        </p:grpSpPr>
        <p:cxnSp>
          <p:nvCxnSpPr>
            <p:cNvPr id="18" name="Straight Connector 17"/>
            <p:cNvCxnSpPr>
              <a:stCxn id="9" idx="2"/>
              <a:endCxn id="7" idx="0"/>
            </p:cNvCxnSpPr>
            <p:nvPr/>
          </p:nvCxnSpPr>
          <p:spPr>
            <a:xfrm>
              <a:off x="1506071" y="3238860"/>
              <a:ext cx="8873808" cy="1577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2"/>
              <a:endCxn id="7" idx="0"/>
            </p:cNvCxnSpPr>
            <p:nvPr/>
          </p:nvCxnSpPr>
          <p:spPr>
            <a:xfrm>
              <a:off x="4054290" y="3238860"/>
              <a:ext cx="6325589" cy="15770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1" idx="2"/>
              <a:endCxn id="7" idx="0"/>
            </p:cNvCxnSpPr>
            <p:nvPr/>
          </p:nvCxnSpPr>
          <p:spPr>
            <a:xfrm>
              <a:off x="7227795" y="3230784"/>
              <a:ext cx="3152084" cy="15851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9208169" y="4815895"/>
              <a:ext cx="2343419" cy="603985"/>
              <a:chOff x="9288379" y="4783811"/>
              <a:chExt cx="2343419" cy="603985"/>
            </a:xfrm>
          </p:grpSpPr>
          <p:sp>
            <p:nvSpPr>
              <p:cNvPr id="25" name="TextBox 24"/>
              <p:cNvSpPr txBox="1"/>
              <p:nvPr/>
            </p:nvSpPr>
            <p:spPr>
              <a:xfrm>
                <a:off x="9348084" y="4854970"/>
                <a:ext cx="2224007" cy="461665"/>
              </a:xfrm>
              <a:prstGeom prst="rect">
                <a:avLst/>
              </a:prstGeom>
              <a:noFill/>
            </p:spPr>
            <p:txBody>
              <a:bodyPr wrap="none" rtlCol="0">
                <a:spAutoFit/>
              </a:bodyPr>
              <a:lstStyle/>
              <a:p>
                <a:r>
                  <a:rPr lang="en-US" sz="2400" dirty="0"/>
                  <a:t>Risk Assessment</a:t>
                </a:r>
                <a:endParaRPr lang="en-SG" sz="2400" dirty="0"/>
              </a:p>
            </p:txBody>
          </p:sp>
          <p:sp>
            <p:nvSpPr>
              <p:cNvPr id="7" name="Rounded Rectangle 6"/>
              <p:cNvSpPr/>
              <p:nvPr/>
            </p:nvSpPr>
            <p:spPr>
              <a:xfrm>
                <a:off x="9288379" y="4783811"/>
                <a:ext cx="2343419" cy="603985"/>
              </a:xfrm>
              <a:prstGeom prst="roundRect">
                <a:avLst/>
              </a:prstGeom>
              <a:noFill/>
              <a:ln w="28575">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grpSp>
      <p:sp>
        <p:nvSpPr>
          <p:cNvPr id="19" name="Oval 18"/>
          <p:cNvSpPr/>
          <p:nvPr/>
        </p:nvSpPr>
        <p:spPr>
          <a:xfrm>
            <a:off x="11828320" y="6415869"/>
            <a:ext cx="608496" cy="608496"/>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TextBox 20"/>
          <p:cNvSpPr txBox="1"/>
          <p:nvPr/>
        </p:nvSpPr>
        <p:spPr>
          <a:xfrm>
            <a:off x="11890312" y="6536107"/>
            <a:ext cx="263214" cy="276999"/>
          </a:xfrm>
          <a:prstGeom prst="rect">
            <a:avLst/>
          </a:prstGeom>
          <a:noFill/>
        </p:spPr>
        <p:txBody>
          <a:bodyPr wrap="none" rtlCol="0">
            <a:spAutoFit/>
          </a:bodyPr>
          <a:lstStyle/>
          <a:p>
            <a:r>
              <a:rPr lang="en-US" sz="1200" dirty="0"/>
              <a:t>9</a:t>
            </a:r>
            <a:endParaRPr lang="en-SG" sz="1200" dirty="0"/>
          </a:p>
        </p:txBody>
      </p:sp>
    </p:spTree>
    <p:extLst>
      <p:ext uri="{BB962C8B-B14F-4D97-AF65-F5344CB8AC3E}">
        <p14:creationId xmlns:p14="http://schemas.microsoft.com/office/powerpoint/2010/main" val="306263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37"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outVertical)">
                                      <p:cBhvr>
                                        <p:cTn id="4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10309</TotalTime>
  <Words>6157</Words>
  <Application>Microsoft Office PowerPoint</Application>
  <PresentationFormat>Widescreen</PresentationFormat>
  <Paragraphs>885</Paragraphs>
  <Slides>54</Slides>
  <Notes>52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54</vt:i4>
      </vt:variant>
    </vt:vector>
  </HeadingPairs>
  <TitlesOfParts>
    <vt:vector size="61" baseType="lpstr">
      <vt:lpstr>Myriad Pro</vt:lpstr>
      <vt:lpstr>MyriadPro-Bold</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WOG 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GOH (WSHC)</dc:creator>
  <cp:lastModifiedBy>Josephine LOO</cp:lastModifiedBy>
  <cp:revision>1350</cp:revision>
  <cp:lastPrinted>2019-03-13T07:47:25Z</cp:lastPrinted>
  <dcterms:created xsi:type="dcterms:W3CDTF">2018-06-08T03:15:12Z</dcterms:created>
  <dcterms:modified xsi:type="dcterms:W3CDTF">2019-08-29T02:47:48Z</dcterms:modified>
</cp:coreProperties>
</file>