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4"/>
  </p:sldMasterIdLst>
  <p:notesMasterIdLst>
    <p:notesMasterId r:id="rId15"/>
  </p:notesMasterIdLst>
  <p:handoutMasterIdLst>
    <p:handoutMasterId r:id="rId16"/>
  </p:handoutMasterIdLst>
  <p:sldIdLst>
    <p:sldId id="283" r:id="rId5"/>
    <p:sldId id="466" r:id="rId6"/>
    <p:sldId id="438" r:id="rId7"/>
    <p:sldId id="460" r:id="rId8"/>
    <p:sldId id="463" r:id="rId9"/>
    <p:sldId id="462" r:id="rId10"/>
    <p:sldId id="461" r:id="rId11"/>
    <p:sldId id="464" r:id="rId12"/>
    <p:sldId id="465" r:id="rId13"/>
    <p:sldId id="459" r:id="rId14"/>
  </p:sldIdLst>
  <p:sldSz cx="9144000" cy="6858000" type="screen4x3"/>
  <p:notesSz cx="9939338" cy="6807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elyn Teng" initials="ET" lastIdx="7" clrIdx="0">
    <p:extLst>
      <p:ext uri="{19B8F6BF-5375-455C-9EA6-DF929625EA0E}">
        <p15:presenceInfo xmlns:p15="http://schemas.microsoft.com/office/powerpoint/2012/main" userId="S::evelyn_teng@wshc.sg::9bfca584-8889-44a2-acd6-04c1d29eeed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66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00" autoAdjust="0"/>
    <p:restoredTop sz="85290" autoAdjust="0"/>
  </p:normalViewPr>
  <p:slideViewPr>
    <p:cSldViewPr snapToGrid="0">
      <p:cViewPr varScale="1">
        <p:scale>
          <a:sx n="73" d="100"/>
          <a:sy n="73" d="100"/>
        </p:scale>
        <p:origin x="1572"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1" y="1"/>
            <a:ext cx="4308475" cy="339804"/>
          </a:xfrm>
          <a:prstGeom prst="rect">
            <a:avLst/>
          </a:prstGeom>
          <a:noFill/>
          <a:ln w="9525">
            <a:noFill/>
            <a:miter lim="800000"/>
            <a:headEnd/>
            <a:tailEnd/>
          </a:ln>
          <a:effectLst/>
        </p:spPr>
        <p:txBody>
          <a:bodyPr vert="horz" wrap="square" lIns="91833" tIns="45917" rIns="91833" bIns="45917" numCol="1" anchor="t" anchorCtr="0" compatLnSpc="1">
            <a:prstTxWarp prst="textNoShape">
              <a:avLst/>
            </a:prstTxWarp>
          </a:bodyPr>
          <a:lstStyle>
            <a:lvl1pPr>
              <a:defRPr sz="1200"/>
            </a:lvl1pPr>
          </a:lstStyle>
          <a:p>
            <a:endParaRPr lang="en-US"/>
          </a:p>
        </p:txBody>
      </p:sp>
      <p:sp>
        <p:nvSpPr>
          <p:cNvPr id="33795" name="Rectangle 3"/>
          <p:cNvSpPr>
            <a:spLocks noGrp="1" noChangeArrowheads="1"/>
          </p:cNvSpPr>
          <p:nvPr>
            <p:ph type="dt" sz="quarter" idx="1"/>
          </p:nvPr>
        </p:nvSpPr>
        <p:spPr bwMode="auto">
          <a:xfrm>
            <a:off x="5629275" y="1"/>
            <a:ext cx="4308475" cy="339804"/>
          </a:xfrm>
          <a:prstGeom prst="rect">
            <a:avLst/>
          </a:prstGeom>
          <a:noFill/>
          <a:ln w="9525">
            <a:noFill/>
            <a:miter lim="800000"/>
            <a:headEnd/>
            <a:tailEnd/>
          </a:ln>
          <a:effectLst/>
        </p:spPr>
        <p:txBody>
          <a:bodyPr vert="horz" wrap="square" lIns="91833" tIns="45917" rIns="91833" bIns="45917" numCol="1" anchor="t" anchorCtr="0" compatLnSpc="1">
            <a:prstTxWarp prst="textNoShape">
              <a:avLst/>
            </a:prstTxWarp>
          </a:bodyPr>
          <a:lstStyle>
            <a:lvl1pPr algn="r">
              <a:defRPr sz="1200"/>
            </a:lvl1pPr>
          </a:lstStyle>
          <a:p>
            <a:endParaRPr lang="en-US"/>
          </a:p>
        </p:txBody>
      </p:sp>
      <p:sp>
        <p:nvSpPr>
          <p:cNvPr id="33796" name="Rectangle 4"/>
          <p:cNvSpPr>
            <a:spLocks noGrp="1" noChangeArrowheads="1"/>
          </p:cNvSpPr>
          <p:nvPr>
            <p:ph type="ftr" sz="quarter" idx="2"/>
          </p:nvPr>
        </p:nvSpPr>
        <p:spPr bwMode="auto">
          <a:xfrm>
            <a:off x="1" y="6465808"/>
            <a:ext cx="4308475" cy="339804"/>
          </a:xfrm>
          <a:prstGeom prst="rect">
            <a:avLst/>
          </a:prstGeom>
          <a:noFill/>
          <a:ln w="9525">
            <a:noFill/>
            <a:miter lim="800000"/>
            <a:headEnd/>
            <a:tailEnd/>
          </a:ln>
          <a:effectLst/>
        </p:spPr>
        <p:txBody>
          <a:bodyPr vert="horz" wrap="square" lIns="91833" tIns="45917" rIns="91833" bIns="45917" numCol="1" anchor="b" anchorCtr="0" compatLnSpc="1">
            <a:prstTxWarp prst="textNoShape">
              <a:avLst/>
            </a:prstTxWarp>
          </a:bodyPr>
          <a:lstStyle>
            <a:lvl1pPr>
              <a:defRPr sz="1200"/>
            </a:lvl1pPr>
          </a:lstStyle>
          <a:p>
            <a:endParaRPr lang="en-US"/>
          </a:p>
        </p:txBody>
      </p:sp>
      <p:sp>
        <p:nvSpPr>
          <p:cNvPr id="33797" name="Rectangle 5"/>
          <p:cNvSpPr>
            <a:spLocks noGrp="1" noChangeArrowheads="1"/>
          </p:cNvSpPr>
          <p:nvPr>
            <p:ph type="sldNum" sz="quarter" idx="3"/>
          </p:nvPr>
        </p:nvSpPr>
        <p:spPr bwMode="auto">
          <a:xfrm>
            <a:off x="5629275" y="6465808"/>
            <a:ext cx="4308475" cy="339804"/>
          </a:xfrm>
          <a:prstGeom prst="rect">
            <a:avLst/>
          </a:prstGeom>
          <a:noFill/>
          <a:ln w="9525">
            <a:noFill/>
            <a:miter lim="800000"/>
            <a:headEnd/>
            <a:tailEnd/>
          </a:ln>
          <a:effectLst/>
        </p:spPr>
        <p:txBody>
          <a:bodyPr vert="horz" wrap="square" lIns="91833" tIns="45917" rIns="91833" bIns="45917" numCol="1" anchor="b" anchorCtr="0" compatLnSpc="1">
            <a:prstTxWarp prst="textNoShape">
              <a:avLst/>
            </a:prstTxWarp>
          </a:bodyPr>
          <a:lstStyle>
            <a:lvl1pPr algn="r">
              <a:defRPr sz="1200"/>
            </a:lvl1pPr>
          </a:lstStyle>
          <a:p>
            <a:fld id="{FFDB2C37-ABFB-4983-BBB3-C26DC8E75AAE}" type="slidenum">
              <a:rPr lang="en-US"/>
              <a:pPr/>
              <a:t>‹#›</a:t>
            </a:fld>
            <a:endParaRPr lang="en-US"/>
          </a:p>
        </p:txBody>
      </p:sp>
    </p:spTree>
    <p:extLst>
      <p:ext uri="{BB962C8B-B14F-4D97-AF65-F5344CB8AC3E}">
        <p14:creationId xmlns:p14="http://schemas.microsoft.com/office/powerpoint/2010/main" val="2547410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308475" cy="339804"/>
          </a:xfrm>
          <a:prstGeom prst="rect">
            <a:avLst/>
          </a:prstGeom>
        </p:spPr>
        <p:txBody>
          <a:bodyPr vert="horz" wrap="square" lIns="91833" tIns="45917" rIns="91833" bIns="45917"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idx="1"/>
          </p:nvPr>
        </p:nvSpPr>
        <p:spPr>
          <a:xfrm>
            <a:off x="5629275" y="1"/>
            <a:ext cx="4308475" cy="339804"/>
          </a:xfrm>
          <a:prstGeom prst="rect">
            <a:avLst/>
          </a:prstGeom>
        </p:spPr>
        <p:txBody>
          <a:bodyPr vert="horz" wrap="square" lIns="91833" tIns="45917" rIns="91833" bIns="45917" numCol="1" anchor="t" anchorCtr="0" compatLnSpc="1">
            <a:prstTxWarp prst="textNoShape">
              <a:avLst/>
            </a:prstTxWarp>
          </a:bodyPr>
          <a:lstStyle>
            <a:lvl1pPr algn="r">
              <a:defRPr sz="1200"/>
            </a:lvl1pPr>
          </a:lstStyle>
          <a:p>
            <a:fld id="{81A59F51-550D-4216-BC73-2C7579DB50B6}" type="datetimeFigureOut">
              <a:rPr lang="en-US"/>
              <a:pPr/>
              <a:t>4/17/2020</a:t>
            </a:fld>
            <a:endParaRPr lang="en-US"/>
          </a:p>
        </p:txBody>
      </p:sp>
      <p:sp>
        <p:nvSpPr>
          <p:cNvPr id="4" name="Slide Image Placeholder 3"/>
          <p:cNvSpPr>
            <a:spLocks noGrp="1" noRot="1" noChangeAspect="1"/>
          </p:cNvSpPr>
          <p:nvPr>
            <p:ph type="sldImg" idx="2"/>
          </p:nvPr>
        </p:nvSpPr>
        <p:spPr>
          <a:xfrm>
            <a:off x="3267075" y="509588"/>
            <a:ext cx="3405188" cy="2552700"/>
          </a:xfrm>
          <a:prstGeom prst="rect">
            <a:avLst/>
          </a:prstGeom>
          <a:noFill/>
          <a:ln w="12700">
            <a:solidFill>
              <a:prstClr val="black"/>
            </a:solidFill>
          </a:ln>
        </p:spPr>
        <p:txBody>
          <a:bodyPr vert="horz" lIns="91833" tIns="45917" rIns="91833" bIns="45917" rtlCol="0" anchor="ctr"/>
          <a:lstStyle/>
          <a:p>
            <a:pPr lvl="0"/>
            <a:endParaRPr lang="en-US" noProof="0"/>
          </a:p>
        </p:txBody>
      </p:sp>
      <p:sp>
        <p:nvSpPr>
          <p:cNvPr id="5" name="Notes Placeholder 4"/>
          <p:cNvSpPr>
            <a:spLocks noGrp="1"/>
          </p:cNvSpPr>
          <p:nvPr>
            <p:ph type="body" sz="quarter" idx="3"/>
          </p:nvPr>
        </p:nvSpPr>
        <p:spPr>
          <a:xfrm>
            <a:off x="993775" y="3232904"/>
            <a:ext cx="7951788" cy="3064589"/>
          </a:xfrm>
          <a:prstGeom prst="rect">
            <a:avLst/>
          </a:prstGeom>
        </p:spPr>
        <p:txBody>
          <a:bodyPr vert="horz" lIns="91833" tIns="45917" rIns="91833" bIns="45917"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6465808"/>
            <a:ext cx="4308475" cy="339804"/>
          </a:xfrm>
          <a:prstGeom prst="rect">
            <a:avLst/>
          </a:prstGeom>
        </p:spPr>
        <p:txBody>
          <a:bodyPr vert="horz" wrap="square" lIns="91833" tIns="45917" rIns="91833" bIns="45917" numCol="1" anchor="b" anchorCtr="0" compatLnSpc="1">
            <a:prstTxWarp prst="textNoShape">
              <a:avLst/>
            </a:prstTxWarp>
          </a:bodyPr>
          <a:lstStyle>
            <a:lvl1pPr>
              <a:defRPr sz="1200"/>
            </a:lvl1pPr>
          </a:lstStyle>
          <a:p>
            <a:endParaRPr lang="en-US"/>
          </a:p>
        </p:txBody>
      </p:sp>
      <p:sp>
        <p:nvSpPr>
          <p:cNvPr id="7" name="Slide Number Placeholder 6"/>
          <p:cNvSpPr>
            <a:spLocks noGrp="1"/>
          </p:cNvSpPr>
          <p:nvPr>
            <p:ph type="sldNum" sz="quarter" idx="5"/>
          </p:nvPr>
        </p:nvSpPr>
        <p:spPr>
          <a:xfrm>
            <a:off x="5629275" y="6465808"/>
            <a:ext cx="4308475" cy="339804"/>
          </a:xfrm>
          <a:prstGeom prst="rect">
            <a:avLst/>
          </a:prstGeom>
        </p:spPr>
        <p:txBody>
          <a:bodyPr vert="horz" wrap="square" lIns="91833" tIns="45917" rIns="91833" bIns="45917" numCol="1" anchor="b" anchorCtr="0" compatLnSpc="1">
            <a:prstTxWarp prst="textNoShape">
              <a:avLst/>
            </a:prstTxWarp>
          </a:bodyPr>
          <a:lstStyle>
            <a:lvl1pPr algn="r">
              <a:defRPr sz="1200"/>
            </a:lvl1pPr>
          </a:lstStyle>
          <a:p>
            <a:fld id="{07E9DE7D-FD8A-49F6-AEF4-BF7BEEEDE5D7}" type="slidenum">
              <a:rPr lang="en-US"/>
              <a:pPr/>
              <a:t>‹#›</a:t>
            </a:fld>
            <a:endParaRPr lang="en-US"/>
          </a:p>
        </p:txBody>
      </p:sp>
    </p:spTree>
    <p:extLst>
      <p:ext uri="{BB962C8B-B14F-4D97-AF65-F5344CB8AC3E}">
        <p14:creationId xmlns:p14="http://schemas.microsoft.com/office/powerpoint/2010/main" val="21581120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
        <p:nvSpPr>
          <p:cNvPr id="77828" name="Slide Number Placeholder 3"/>
          <p:cNvSpPr>
            <a:spLocks noGrp="1"/>
          </p:cNvSpPr>
          <p:nvPr>
            <p:ph type="sldNum" sz="quarter" idx="5"/>
          </p:nvPr>
        </p:nvSpPr>
        <p:spPr bwMode="auto">
          <a:noFill/>
          <a:ln>
            <a:miter lim="800000"/>
            <a:headEnd/>
            <a:tailEnd/>
          </a:ln>
        </p:spPr>
        <p:txBody>
          <a:bodyPr/>
          <a:lstStyle/>
          <a:p>
            <a:fld id="{E2F98DCA-5630-4348-96D3-59E5A07B7983}" type="slidenum">
              <a:rPr lang="en-US"/>
              <a:pPr/>
              <a:t>1</a:t>
            </a:fld>
            <a:endParaRPr lang="en-US"/>
          </a:p>
        </p:txBody>
      </p:sp>
    </p:spTree>
    <p:extLst>
      <p:ext uri="{BB962C8B-B14F-4D97-AF65-F5344CB8AC3E}">
        <p14:creationId xmlns:p14="http://schemas.microsoft.com/office/powerpoint/2010/main" val="760887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07E9DE7D-FD8A-49F6-AEF4-BF7BEEEDE5D7}" type="slidenum">
              <a:rPr lang="en-US" smtClean="0"/>
              <a:pPr/>
              <a:t>10</a:t>
            </a:fld>
            <a:endParaRPr lang="en-US"/>
          </a:p>
        </p:txBody>
      </p:sp>
    </p:spTree>
    <p:extLst>
      <p:ext uri="{BB962C8B-B14F-4D97-AF65-F5344CB8AC3E}">
        <p14:creationId xmlns:p14="http://schemas.microsoft.com/office/powerpoint/2010/main" val="66663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SG" sz="1200" b="0" i="0" u="none" strike="noStrike" kern="1200" baseline="0" dirty="0">
                <a:solidFill>
                  <a:schemeClr val="tx1"/>
                </a:solidFill>
                <a:latin typeface="+mn-lt"/>
                <a:ea typeface="+mn-ea"/>
                <a:cs typeface="+mn-cs"/>
              </a:rPr>
              <a:t>Overloading power points, improper </a:t>
            </a:r>
            <a:r>
              <a:rPr lang="en-US" sz="1200" b="0" i="0" u="none" strike="noStrike" kern="1200" baseline="0" dirty="0">
                <a:solidFill>
                  <a:schemeClr val="tx1"/>
                </a:solidFill>
                <a:latin typeface="+mn-lt"/>
                <a:ea typeface="+mn-ea"/>
                <a:cs typeface="+mn-cs"/>
              </a:rPr>
              <a:t>earthing and wet surroundings can cause serious injuries and even death to workers. </a:t>
            </a:r>
          </a:p>
          <a:p>
            <a:r>
              <a:rPr lang="en-US" sz="1200" b="1" i="0" u="none" strike="noStrike" kern="1200" baseline="0" dirty="0">
                <a:solidFill>
                  <a:schemeClr val="tx1"/>
                </a:solidFill>
                <a:latin typeface="+mn-lt"/>
                <a:ea typeface="+mn-ea"/>
                <a:cs typeface="+mn-cs"/>
              </a:rPr>
              <a:t>Every year, up to 2 workers die and more than 10 workers suffer injury from </a:t>
            </a:r>
            <a:r>
              <a:rPr lang="en-SG" sz="1200" b="1" i="0" u="none" strike="noStrike" kern="1200" baseline="0" dirty="0">
                <a:solidFill>
                  <a:schemeClr val="tx1"/>
                </a:solidFill>
                <a:latin typeface="+mn-lt"/>
                <a:ea typeface="+mn-ea"/>
                <a:cs typeface="+mn-cs"/>
              </a:rPr>
              <a:t>exposure to electric current.</a:t>
            </a:r>
          </a:p>
          <a:p>
            <a:r>
              <a:rPr lang="en-US" sz="1200" b="0" i="0" u="none" strike="noStrike" kern="1200" baseline="0" dirty="0">
                <a:solidFill>
                  <a:schemeClr val="tx1"/>
                </a:solidFill>
                <a:latin typeface="+mn-lt"/>
                <a:ea typeface="+mn-ea"/>
                <a:cs typeface="+mn-cs"/>
              </a:rPr>
              <a:t>Do your risk </a:t>
            </a:r>
            <a:r>
              <a:rPr lang="en-SG" sz="1200" b="0" i="0" u="none" strike="noStrike" kern="1200" baseline="0" dirty="0">
                <a:solidFill>
                  <a:schemeClr val="tx1"/>
                </a:solidFill>
                <a:latin typeface="+mn-lt"/>
                <a:ea typeface="+mn-ea"/>
                <a:cs typeface="+mn-cs"/>
              </a:rPr>
              <a:t>assessment before starting work.</a:t>
            </a:r>
          </a:p>
          <a:p>
            <a:endParaRPr lang="en-SG" sz="1200" b="0" i="0" u="none" strike="noStrike" kern="1200" baseline="0" dirty="0">
              <a:solidFill>
                <a:schemeClr val="tx1"/>
              </a:solidFill>
              <a:latin typeface="+mn-lt"/>
              <a:ea typeface="+mn-ea"/>
              <a:cs typeface="+mn-cs"/>
            </a:endParaRPr>
          </a:p>
          <a:p>
            <a:r>
              <a:rPr lang="en-SG" sz="1200" b="0" i="0" u="none" strike="noStrike" kern="1200" baseline="0" dirty="0">
                <a:solidFill>
                  <a:schemeClr val="tx1"/>
                </a:solidFill>
                <a:latin typeface="+mn-lt"/>
                <a:ea typeface="+mn-ea"/>
                <a:cs typeface="+mn-cs"/>
              </a:rPr>
              <a:t>Exposure to electric current is a hazard that involves ALL industry sectors.</a:t>
            </a:r>
          </a:p>
          <a:p>
            <a:endParaRPr lang="en-SG" sz="1200" b="0" i="0" u="none" strike="noStrike" kern="1200" baseline="0" dirty="0">
              <a:solidFill>
                <a:schemeClr val="tx1"/>
              </a:solidFill>
              <a:latin typeface="+mn-lt"/>
              <a:ea typeface="+mn-ea"/>
              <a:cs typeface="+mn-cs"/>
            </a:endParaRPr>
          </a:p>
          <a:p>
            <a:r>
              <a:rPr lang="en-SG" sz="1200" b="0" i="0" u="none" strike="noStrike" kern="1200" baseline="0" dirty="0">
                <a:solidFill>
                  <a:schemeClr val="tx1"/>
                </a:solidFill>
                <a:latin typeface="+mn-lt"/>
                <a:ea typeface="+mn-ea"/>
                <a:cs typeface="+mn-cs"/>
              </a:rPr>
              <a:t>From 2016 to 2019, the main contribution was from the following industry sectors</a:t>
            </a:r>
          </a:p>
          <a:p>
            <a:pPr marL="285750" indent="-285750">
              <a:buFont typeface="Courier New" panose="02070309020205020404" pitchFamily="49" charset="0"/>
              <a:buChar char="o"/>
            </a:pPr>
            <a:r>
              <a:rPr lang="en-US" sz="1200" dirty="0">
                <a:solidFill>
                  <a:schemeClr val="bg1">
                    <a:lumMod val="50000"/>
                  </a:schemeClr>
                </a:solidFill>
              </a:rPr>
              <a:t>Manufacturing</a:t>
            </a:r>
          </a:p>
          <a:p>
            <a:pPr marL="285750" marR="0" lvl="0" indent="-285750" algn="l" defTabSz="9144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r>
              <a:rPr lang="en-US" sz="1200" dirty="0">
                <a:solidFill>
                  <a:schemeClr val="bg1">
                    <a:lumMod val="50000"/>
                  </a:schemeClr>
                </a:solidFill>
              </a:rPr>
              <a:t>Professional, Scientific &amp; Technical Activities</a:t>
            </a:r>
          </a:p>
          <a:p>
            <a:pPr marL="285750" indent="-285750">
              <a:buFont typeface="Courier New" panose="02070309020205020404" pitchFamily="49" charset="0"/>
              <a:buChar char="o"/>
            </a:pPr>
            <a:r>
              <a:rPr lang="en-US" sz="1200" dirty="0">
                <a:solidFill>
                  <a:schemeClr val="bg1">
                    <a:lumMod val="50000"/>
                  </a:schemeClr>
                </a:solidFill>
              </a:rPr>
              <a:t>Accommodation &amp; Food Service Activities</a:t>
            </a:r>
          </a:p>
          <a:p>
            <a:pPr marL="285750" marR="0" lvl="0" indent="-285750" algn="l" defTabSz="9144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r>
              <a:rPr lang="en-US" sz="1200" dirty="0">
                <a:solidFill>
                  <a:schemeClr val="bg1">
                    <a:lumMod val="50000"/>
                  </a:schemeClr>
                </a:solidFill>
              </a:rPr>
              <a:t>Wholesale &amp; Retail Trade</a:t>
            </a:r>
          </a:p>
          <a:p>
            <a:pPr marL="285750" marR="0" lvl="0" indent="-285750" algn="l" defTabSz="9144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r>
              <a:rPr lang="en-US" sz="1200" dirty="0">
                <a:solidFill>
                  <a:schemeClr val="bg1">
                    <a:lumMod val="50000"/>
                  </a:schemeClr>
                </a:solidFill>
              </a:rPr>
              <a:t>Community, Social &amp; Personal Services</a:t>
            </a:r>
          </a:p>
          <a:p>
            <a:pPr marL="285750" indent="-285750">
              <a:buFont typeface="Courier New" panose="02070309020205020404" pitchFamily="49" charset="0"/>
              <a:buChar char="o"/>
            </a:pPr>
            <a:r>
              <a:rPr lang="en-US" sz="1200" dirty="0">
                <a:solidFill>
                  <a:schemeClr val="bg1">
                    <a:lumMod val="50000"/>
                  </a:schemeClr>
                </a:solidFill>
              </a:rPr>
              <a:t>Real Estate Activities</a:t>
            </a:r>
          </a:p>
          <a:p>
            <a:pPr marL="285750" indent="-285750">
              <a:buFont typeface="Courier New" panose="02070309020205020404" pitchFamily="49" charset="0"/>
              <a:buChar char="o"/>
            </a:pPr>
            <a:r>
              <a:rPr lang="en-US" sz="1200" dirty="0">
                <a:solidFill>
                  <a:schemeClr val="bg1">
                    <a:lumMod val="50000"/>
                  </a:schemeClr>
                </a:solidFill>
              </a:rPr>
              <a:t>Financial &amp; Insurance Activities</a:t>
            </a:r>
          </a:p>
          <a:p>
            <a:pPr marL="285750" marR="0" lvl="0" indent="-285750" algn="l" defTabSz="914400" rtl="0" eaLnBrk="0" fontAlgn="base" latinLnBrk="0" hangingPunct="0">
              <a:lnSpc>
                <a:spcPct val="100000"/>
              </a:lnSpc>
              <a:spcBef>
                <a:spcPct val="30000"/>
              </a:spcBef>
              <a:spcAft>
                <a:spcPct val="0"/>
              </a:spcAft>
              <a:buClrTx/>
              <a:buSzTx/>
              <a:buFont typeface="Courier New" panose="02070309020205020404" pitchFamily="49" charset="0"/>
              <a:buChar char="o"/>
              <a:tabLst/>
              <a:defRPr/>
            </a:pPr>
            <a:r>
              <a:rPr lang="en-SG" sz="1200" b="0" i="0" u="none" strike="noStrike" kern="1200" baseline="0" dirty="0">
                <a:solidFill>
                  <a:schemeClr val="tx1"/>
                </a:solidFill>
                <a:latin typeface="+mn-lt"/>
                <a:ea typeface="+mn-ea"/>
                <a:cs typeface="+mn-cs"/>
              </a:rPr>
              <a:t>Administrative &amp; Support Service Activities 	</a:t>
            </a:r>
          </a:p>
          <a:p>
            <a:pPr marL="285750" indent="-285750">
              <a:buFont typeface="Courier New" panose="02070309020205020404" pitchFamily="49" charset="0"/>
              <a:buChar char="o"/>
            </a:pPr>
            <a:endParaRPr lang="en-US" sz="1200" dirty="0">
              <a:solidFill>
                <a:schemeClr val="bg1">
                  <a:lumMod val="50000"/>
                </a:schemeClr>
              </a:solidFill>
            </a:endParaRPr>
          </a:p>
        </p:txBody>
      </p:sp>
      <p:sp>
        <p:nvSpPr>
          <p:cNvPr id="4" name="Slide Number Placeholder 3"/>
          <p:cNvSpPr>
            <a:spLocks noGrp="1"/>
          </p:cNvSpPr>
          <p:nvPr>
            <p:ph type="sldNum" sz="quarter" idx="10"/>
          </p:nvPr>
        </p:nvSpPr>
        <p:spPr/>
        <p:txBody>
          <a:bodyPr/>
          <a:lstStyle/>
          <a:p>
            <a:fld id="{07E9DE7D-FD8A-49F6-AEF4-BF7BEEEDE5D7}" type="slidenum">
              <a:rPr lang="en-US" smtClean="0"/>
              <a:pPr/>
              <a:t>2</a:t>
            </a:fld>
            <a:endParaRPr lang="en-US"/>
          </a:p>
        </p:txBody>
      </p:sp>
    </p:spTree>
    <p:extLst>
      <p:ext uri="{BB962C8B-B14F-4D97-AF65-F5344CB8AC3E}">
        <p14:creationId xmlns:p14="http://schemas.microsoft.com/office/powerpoint/2010/main" val="826009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Important to carry out on-site Risk Assessment (starting with hazard identification) before starting work.</a:t>
            </a:r>
          </a:p>
          <a:p>
            <a:endParaRPr lang="en-GB" dirty="0"/>
          </a:p>
          <a:p>
            <a:r>
              <a:rPr lang="en-GB" dirty="0"/>
              <a:t>Do not proceed with the work unless the identified hazards are suitably addressed and/or risk controls are put in place.</a:t>
            </a:r>
          </a:p>
        </p:txBody>
      </p:sp>
      <p:sp>
        <p:nvSpPr>
          <p:cNvPr id="4" name="Slide Number Placeholder 3"/>
          <p:cNvSpPr>
            <a:spLocks noGrp="1"/>
          </p:cNvSpPr>
          <p:nvPr>
            <p:ph type="sldNum" sz="quarter" idx="10"/>
          </p:nvPr>
        </p:nvSpPr>
        <p:spPr/>
        <p:txBody>
          <a:bodyPr/>
          <a:lstStyle/>
          <a:p>
            <a:fld id="{07E9DE7D-FD8A-49F6-AEF4-BF7BEEEDE5D7}" type="slidenum">
              <a:rPr lang="en-US" smtClean="0"/>
              <a:pPr/>
              <a:t>3</a:t>
            </a:fld>
            <a:endParaRPr lang="en-US"/>
          </a:p>
        </p:txBody>
      </p:sp>
    </p:spTree>
    <p:extLst>
      <p:ext uri="{BB962C8B-B14F-4D97-AF65-F5344CB8AC3E}">
        <p14:creationId xmlns:p14="http://schemas.microsoft.com/office/powerpoint/2010/main" val="1679487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In an electrical circuit, there is a live wire, which supplies the power, and a neutral wire, which carries that current back. </a:t>
            </a:r>
          </a:p>
          <a:p>
            <a:endParaRPr lang="en-US" dirty="0">
              <a:effectLst/>
            </a:endParaRPr>
          </a:p>
          <a:p>
            <a:r>
              <a:rPr lang="en-US" dirty="0">
                <a:effectLst/>
              </a:rPr>
              <a:t>An additional earth wire (also often referred to as a grounding wire) is typically attached to electrical outlets and electrical devices which is securely connected to the ground at the circuit breaker box. </a:t>
            </a:r>
          </a:p>
          <a:p>
            <a:endParaRPr lang="en-US" dirty="0">
              <a:effectLst/>
            </a:endParaRPr>
          </a:p>
          <a:p>
            <a:r>
              <a:rPr lang="en-US" dirty="0">
                <a:effectLst/>
              </a:rPr>
              <a:t>This ground wire is an additional path for electrical current to return safely to the ground without danger to anyone in the event of a short circuit. </a:t>
            </a:r>
          </a:p>
          <a:p>
            <a:endParaRPr lang="en-US" dirty="0">
              <a:effectLst/>
            </a:endParaRPr>
          </a:p>
          <a:p>
            <a:r>
              <a:rPr lang="en-US" dirty="0">
                <a:effectLst/>
              </a:rPr>
              <a:t>If a short circuit occurs, the current would flow through the earth wire, causing a blown fuse or tripped circuit breaker – an outcome much more preferable than the fatal electric shock that could result if the current was not grounded.</a:t>
            </a:r>
            <a:endParaRPr lang="en-US" dirty="0"/>
          </a:p>
        </p:txBody>
      </p:sp>
      <p:sp>
        <p:nvSpPr>
          <p:cNvPr id="4" name="Slide Number Placeholder 3"/>
          <p:cNvSpPr>
            <a:spLocks noGrp="1"/>
          </p:cNvSpPr>
          <p:nvPr>
            <p:ph type="sldNum" sz="quarter" idx="10"/>
          </p:nvPr>
        </p:nvSpPr>
        <p:spPr/>
        <p:txBody>
          <a:bodyPr/>
          <a:lstStyle/>
          <a:p>
            <a:fld id="{07E9DE7D-FD8A-49F6-AEF4-BF7BEEEDE5D7}" type="slidenum">
              <a:rPr lang="en-US" smtClean="0"/>
              <a:pPr/>
              <a:t>4</a:t>
            </a:fld>
            <a:endParaRPr lang="en-US"/>
          </a:p>
        </p:txBody>
      </p:sp>
    </p:spTree>
    <p:extLst>
      <p:ext uri="{BB962C8B-B14F-4D97-AF65-F5344CB8AC3E}">
        <p14:creationId xmlns:p14="http://schemas.microsoft.com/office/powerpoint/2010/main" val="2705831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use the equipment if the electrical cord is damaged/frayed or if there is an exposed wire.</a:t>
            </a:r>
          </a:p>
          <a:p>
            <a:endParaRPr lang="en-US" dirty="0"/>
          </a:p>
          <a:p>
            <a:r>
              <a:rPr lang="en-US" dirty="0"/>
              <a:t>You will be exposed to live electric current the moment you contact with the frayed/exposed wire.</a:t>
            </a:r>
          </a:p>
        </p:txBody>
      </p:sp>
      <p:sp>
        <p:nvSpPr>
          <p:cNvPr id="4" name="Slide Number Placeholder 3"/>
          <p:cNvSpPr>
            <a:spLocks noGrp="1"/>
          </p:cNvSpPr>
          <p:nvPr>
            <p:ph type="sldNum" sz="quarter" idx="10"/>
          </p:nvPr>
        </p:nvSpPr>
        <p:spPr/>
        <p:txBody>
          <a:bodyPr/>
          <a:lstStyle/>
          <a:p>
            <a:fld id="{07E9DE7D-FD8A-49F6-AEF4-BF7BEEEDE5D7}" type="slidenum">
              <a:rPr lang="en-US" smtClean="0"/>
              <a:pPr/>
              <a:t>5</a:t>
            </a:fld>
            <a:endParaRPr lang="en-US"/>
          </a:p>
        </p:txBody>
      </p:sp>
    </p:spTree>
    <p:extLst>
      <p:ext uri="{BB962C8B-B14F-4D97-AF65-F5344CB8AC3E}">
        <p14:creationId xmlns:p14="http://schemas.microsoft.com/office/powerpoint/2010/main" val="1012781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A power point overload occurs when you exceed the maximum amperage (A) of the electrical circuit you are using. This can be caused by plugging too many appliances into the one power point or running appliances that draw high amps at the same time. </a:t>
            </a:r>
          </a:p>
          <a:p>
            <a:endParaRPr lang="en-US" dirty="0">
              <a:effectLst/>
            </a:endParaRPr>
          </a:p>
          <a:p>
            <a:r>
              <a:rPr lang="en-US" dirty="0">
                <a:effectLst/>
              </a:rPr>
              <a:t>The result of an overload can be a short circuit and possibly a fire. The problem occurs when one layers one multi socket adaptor on top of another. This increases the risk of exceeding the circuit’s amperage and is an electrical fire waiting to happen.</a:t>
            </a:r>
            <a:endParaRPr lang="en-US" dirty="0"/>
          </a:p>
        </p:txBody>
      </p:sp>
      <p:sp>
        <p:nvSpPr>
          <p:cNvPr id="4" name="Slide Number Placeholder 3"/>
          <p:cNvSpPr>
            <a:spLocks noGrp="1"/>
          </p:cNvSpPr>
          <p:nvPr>
            <p:ph type="sldNum" sz="quarter" idx="10"/>
          </p:nvPr>
        </p:nvSpPr>
        <p:spPr/>
        <p:txBody>
          <a:bodyPr/>
          <a:lstStyle/>
          <a:p>
            <a:fld id="{07E9DE7D-FD8A-49F6-AEF4-BF7BEEEDE5D7}" type="slidenum">
              <a:rPr lang="en-US" smtClean="0"/>
              <a:pPr/>
              <a:t>6</a:t>
            </a:fld>
            <a:endParaRPr lang="en-US"/>
          </a:p>
        </p:txBody>
      </p:sp>
    </p:spTree>
    <p:extLst>
      <p:ext uri="{BB962C8B-B14F-4D97-AF65-F5344CB8AC3E}">
        <p14:creationId xmlns:p14="http://schemas.microsoft.com/office/powerpoint/2010/main" val="1865330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is a conductor of electricity.</a:t>
            </a:r>
          </a:p>
          <a:p>
            <a:endParaRPr lang="en-US" dirty="0"/>
          </a:p>
          <a:p>
            <a:r>
              <a:rPr lang="en-US" dirty="0"/>
              <a:t>Should water enter the equipment, the internal electrical circuitry may be unintentionally completed (closed). Should this happen and your hands are wet when you touch the equipment, the electric current will conduct through you and you face the risk of being electrocuted.</a:t>
            </a:r>
          </a:p>
        </p:txBody>
      </p:sp>
      <p:sp>
        <p:nvSpPr>
          <p:cNvPr id="4" name="Slide Number Placeholder 3"/>
          <p:cNvSpPr>
            <a:spLocks noGrp="1"/>
          </p:cNvSpPr>
          <p:nvPr>
            <p:ph type="sldNum" sz="quarter" idx="10"/>
          </p:nvPr>
        </p:nvSpPr>
        <p:spPr/>
        <p:txBody>
          <a:bodyPr/>
          <a:lstStyle/>
          <a:p>
            <a:fld id="{07E9DE7D-FD8A-49F6-AEF4-BF7BEEEDE5D7}" type="slidenum">
              <a:rPr lang="en-US" smtClean="0"/>
              <a:pPr/>
              <a:t>7</a:t>
            </a:fld>
            <a:endParaRPr lang="en-US"/>
          </a:p>
        </p:txBody>
      </p:sp>
    </p:spTree>
    <p:extLst>
      <p:ext uri="{BB962C8B-B14F-4D97-AF65-F5344CB8AC3E}">
        <p14:creationId xmlns:p14="http://schemas.microsoft.com/office/powerpoint/2010/main" val="1896454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working with electrical equipment or industrial machines, always put on electrically-resistant safety footwear* (e.g. rubber-soled shoes) and electrically-resistant gloves** (e.g. gloves made of rubber) so that your electrical resistance is high (similar to an open circuit) and the electric current will not pass through you.</a:t>
            </a:r>
          </a:p>
          <a:p>
            <a:endParaRPr lang="en-US" dirty="0"/>
          </a:p>
          <a:p>
            <a:pPr marL="0" indent="0">
              <a:buFont typeface="Arial" panose="020B0604020202020204" pitchFamily="34" charset="0"/>
              <a:buNone/>
            </a:pPr>
            <a:r>
              <a:rPr lang="en-US" dirty="0"/>
              <a:t>* electrically-resistant safety footwear refers to non-conductive electrical hazard (EH) rated footwear</a:t>
            </a:r>
          </a:p>
          <a:p>
            <a:pPr marL="0" indent="0">
              <a:buFont typeface="Arial" panose="020B0604020202020204" pitchFamily="34" charset="0"/>
              <a:buNone/>
            </a:pPr>
            <a:r>
              <a:rPr lang="en-US" dirty="0"/>
              <a:t>** electrically-resistant safety gloves refer to gloves </a:t>
            </a:r>
            <a:r>
              <a:rPr lang="en-US" sz="1200" kern="1200" dirty="0">
                <a:solidFill>
                  <a:schemeClr val="tx1"/>
                </a:solidFill>
                <a:effectLst/>
                <a:latin typeface="+mn-lt"/>
                <a:ea typeface="+mn-ea"/>
                <a:cs typeface="+mn-cs"/>
              </a:rPr>
              <a:t>that are dielectric and electrically-insulated (both desirable traits to prevent electric shock)</a:t>
            </a:r>
            <a:endParaRPr lang="en-US" dirty="0"/>
          </a:p>
        </p:txBody>
      </p:sp>
      <p:sp>
        <p:nvSpPr>
          <p:cNvPr id="4" name="Slide Number Placeholder 3"/>
          <p:cNvSpPr>
            <a:spLocks noGrp="1"/>
          </p:cNvSpPr>
          <p:nvPr>
            <p:ph type="sldNum" sz="quarter" idx="10"/>
          </p:nvPr>
        </p:nvSpPr>
        <p:spPr/>
        <p:txBody>
          <a:bodyPr/>
          <a:lstStyle/>
          <a:p>
            <a:fld id="{07E9DE7D-FD8A-49F6-AEF4-BF7BEEEDE5D7}" type="slidenum">
              <a:rPr lang="en-US" smtClean="0"/>
              <a:pPr/>
              <a:t>8</a:t>
            </a:fld>
            <a:endParaRPr lang="en-US"/>
          </a:p>
        </p:txBody>
      </p:sp>
    </p:spTree>
    <p:extLst>
      <p:ext uri="{BB962C8B-B14F-4D97-AF65-F5344CB8AC3E}">
        <p14:creationId xmlns:p14="http://schemas.microsoft.com/office/powerpoint/2010/main" val="1546089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a:t>The 3 key messages in the above video are:</a:t>
            </a:r>
          </a:p>
          <a:p>
            <a:pPr marL="228600" indent="-228600">
              <a:buAutoNum type="arabicPeriod"/>
            </a:pPr>
            <a:r>
              <a:rPr lang="en-GB" baseline="0" dirty="0"/>
              <a:t>Make sure your hands and your work area are dry before handling electrical equipment</a:t>
            </a:r>
          </a:p>
          <a:p>
            <a:pPr marL="228600" indent="-228600">
              <a:buAutoNum type="arabicPeriod"/>
            </a:pPr>
            <a:r>
              <a:rPr lang="en-GB" baseline="0" dirty="0"/>
              <a:t>Put on the appropriate safety footwear and gloves for electrical work</a:t>
            </a:r>
          </a:p>
          <a:p>
            <a:pPr marL="228600" indent="-228600">
              <a:buAutoNum type="arabicPeriod"/>
            </a:pPr>
            <a:r>
              <a:rPr lang="en-GB" baseline="0" dirty="0"/>
              <a:t>Inspect electrical equipment before starting work and report any exposed or damaged wires to your supervisor</a:t>
            </a:r>
          </a:p>
        </p:txBody>
      </p:sp>
      <p:sp>
        <p:nvSpPr>
          <p:cNvPr id="4" name="Slide Number Placeholder 3"/>
          <p:cNvSpPr>
            <a:spLocks noGrp="1"/>
          </p:cNvSpPr>
          <p:nvPr>
            <p:ph type="sldNum" sz="quarter" idx="10"/>
          </p:nvPr>
        </p:nvSpPr>
        <p:spPr/>
        <p:txBody>
          <a:bodyPr/>
          <a:lstStyle/>
          <a:p>
            <a:fld id="{07E9DE7D-FD8A-49F6-AEF4-BF7BEEEDE5D7}" type="slidenum">
              <a:rPr lang="en-US" smtClean="0"/>
              <a:pPr/>
              <a:t>9</a:t>
            </a:fld>
            <a:endParaRPr lang="en-US"/>
          </a:p>
        </p:txBody>
      </p:sp>
    </p:spTree>
    <p:extLst>
      <p:ext uri="{BB962C8B-B14F-4D97-AF65-F5344CB8AC3E}">
        <p14:creationId xmlns:p14="http://schemas.microsoft.com/office/powerpoint/2010/main" val="29106524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2" descr="Cover-01.jpg">
            <a:extLst>
              <a:ext uri="{FF2B5EF4-FFF2-40B4-BE49-F238E27FC236}">
                <a16:creationId xmlns:a16="http://schemas.microsoft.com/office/drawing/2014/main" id="{ACFD7894-456F-4037-B183-DC2B0C4EB23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9549"/>
            <a:ext cx="9156735" cy="6867551"/>
          </a:xfrm>
          <a:prstGeom prst="rect">
            <a:avLst/>
          </a:prstGeom>
        </p:spPr>
      </p:pic>
      <p:pic>
        <p:nvPicPr>
          <p:cNvPr id="4" name="Picture 3">
            <a:extLst>
              <a:ext uri="{FF2B5EF4-FFF2-40B4-BE49-F238E27FC236}">
                <a16:creationId xmlns:a16="http://schemas.microsoft.com/office/drawing/2014/main" id="{257C08A2-D9DD-4A07-9366-4DC8DCA26098}"/>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240824" y="3193183"/>
            <a:ext cx="4094109" cy="1870860"/>
          </a:xfrm>
          <a:prstGeom prst="rect">
            <a:avLst/>
          </a:prstGeom>
        </p:spPr>
      </p:pic>
      <p:sp>
        <p:nvSpPr>
          <p:cNvPr id="5" name="Title 2">
            <a:extLst>
              <a:ext uri="{FF2B5EF4-FFF2-40B4-BE49-F238E27FC236}">
                <a16:creationId xmlns:a16="http://schemas.microsoft.com/office/drawing/2014/main" id="{D1A64552-9B1A-4F33-8D90-F467A5EF77FC}"/>
              </a:ext>
            </a:extLst>
          </p:cNvPr>
          <p:cNvSpPr>
            <a:spLocks noGrp="1"/>
          </p:cNvSpPr>
          <p:nvPr>
            <p:ph type="title" hasCustomPrompt="1"/>
          </p:nvPr>
        </p:nvSpPr>
        <p:spPr>
          <a:xfrm>
            <a:off x="369570" y="1681637"/>
            <a:ext cx="8241031" cy="1325033"/>
          </a:xfrm>
          <a:prstGeom prst="rect">
            <a:avLst/>
          </a:prstGeom>
        </p:spPr>
        <p:txBody>
          <a:bodyPr/>
          <a:lstStyle>
            <a:lvl1pPr algn="l">
              <a:defRPr sz="3000" b="1"/>
            </a:lvl1pPr>
          </a:lstStyle>
          <a:p>
            <a:r>
              <a:rPr lang="en-US" dirty="0"/>
              <a:t>Click to edit Master title style</a:t>
            </a:r>
            <a:br>
              <a:rPr lang="en-US" dirty="0"/>
            </a:br>
            <a:endParaRPr lang="en-SG" dirty="0"/>
          </a:p>
        </p:txBody>
      </p:sp>
      <p:sp>
        <p:nvSpPr>
          <p:cNvPr id="7" name="Text Placeholder 16">
            <a:extLst>
              <a:ext uri="{FF2B5EF4-FFF2-40B4-BE49-F238E27FC236}">
                <a16:creationId xmlns:a16="http://schemas.microsoft.com/office/drawing/2014/main" id="{48B9D886-461F-439F-9F8C-4B5A9A27DAF9}"/>
              </a:ext>
            </a:extLst>
          </p:cNvPr>
          <p:cNvSpPr>
            <a:spLocks noGrp="1"/>
          </p:cNvSpPr>
          <p:nvPr>
            <p:ph type="body" sz="quarter" idx="10" hasCustomPrompt="1"/>
          </p:nvPr>
        </p:nvSpPr>
        <p:spPr>
          <a:xfrm>
            <a:off x="369570" y="5328101"/>
            <a:ext cx="2795240" cy="337457"/>
          </a:xfrm>
          <a:prstGeom prst="rect">
            <a:avLst/>
          </a:prstGeom>
        </p:spPr>
        <p:txBody>
          <a:bodyPr anchor="t" anchorCtr="0"/>
          <a:lstStyle>
            <a:lvl1pPr marL="0" indent="0" algn="l">
              <a:buNone/>
              <a:defRPr sz="1400" b="0">
                <a:solidFill>
                  <a:srgbClr val="5D6367"/>
                </a:solidFill>
              </a:defRPr>
            </a:lvl1pPr>
          </a:lstStyle>
          <a:p>
            <a:pPr lvl="0"/>
            <a:r>
              <a:rPr lang="en-SG" dirty="0"/>
              <a:t>Date</a:t>
            </a:r>
          </a:p>
        </p:txBody>
      </p:sp>
      <p:sp>
        <p:nvSpPr>
          <p:cNvPr id="8" name="Text Placeholder 16">
            <a:extLst>
              <a:ext uri="{FF2B5EF4-FFF2-40B4-BE49-F238E27FC236}">
                <a16:creationId xmlns:a16="http://schemas.microsoft.com/office/drawing/2014/main" id="{110410C8-2934-4A51-9D1C-FCD97728B500}"/>
              </a:ext>
            </a:extLst>
          </p:cNvPr>
          <p:cNvSpPr>
            <a:spLocks noGrp="1"/>
          </p:cNvSpPr>
          <p:nvPr>
            <p:ph type="body" sz="quarter" idx="11" hasCustomPrompt="1"/>
          </p:nvPr>
        </p:nvSpPr>
        <p:spPr>
          <a:xfrm>
            <a:off x="369569" y="5766747"/>
            <a:ext cx="4202431" cy="335438"/>
          </a:xfrm>
          <a:prstGeom prst="rect">
            <a:avLst/>
          </a:prstGeom>
        </p:spPr>
        <p:txBody>
          <a:bodyPr anchor="t" anchorCtr="0"/>
          <a:lstStyle>
            <a:lvl1pPr marL="0" indent="0" algn="l">
              <a:buNone/>
              <a:defRPr sz="1400" b="1">
                <a:solidFill>
                  <a:srgbClr val="5D6367"/>
                </a:solidFill>
              </a:defRPr>
            </a:lvl1pPr>
          </a:lstStyle>
          <a:p>
            <a:pPr lvl="0"/>
            <a:r>
              <a:rPr lang="en-SG" dirty="0"/>
              <a:t>Presenter’s Name and Branch</a:t>
            </a:r>
          </a:p>
        </p:txBody>
      </p:sp>
      <p:sp>
        <p:nvSpPr>
          <p:cNvPr id="9" name="Text Placeholder 16">
            <a:extLst>
              <a:ext uri="{FF2B5EF4-FFF2-40B4-BE49-F238E27FC236}">
                <a16:creationId xmlns:a16="http://schemas.microsoft.com/office/drawing/2014/main" id="{84B2850F-961D-49B3-8E21-4B5DDC4994E3}"/>
              </a:ext>
            </a:extLst>
          </p:cNvPr>
          <p:cNvSpPr>
            <a:spLocks noGrp="1"/>
          </p:cNvSpPr>
          <p:nvPr>
            <p:ph type="body" sz="quarter" idx="12" hasCustomPrompt="1"/>
          </p:nvPr>
        </p:nvSpPr>
        <p:spPr>
          <a:xfrm>
            <a:off x="369570" y="6134435"/>
            <a:ext cx="2795240" cy="335438"/>
          </a:xfrm>
          <a:prstGeom prst="rect">
            <a:avLst/>
          </a:prstGeom>
        </p:spPr>
        <p:txBody>
          <a:bodyPr anchor="t" anchorCtr="0"/>
          <a:lstStyle>
            <a:lvl1pPr marL="0" indent="0" algn="l">
              <a:buNone/>
              <a:defRPr sz="1400" b="0">
                <a:solidFill>
                  <a:srgbClr val="5D6367"/>
                </a:solidFill>
              </a:defRPr>
            </a:lvl1pPr>
          </a:lstStyle>
          <a:p>
            <a:pPr lvl="0"/>
            <a:r>
              <a:rPr lang="en-SG" dirty="0"/>
              <a:t>Meeting Name</a:t>
            </a:r>
          </a:p>
        </p:txBody>
      </p:sp>
    </p:spTree>
    <p:extLst>
      <p:ext uri="{BB962C8B-B14F-4D97-AF65-F5344CB8AC3E}">
        <p14:creationId xmlns:p14="http://schemas.microsoft.com/office/powerpoint/2010/main" val="1702630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A21EDE-C93C-44BB-AE41-16EEE316CE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2611" y="6055138"/>
            <a:ext cx="1300447" cy="802861"/>
          </a:xfrm>
          <a:prstGeom prst="rect">
            <a:avLst/>
          </a:prstGeom>
        </p:spPr>
      </p:pic>
      <p:pic>
        <p:nvPicPr>
          <p:cNvPr id="8" name="Picture 7">
            <a:extLst>
              <a:ext uri="{FF2B5EF4-FFF2-40B4-BE49-F238E27FC236}">
                <a16:creationId xmlns:a16="http://schemas.microsoft.com/office/drawing/2014/main" id="{425FBE3B-AB14-41AA-A431-4326727C76B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194299" y="0"/>
            <a:ext cx="3949700" cy="3549651"/>
          </a:xfrm>
          <a:prstGeom prst="rect">
            <a:avLst/>
          </a:prstGeom>
        </p:spPr>
      </p:pic>
      <p:sp>
        <p:nvSpPr>
          <p:cNvPr id="17" name="TextBox 16"/>
          <p:cNvSpPr txBox="1"/>
          <p:nvPr userDrawn="1"/>
        </p:nvSpPr>
        <p:spPr>
          <a:xfrm>
            <a:off x="508002" y="6431280"/>
            <a:ext cx="184731" cy="369332"/>
          </a:xfrm>
          <a:prstGeom prst="rect">
            <a:avLst/>
          </a:prstGeom>
          <a:noFill/>
        </p:spPr>
        <p:txBody>
          <a:bodyPr wrap="none" rtlCol="0">
            <a:spAutoFit/>
          </a:bodyPr>
          <a:lstStyle/>
          <a:p>
            <a:endParaRPr lang="en-US" sz="1800" dirty="0"/>
          </a:p>
        </p:txBody>
      </p:sp>
      <p:sp>
        <p:nvSpPr>
          <p:cNvPr id="5" name="TextBox 4">
            <a:extLst>
              <a:ext uri="{FF2B5EF4-FFF2-40B4-BE49-F238E27FC236}">
                <a16:creationId xmlns:a16="http://schemas.microsoft.com/office/drawing/2014/main" id="{9F84B254-6ABE-410E-B61A-BD0E73BAD8F2}"/>
              </a:ext>
            </a:extLst>
          </p:cNvPr>
          <p:cNvSpPr txBox="1"/>
          <p:nvPr userDrawn="1"/>
        </p:nvSpPr>
        <p:spPr>
          <a:xfrm>
            <a:off x="508002" y="6431280"/>
            <a:ext cx="184731" cy="369332"/>
          </a:xfrm>
          <a:prstGeom prst="rect">
            <a:avLst/>
          </a:prstGeom>
          <a:noFill/>
        </p:spPr>
        <p:txBody>
          <a:bodyPr wrap="none" rtlCol="0">
            <a:spAutoFit/>
          </a:bodyPr>
          <a:lstStyle/>
          <a:p>
            <a:endParaRPr lang="en-US" sz="1800" dirty="0"/>
          </a:p>
        </p:txBody>
      </p:sp>
      <p:sp>
        <p:nvSpPr>
          <p:cNvPr id="3" name="Slide Number Placeholder 2">
            <a:extLst>
              <a:ext uri="{FF2B5EF4-FFF2-40B4-BE49-F238E27FC236}">
                <a16:creationId xmlns:a16="http://schemas.microsoft.com/office/drawing/2014/main" id="{B41C2B00-1812-43D2-9E03-76A4CB877A2C}"/>
              </a:ext>
            </a:extLst>
          </p:cNvPr>
          <p:cNvSpPr>
            <a:spLocks noGrp="1"/>
          </p:cNvSpPr>
          <p:nvPr>
            <p:ph type="sldNum" sz="quarter" idx="11"/>
          </p:nvPr>
        </p:nvSpPr>
        <p:spPr>
          <a:xfrm>
            <a:off x="6878658" y="6416297"/>
            <a:ext cx="2133600" cy="305177"/>
          </a:xfrm>
          <a:prstGeom prst="rect">
            <a:avLst/>
          </a:prstGeom>
        </p:spPr>
        <p:txBody>
          <a:bodyPr/>
          <a:lstStyle>
            <a:lvl1pPr algn="r">
              <a:defRPr sz="1200" baseline="0"/>
            </a:lvl1pPr>
          </a:lstStyle>
          <a:p>
            <a:fld id="{8584D53F-AF5E-4723-96CB-40045B6453DE}" type="slidenum">
              <a:rPr lang="en-SG" smtClean="0"/>
              <a:pPr/>
              <a:t>‹#›</a:t>
            </a:fld>
            <a:r>
              <a:rPr lang="en-SG" dirty="0"/>
              <a:t>/10</a:t>
            </a:r>
          </a:p>
        </p:txBody>
      </p:sp>
    </p:spTree>
    <p:extLst>
      <p:ext uri="{BB962C8B-B14F-4D97-AF65-F5344CB8AC3E}">
        <p14:creationId xmlns:p14="http://schemas.microsoft.com/office/powerpoint/2010/main" val="498141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bg>
      <p:bgPr>
        <a:solidFill>
          <a:srgbClr val="9CC84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858314-F50C-44B5-9935-40FA6E7B1FD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4587875" y="-918469"/>
            <a:ext cx="5103372" cy="4708938"/>
          </a:xfrm>
          <a:prstGeom prst="rect">
            <a:avLst/>
          </a:prstGeom>
        </p:spPr>
      </p:pic>
      <p:pic>
        <p:nvPicPr>
          <p:cNvPr id="6" name="Picture 5">
            <a:extLst>
              <a:ext uri="{FF2B5EF4-FFF2-40B4-BE49-F238E27FC236}">
                <a16:creationId xmlns:a16="http://schemas.microsoft.com/office/drawing/2014/main" id="{FFAC333D-23B3-42EE-9B81-3EDECC5F60D2}"/>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5923052"/>
            <a:ext cx="1571626" cy="1205156"/>
          </a:xfrm>
          <a:prstGeom prst="rect">
            <a:avLst/>
          </a:prstGeom>
        </p:spPr>
      </p:pic>
    </p:spTree>
    <p:extLst>
      <p:ext uri="{BB962C8B-B14F-4D97-AF65-F5344CB8AC3E}">
        <p14:creationId xmlns:p14="http://schemas.microsoft.com/office/powerpoint/2010/main" val="18805924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663" r:id="rId1"/>
    <p:sldLayoutId id="2147484664" r:id="rId2"/>
    <p:sldLayoutId id="2147484665" r:id="rId3"/>
  </p:sldLayoutIdLst>
  <p:hf hdr="0" ftr="0" dt="0"/>
  <p:txStyles>
    <p:titleStyle>
      <a:lvl1pPr algn="l" rtl="0" eaLnBrk="0" fontAlgn="base" hangingPunct="0">
        <a:spcBef>
          <a:spcPct val="0"/>
        </a:spcBef>
        <a:spcAft>
          <a:spcPct val="0"/>
        </a:spcAft>
        <a:defRPr sz="4400" b="1">
          <a:solidFill>
            <a:srgbClr val="006699"/>
          </a:solidFill>
          <a:latin typeface="+mj-lt"/>
          <a:ea typeface="+mj-ea"/>
          <a:cs typeface="+mj-cs"/>
        </a:defRPr>
      </a:lvl1pPr>
      <a:lvl2pPr algn="l" rtl="0" eaLnBrk="0" fontAlgn="base" hangingPunct="0">
        <a:spcBef>
          <a:spcPct val="0"/>
        </a:spcBef>
        <a:spcAft>
          <a:spcPct val="0"/>
        </a:spcAft>
        <a:defRPr sz="4400" b="1">
          <a:solidFill>
            <a:srgbClr val="006699"/>
          </a:solidFill>
          <a:latin typeface="Myriad Pro" pitchFamily="34" charset="0"/>
          <a:cs typeface="Arial" charset="0"/>
        </a:defRPr>
      </a:lvl2pPr>
      <a:lvl3pPr algn="l" rtl="0" eaLnBrk="0" fontAlgn="base" hangingPunct="0">
        <a:spcBef>
          <a:spcPct val="0"/>
        </a:spcBef>
        <a:spcAft>
          <a:spcPct val="0"/>
        </a:spcAft>
        <a:defRPr sz="4400" b="1">
          <a:solidFill>
            <a:srgbClr val="006699"/>
          </a:solidFill>
          <a:latin typeface="Myriad Pro" pitchFamily="34" charset="0"/>
          <a:cs typeface="Arial" charset="0"/>
        </a:defRPr>
      </a:lvl3pPr>
      <a:lvl4pPr algn="l" rtl="0" eaLnBrk="0" fontAlgn="base" hangingPunct="0">
        <a:spcBef>
          <a:spcPct val="0"/>
        </a:spcBef>
        <a:spcAft>
          <a:spcPct val="0"/>
        </a:spcAft>
        <a:defRPr sz="4400" b="1">
          <a:solidFill>
            <a:srgbClr val="006699"/>
          </a:solidFill>
          <a:latin typeface="Myriad Pro" pitchFamily="34" charset="0"/>
          <a:cs typeface="Arial" charset="0"/>
        </a:defRPr>
      </a:lvl4pPr>
      <a:lvl5pPr algn="l" rtl="0" eaLnBrk="0" fontAlgn="base" hangingPunct="0">
        <a:spcBef>
          <a:spcPct val="0"/>
        </a:spcBef>
        <a:spcAft>
          <a:spcPct val="0"/>
        </a:spcAft>
        <a:defRPr sz="4400" b="1">
          <a:solidFill>
            <a:srgbClr val="006699"/>
          </a:solidFill>
          <a:latin typeface="Myriad Pro" pitchFamily="34" charset="0"/>
          <a:cs typeface="Arial" charset="0"/>
        </a:defRPr>
      </a:lvl5pPr>
      <a:lvl6pPr marL="457200" algn="l" rtl="0" eaLnBrk="1" fontAlgn="base" hangingPunct="1">
        <a:spcBef>
          <a:spcPct val="0"/>
        </a:spcBef>
        <a:spcAft>
          <a:spcPct val="0"/>
        </a:spcAft>
        <a:defRPr sz="4400" b="1">
          <a:solidFill>
            <a:srgbClr val="006699"/>
          </a:solidFill>
          <a:latin typeface="Myriad Pro" pitchFamily="34" charset="0"/>
          <a:cs typeface="Arial" charset="0"/>
        </a:defRPr>
      </a:lvl6pPr>
      <a:lvl7pPr marL="914400" algn="l" rtl="0" eaLnBrk="1" fontAlgn="base" hangingPunct="1">
        <a:spcBef>
          <a:spcPct val="0"/>
        </a:spcBef>
        <a:spcAft>
          <a:spcPct val="0"/>
        </a:spcAft>
        <a:defRPr sz="4400" b="1">
          <a:solidFill>
            <a:srgbClr val="006699"/>
          </a:solidFill>
          <a:latin typeface="Myriad Pro" pitchFamily="34" charset="0"/>
          <a:cs typeface="Arial" charset="0"/>
        </a:defRPr>
      </a:lvl7pPr>
      <a:lvl8pPr marL="1371600" algn="l" rtl="0" eaLnBrk="1" fontAlgn="base" hangingPunct="1">
        <a:spcBef>
          <a:spcPct val="0"/>
        </a:spcBef>
        <a:spcAft>
          <a:spcPct val="0"/>
        </a:spcAft>
        <a:defRPr sz="4400" b="1">
          <a:solidFill>
            <a:srgbClr val="006699"/>
          </a:solidFill>
          <a:latin typeface="Myriad Pro" pitchFamily="34" charset="0"/>
          <a:cs typeface="Arial" charset="0"/>
        </a:defRPr>
      </a:lvl8pPr>
      <a:lvl9pPr marL="1828800" algn="l" rtl="0" eaLnBrk="1" fontAlgn="base" hangingPunct="1">
        <a:spcBef>
          <a:spcPct val="0"/>
        </a:spcBef>
        <a:spcAft>
          <a:spcPct val="0"/>
        </a:spcAft>
        <a:defRPr sz="4400" b="1">
          <a:solidFill>
            <a:srgbClr val="006699"/>
          </a:solidFill>
          <a:latin typeface="Myriad Pro" pitchFamily="34"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rgbClr val="006699"/>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rgbClr val="006699"/>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www.singaporestandardseshop.sg/" TargetMode="External"/><Relationship Id="rId3" Type="http://schemas.openxmlformats.org/officeDocument/2006/relationships/hyperlink" Target="http://elise.ema.gov.sg/" TargetMode="External"/><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hyperlink" Target="https://www.youtube.com/watch?v=_AnObSR_qYU"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F7BB5-4C4E-4F42-A2FB-653343E58A31}"/>
              </a:ext>
            </a:extLst>
          </p:cNvPr>
          <p:cNvSpPr>
            <a:spLocks noGrp="1"/>
          </p:cNvSpPr>
          <p:nvPr>
            <p:ph type="title"/>
          </p:nvPr>
        </p:nvSpPr>
        <p:spPr>
          <a:xfrm>
            <a:off x="360000" y="1681637"/>
            <a:ext cx="6876823" cy="1325033"/>
          </a:xfrm>
        </p:spPr>
        <p:txBody>
          <a:bodyPr/>
          <a:lstStyle/>
          <a:p>
            <a:r>
              <a:rPr lang="en-SG" sz="2000" b="0" dirty="0">
                <a:solidFill>
                  <a:schemeClr val="bg1">
                    <a:lumMod val="50000"/>
                  </a:schemeClr>
                </a:solidFill>
              </a:rPr>
              <a:t>5 WSH tips on  </a:t>
            </a:r>
            <a:br>
              <a:rPr lang="en-SG" dirty="0">
                <a:solidFill>
                  <a:srgbClr val="92D050"/>
                </a:solidFill>
              </a:rPr>
            </a:br>
            <a:r>
              <a:rPr lang="en-SG" sz="3600" spc="300" dirty="0">
                <a:solidFill>
                  <a:srgbClr val="92D050"/>
                </a:solidFill>
              </a:rPr>
              <a:t>SAFE USE OF ELECTRICAL EQUIPMENT</a:t>
            </a:r>
          </a:p>
        </p:txBody>
      </p:sp>
      <p:sp>
        <p:nvSpPr>
          <p:cNvPr id="5" name="Text Placeholder 4">
            <a:extLst>
              <a:ext uri="{FF2B5EF4-FFF2-40B4-BE49-F238E27FC236}">
                <a16:creationId xmlns:a16="http://schemas.microsoft.com/office/drawing/2014/main" id="{0D6EE81A-2214-4FEF-A273-9BBC2FE70525}"/>
              </a:ext>
            </a:extLst>
          </p:cNvPr>
          <p:cNvSpPr>
            <a:spLocks noGrp="1"/>
          </p:cNvSpPr>
          <p:nvPr>
            <p:ph type="body" sz="quarter" idx="11"/>
          </p:nvPr>
        </p:nvSpPr>
        <p:spPr>
          <a:xfrm>
            <a:off x="4572000" y="5861533"/>
            <a:ext cx="4202431" cy="650780"/>
          </a:xfrm>
        </p:spPr>
        <p:txBody>
          <a:bodyPr/>
          <a:lstStyle/>
          <a:p>
            <a:pPr algn="r"/>
            <a:r>
              <a:rPr lang="en-SG" dirty="0"/>
              <a:t>Making Workplaces Safer</a:t>
            </a:r>
          </a:p>
          <a:p>
            <a:pPr algn="r"/>
            <a:r>
              <a:rPr lang="en-SG" b="0" dirty="0"/>
              <a:t>Adopt safe work practices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ChangeArrowheads="1"/>
          </p:cNvSpPr>
          <p:nvPr/>
        </p:nvSpPr>
        <p:spPr bwMode="auto">
          <a:xfrm>
            <a:off x="3224467" y="408362"/>
            <a:ext cx="5873524" cy="1384995"/>
          </a:xfrm>
          <a:prstGeom prst="rect">
            <a:avLst/>
          </a:prstGeom>
          <a:noFill/>
          <a:ln w="9525">
            <a:noFill/>
            <a:miter lim="800000"/>
            <a:headEnd/>
            <a:tailEnd/>
          </a:ln>
        </p:spPr>
        <p:txBody>
          <a:bodyPr wrap="square">
            <a:spAutoFit/>
          </a:bodyPr>
          <a:lstStyle/>
          <a:p>
            <a:r>
              <a:rPr lang="en-US" sz="4200" b="1" spc="300" dirty="0">
                <a:solidFill>
                  <a:schemeClr val="bg1"/>
                </a:solidFill>
                <a:latin typeface="+mj-lt"/>
                <a:cs typeface="Arial" pitchFamily="34" charset="0"/>
              </a:rPr>
              <a:t>ELECTROCUTION</a:t>
            </a:r>
          </a:p>
          <a:p>
            <a:r>
              <a:rPr lang="en-US" sz="4200" b="1" dirty="0">
                <a:solidFill>
                  <a:schemeClr val="bg1"/>
                </a:solidFill>
                <a:cs typeface="Arial" pitchFamily="34" charset="0"/>
              </a:rPr>
              <a:t>CAN BE PREVENTED</a:t>
            </a:r>
          </a:p>
        </p:txBody>
      </p:sp>
      <p:sp>
        <p:nvSpPr>
          <p:cNvPr id="5" name="Rectangle 4">
            <a:extLst>
              <a:ext uri="{FF2B5EF4-FFF2-40B4-BE49-F238E27FC236}">
                <a16:creationId xmlns:a16="http://schemas.microsoft.com/office/drawing/2014/main" id="{1309EBEA-11D9-43B4-9014-0DB7FB807847}"/>
              </a:ext>
            </a:extLst>
          </p:cNvPr>
          <p:cNvSpPr/>
          <p:nvPr/>
        </p:nvSpPr>
        <p:spPr>
          <a:xfrm>
            <a:off x="3943657" y="5952998"/>
            <a:ext cx="2582854" cy="646331"/>
          </a:xfrm>
          <a:prstGeom prst="rect">
            <a:avLst/>
          </a:prstGeom>
        </p:spPr>
        <p:txBody>
          <a:bodyPr wrap="square">
            <a:spAutoFit/>
          </a:bodyPr>
          <a:lstStyle/>
          <a:p>
            <a:pPr algn="r"/>
            <a:r>
              <a:rPr lang="en-US" sz="1200" dirty="0"/>
              <a:t>Download at </a:t>
            </a:r>
          </a:p>
          <a:p>
            <a:pPr algn="r"/>
            <a:r>
              <a:rPr lang="en-US" sz="1200" dirty="0">
                <a:hlinkClick r:id="rId3"/>
              </a:rPr>
              <a:t>http://elise.ema.gov.sg/</a:t>
            </a:r>
            <a:endParaRPr lang="en-US" sz="1200" dirty="0"/>
          </a:p>
          <a:p>
            <a:pPr algn="r"/>
            <a:endParaRPr lang="en-US" sz="1200" dirty="0"/>
          </a:p>
        </p:txBody>
      </p:sp>
      <p:pic>
        <p:nvPicPr>
          <p:cNvPr id="2" name="Picture 1">
            <a:extLst>
              <a:ext uri="{FF2B5EF4-FFF2-40B4-BE49-F238E27FC236}">
                <a16:creationId xmlns:a16="http://schemas.microsoft.com/office/drawing/2014/main" id="{996C5420-8F8D-47C8-9DBE-91B4174DAE5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34527">
            <a:off x="5691075" y="2008259"/>
            <a:ext cx="2825827" cy="4012852"/>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6DC4D33-D9C4-4286-8729-E57C66E9103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4411" y="381130"/>
            <a:ext cx="2026651" cy="2865057"/>
          </a:xfrm>
          <a:prstGeom prst="rect">
            <a:avLst/>
          </a:prstGeom>
          <a:noFill/>
          <a:ln>
            <a:solidFill>
              <a:schemeClr val="tx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8D37629E-F790-4C2A-B63E-8977247F22B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60133" y="1776461"/>
            <a:ext cx="1871430" cy="2645622"/>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4C452011-63EB-465C-B460-B5BAE13B7DE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371641" y="2969067"/>
            <a:ext cx="1851935" cy="2628912"/>
          </a:xfrm>
          <a:prstGeom prst="rect">
            <a:avLst/>
          </a:prstGeom>
          <a:ln>
            <a:solidFill>
              <a:schemeClr val="tx1"/>
            </a:solidFill>
          </a:ln>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6CAC740B-EE33-466C-9EA6-8902F038B43D}"/>
              </a:ext>
            </a:extLst>
          </p:cNvPr>
          <p:cNvSpPr/>
          <p:nvPr/>
        </p:nvSpPr>
        <p:spPr>
          <a:xfrm>
            <a:off x="1315964" y="5952998"/>
            <a:ext cx="3205715" cy="461665"/>
          </a:xfrm>
          <a:prstGeom prst="rect">
            <a:avLst/>
          </a:prstGeom>
        </p:spPr>
        <p:txBody>
          <a:bodyPr wrap="square">
            <a:spAutoFit/>
          </a:bodyPr>
          <a:lstStyle/>
          <a:p>
            <a:r>
              <a:rPr lang="en-US" sz="1200" dirty="0"/>
              <a:t>Available at </a:t>
            </a:r>
            <a:r>
              <a:rPr lang="en-US" sz="1200" dirty="0">
                <a:hlinkClick r:id="rId8"/>
              </a:rPr>
              <a:t>www.singaporestandardseshop.sg/</a:t>
            </a:r>
            <a:r>
              <a:rPr lang="en-US" sz="1200" dirty="0"/>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1CAD9A9F-3B9B-4A37-AC7F-6208A1B86EAC}"/>
              </a:ext>
            </a:extLst>
          </p:cNvPr>
          <p:cNvSpPr>
            <a:spLocks noChangeArrowheads="1"/>
          </p:cNvSpPr>
          <p:nvPr/>
        </p:nvSpPr>
        <p:spPr bwMode="auto">
          <a:xfrm>
            <a:off x="640684" y="500629"/>
            <a:ext cx="8371574" cy="1054901"/>
          </a:xfrm>
          <a:prstGeom prst="rect">
            <a:avLst/>
          </a:prstGeom>
          <a:noFill/>
          <a:ln w="9525">
            <a:noFill/>
            <a:miter lim="800000"/>
            <a:headEnd/>
            <a:tailEnd/>
          </a:ln>
        </p:spPr>
        <p:txBody>
          <a:bodyPr/>
          <a:lstStyle/>
          <a:p>
            <a:r>
              <a:rPr lang="en-US" sz="2800" b="1" spc="300" dirty="0">
                <a:solidFill>
                  <a:srgbClr val="92D050"/>
                </a:solidFill>
              </a:rPr>
              <a:t>EXPOSURE TO ELECTRIC CURRENT</a:t>
            </a:r>
          </a:p>
        </p:txBody>
      </p:sp>
      <p:sp>
        <p:nvSpPr>
          <p:cNvPr id="18" name="Rectangle 17">
            <a:extLst>
              <a:ext uri="{FF2B5EF4-FFF2-40B4-BE49-F238E27FC236}">
                <a16:creationId xmlns:a16="http://schemas.microsoft.com/office/drawing/2014/main" id="{34DF6FCC-F8DE-4AF4-AEFD-1C2EFB083C82}"/>
              </a:ext>
            </a:extLst>
          </p:cNvPr>
          <p:cNvSpPr/>
          <p:nvPr/>
        </p:nvSpPr>
        <p:spPr>
          <a:xfrm>
            <a:off x="640684" y="1181546"/>
            <a:ext cx="7745670" cy="584775"/>
          </a:xfrm>
          <a:prstGeom prst="rect">
            <a:avLst/>
          </a:prstGeom>
        </p:spPr>
        <p:txBody>
          <a:bodyPr wrap="square">
            <a:spAutoFit/>
          </a:bodyPr>
          <a:lstStyle/>
          <a:p>
            <a:r>
              <a:rPr lang="en-SG" sz="1600" b="1" dirty="0"/>
              <a:t>Every year, up to 2 workers </a:t>
            </a:r>
            <a:r>
              <a:rPr lang="en-US" sz="1600" b="1" dirty="0"/>
              <a:t>die and more than 10 workers suffer injury </a:t>
            </a:r>
          </a:p>
          <a:p>
            <a:r>
              <a:rPr lang="en-US" sz="1600" b="1" dirty="0"/>
              <a:t>from </a:t>
            </a:r>
            <a:r>
              <a:rPr lang="en-SG" sz="1600" b="1" dirty="0"/>
              <a:t>exposure to electric current</a:t>
            </a:r>
            <a:r>
              <a:rPr lang="en-US" sz="1600" b="1" dirty="0"/>
              <a:t>.</a:t>
            </a:r>
          </a:p>
        </p:txBody>
      </p:sp>
      <p:sp>
        <p:nvSpPr>
          <p:cNvPr id="2" name="Slide Number Placeholder 1">
            <a:extLst>
              <a:ext uri="{FF2B5EF4-FFF2-40B4-BE49-F238E27FC236}">
                <a16:creationId xmlns:a16="http://schemas.microsoft.com/office/drawing/2014/main" id="{B1652942-B055-4E5C-9D2B-3CDEB29B30CE}"/>
              </a:ext>
            </a:extLst>
          </p:cNvPr>
          <p:cNvSpPr>
            <a:spLocks noGrp="1"/>
          </p:cNvSpPr>
          <p:nvPr>
            <p:ph type="sldNum" sz="quarter" idx="11"/>
          </p:nvPr>
        </p:nvSpPr>
        <p:spPr>
          <a:xfrm>
            <a:off x="6878658" y="6416297"/>
            <a:ext cx="2133600" cy="305177"/>
          </a:xfrm>
        </p:spPr>
        <p:txBody>
          <a:bodyPr/>
          <a:lstStyle/>
          <a:p>
            <a:fld id="{8584D53F-AF5E-4723-96CB-40045B6453DE}" type="slidenum">
              <a:rPr lang="en-SG" smtClean="0"/>
              <a:pPr/>
              <a:t>2</a:t>
            </a:fld>
            <a:r>
              <a:rPr lang="en-SG" dirty="0"/>
              <a:t>/10</a:t>
            </a:r>
          </a:p>
        </p:txBody>
      </p:sp>
      <p:graphicFrame>
        <p:nvGraphicFramePr>
          <p:cNvPr id="23" name="Table 2">
            <a:extLst>
              <a:ext uri="{FF2B5EF4-FFF2-40B4-BE49-F238E27FC236}">
                <a16:creationId xmlns:a16="http://schemas.microsoft.com/office/drawing/2014/main" id="{A59CE76A-8F7B-44B3-96C5-EA20B200B350}"/>
              </a:ext>
            </a:extLst>
          </p:cNvPr>
          <p:cNvGraphicFramePr>
            <a:graphicFrameLocks noGrp="1"/>
          </p:cNvGraphicFramePr>
          <p:nvPr>
            <p:extLst>
              <p:ext uri="{D42A27DB-BD31-4B8C-83A1-F6EECF244321}">
                <p14:modId xmlns:p14="http://schemas.microsoft.com/office/powerpoint/2010/main" val="1680309174"/>
              </p:ext>
            </p:extLst>
          </p:nvPr>
        </p:nvGraphicFramePr>
        <p:xfrm>
          <a:off x="897669" y="2247304"/>
          <a:ext cx="7244219" cy="1371600"/>
        </p:xfrm>
        <a:graphic>
          <a:graphicData uri="http://schemas.openxmlformats.org/drawingml/2006/table">
            <a:tbl>
              <a:tblPr firstRow="1" bandRow="1">
                <a:tableStyleId>{69C7853C-536D-4A76-A0AE-DD22124D55A5}</a:tableStyleId>
              </a:tblPr>
              <a:tblGrid>
                <a:gridCol w="2052899">
                  <a:extLst>
                    <a:ext uri="{9D8B030D-6E8A-4147-A177-3AD203B41FA5}">
                      <a16:colId xmlns:a16="http://schemas.microsoft.com/office/drawing/2014/main" val="3002149715"/>
                    </a:ext>
                  </a:extLst>
                </a:gridCol>
                <a:gridCol w="1102830">
                  <a:extLst>
                    <a:ext uri="{9D8B030D-6E8A-4147-A177-3AD203B41FA5}">
                      <a16:colId xmlns:a16="http://schemas.microsoft.com/office/drawing/2014/main" val="1571976086"/>
                    </a:ext>
                  </a:extLst>
                </a:gridCol>
                <a:gridCol w="1433337">
                  <a:extLst>
                    <a:ext uri="{9D8B030D-6E8A-4147-A177-3AD203B41FA5}">
                      <a16:colId xmlns:a16="http://schemas.microsoft.com/office/drawing/2014/main" val="643798617"/>
                    </a:ext>
                  </a:extLst>
                </a:gridCol>
                <a:gridCol w="1364946">
                  <a:extLst>
                    <a:ext uri="{9D8B030D-6E8A-4147-A177-3AD203B41FA5}">
                      <a16:colId xmlns:a16="http://schemas.microsoft.com/office/drawing/2014/main" val="4210353550"/>
                    </a:ext>
                  </a:extLst>
                </a:gridCol>
                <a:gridCol w="1290207">
                  <a:extLst>
                    <a:ext uri="{9D8B030D-6E8A-4147-A177-3AD203B41FA5}">
                      <a16:colId xmlns:a16="http://schemas.microsoft.com/office/drawing/2014/main" val="1908028610"/>
                    </a:ext>
                  </a:extLst>
                </a:gridCol>
              </a:tblGrid>
              <a:tr h="370840">
                <a:tc>
                  <a:txBody>
                    <a:bodyPr/>
                    <a:lstStyle/>
                    <a:p>
                      <a:endParaRPr lang="en-SG" sz="2400" dirty="0">
                        <a:solidFill>
                          <a:schemeClr val="tx1"/>
                        </a:solidFill>
                      </a:endParaRPr>
                    </a:p>
                  </a:txBody>
                  <a:tcPr/>
                </a:tc>
                <a:tc>
                  <a:txBody>
                    <a:bodyPr/>
                    <a:lstStyle/>
                    <a:p>
                      <a:pPr algn="ctr"/>
                      <a:r>
                        <a:rPr lang="en-SG" sz="2400" u="sng" dirty="0">
                          <a:solidFill>
                            <a:schemeClr val="bg1">
                              <a:lumMod val="50000"/>
                            </a:schemeClr>
                          </a:solidFill>
                        </a:rPr>
                        <a:t>2016</a:t>
                      </a:r>
                    </a:p>
                  </a:txBody>
                  <a:tcPr/>
                </a:tc>
                <a:tc>
                  <a:txBody>
                    <a:bodyPr/>
                    <a:lstStyle/>
                    <a:p>
                      <a:pPr algn="ctr"/>
                      <a:r>
                        <a:rPr lang="en-SG" sz="2400" u="sng" dirty="0">
                          <a:solidFill>
                            <a:schemeClr val="bg1">
                              <a:lumMod val="50000"/>
                            </a:schemeClr>
                          </a:solidFill>
                        </a:rPr>
                        <a:t>2017</a:t>
                      </a:r>
                    </a:p>
                  </a:txBody>
                  <a:tcPr/>
                </a:tc>
                <a:tc>
                  <a:txBody>
                    <a:bodyPr/>
                    <a:lstStyle/>
                    <a:p>
                      <a:pPr algn="ctr"/>
                      <a:r>
                        <a:rPr lang="en-SG" sz="2400" u="sng" dirty="0">
                          <a:solidFill>
                            <a:schemeClr val="bg1">
                              <a:lumMod val="50000"/>
                            </a:schemeClr>
                          </a:solidFill>
                        </a:rPr>
                        <a:t>2018</a:t>
                      </a:r>
                    </a:p>
                  </a:txBody>
                  <a:tcPr/>
                </a:tc>
                <a:tc>
                  <a:txBody>
                    <a:bodyPr/>
                    <a:lstStyle/>
                    <a:p>
                      <a:pPr algn="ctr"/>
                      <a:r>
                        <a:rPr lang="en-SG" sz="2400" u="sng" dirty="0">
                          <a:solidFill>
                            <a:schemeClr val="bg1">
                              <a:lumMod val="50000"/>
                            </a:schemeClr>
                          </a:solidFill>
                        </a:rPr>
                        <a:t>2019</a:t>
                      </a:r>
                    </a:p>
                  </a:txBody>
                  <a:tcPr/>
                </a:tc>
                <a:extLst>
                  <a:ext uri="{0D108BD9-81ED-4DB2-BD59-A6C34878D82A}">
                    <a16:rowId xmlns:a16="http://schemas.microsoft.com/office/drawing/2014/main" val="1787343981"/>
                  </a:ext>
                </a:extLst>
              </a:tr>
              <a:tr h="370840">
                <a:tc>
                  <a:txBody>
                    <a:bodyPr/>
                    <a:lstStyle/>
                    <a:p>
                      <a:r>
                        <a:rPr lang="en-SG" sz="2000" dirty="0">
                          <a:solidFill>
                            <a:schemeClr val="tx1"/>
                          </a:solidFill>
                        </a:rPr>
                        <a:t>Fatalities</a:t>
                      </a:r>
                    </a:p>
                  </a:txBody>
                  <a:tcPr/>
                </a:tc>
                <a:tc>
                  <a:txBody>
                    <a:bodyPr/>
                    <a:lstStyle/>
                    <a:p>
                      <a:pPr algn="ctr"/>
                      <a:r>
                        <a:rPr lang="en-SG" sz="2400" b="1" dirty="0">
                          <a:solidFill>
                            <a:srgbClr val="C00000"/>
                          </a:solidFill>
                        </a:rPr>
                        <a:t>2</a:t>
                      </a:r>
                    </a:p>
                  </a:txBody>
                  <a:tcPr/>
                </a:tc>
                <a:tc>
                  <a:txBody>
                    <a:bodyPr/>
                    <a:lstStyle/>
                    <a:p>
                      <a:pPr algn="ctr"/>
                      <a:r>
                        <a:rPr lang="en-SG" sz="2400" b="1" dirty="0">
                          <a:solidFill>
                            <a:srgbClr val="C00000"/>
                          </a:solidFill>
                        </a:rPr>
                        <a:t>1</a:t>
                      </a:r>
                    </a:p>
                  </a:txBody>
                  <a:tcPr/>
                </a:tc>
                <a:tc>
                  <a:txBody>
                    <a:bodyPr/>
                    <a:lstStyle/>
                    <a:p>
                      <a:pPr algn="ctr"/>
                      <a:r>
                        <a:rPr lang="en-SG" sz="2400" b="1" dirty="0">
                          <a:solidFill>
                            <a:srgbClr val="C00000"/>
                          </a:solidFill>
                        </a:rPr>
                        <a:t>2</a:t>
                      </a:r>
                    </a:p>
                  </a:txBody>
                  <a:tcPr/>
                </a:tc>
                <a:tc>
                  <a:txBody>
                    <a:bodyPr/>
                    <a:lstStyle/>
                    <a:p>
                      <a:pPr algn="ctr"/>
                      <a:r>
                        <a:rPr lang="en-SG" sz="2400" b="1" dirty="0">
                          <a:solidFill>
                            <a:srgbClr val="C00000"/>
                          </a:solidFill>
                        </a:rPr>
                        <a:t>1</a:t>
                      </a:r>
                    </a:p>
                  </a:txBody>
                  <a:tcPr/>
                </a:tc>
                <a:extLst>
                  <a:ext uri="{0D108BD9-81ED-4DB2-BD59-A6C34878D82A}">
                    <a16:rowId xmlns:a16="http://schemas.microsoft.com/office/drawing/2014/main" val="3841316199"/>
                  </a:ext>
                </a:extLst>
              </a:tr>
              <a:tr h="370840">
                <a:tc>
                  <a:txBody>
                    <a:bodyPr/>
                    <a:lstStyle/>
                    <a:p>
                      <a:r>
                        <a:rPr lang="en-SG" sz="2000" dirty="0">
                          <a:solidFill>
                            <a:schemeClr val="tx1"/>
                          </a:solidFill>
                        </a:rPr>
                        <a:t>Major Injuries</a:t>
                      </a:r>
                    </a:p>
                  </a:txBody>
                  <a:tcPr/>
                </a:tc>
                <a:tc>
                  <a:txBody>
                    <a:bodyPr/>
                    <a:lstStyle/>
                    <a:p>
                      <a:pPr algn="ctr"/>
                      <a:r>
                        <a:rPr lang="en-SG" sz="2400" b="1" dirty="0">
                          <a:solidFill>
                            <a:srgbClr val="C00000"/>
                          </a:solidFill>
                        </a:rPr>
                        <a:t>17</a:t>
                      </a:r>
                    </a:p>
                  </a:txBody>
                  <a:tcPr/>
                </a:tc>
                <a:tc>
                  <a:txBody>
                    <a:bodyPr/>
                    <a:lstStyle/>
                    <a:p>
                      <a:pPr algn="ctr"/>
                      <a:r>
                        <a:rPr lang="en-SG" sz="2400" b="1" dirty="0">
                          <a:solidFill>
                            <a:srgbClr val="C00000"/>
                          </a:solidFill>
                        </a:rPr>
                        <a:t>14</a:t>
                      </a:r>
                    </a:p>
                  </a:txBody>
                  <a:tcPr/>
                </a:tc>
                <a:tc>
                  <a:txBody>
                    <a:bodyPr/>
                    <a:lstStyle/>
                    <a:p>
                      <a:pPr algn="ctr"/>
                      <a:r>
                        <a:rPr lang="en-SG" sz="2400" b="1" dirty="0">
                          <a:solidFill>
                            <a:srgbClr val="C00000"/>
                          </a:solidFill>
                        </a:rPr>
                        <a:t>10</a:t>
                      </a:r>
                    </a:p>
                  </a:txBody>
                  <a:tcPr/>
                </a:tc>
                <a:tc>
                  <a:txBody>
                    <a:bodyPr/>
                    <a:lstStyle/>
                    <a:p>
                      <a:pPr algn="ctr"/>
                      <a:r>
                        <a:rPr lang="en-SG" sz="2400" b="1" dirty="0">
                          <a:solidFill>
                            <a:srgbClr val="C00000"/>
                          </a:solidFill>
                        </a:rPr>
                        <a:t>18</a:t>
                      </a:r>
                    </a:p>
                  </a:txBody>
                  <a:tcPr/>
                </a:tc>
                <a:extLst>
                  <a:ext uri="{0D108BD9-81ED-4DB2-BD59-A6C34878D82A}">
                    <a16:rowId xmlns:a16="http://schemas.microsoft.com/office/drawing/2014/main" val="1367752216"/>
                  </a:ext>
                </a:extLst>
              </a:tr>
            </a:tbl>
          </a:graphicData>
        </a:graphic>
      </p:graphicFrame>
      <p:sp>
        <p:nvSpPr>
          <p:cNvPr id="24" name="Rectangle 23">
            <a:extLst>
              <a:ext uri="{FF2B5EF4-FFF2-40B4-BE49-F238E27FC236}">
                <a16:creationId xmlns:a16="http://schemas.microsoft.com/office/drawing/2014/main" id="{1DE45E7A-BBED-4A34-87A3-0F745F709350}"/>
              </a:ext>
            </a:extLst>
          </p:cNvPr>
          <p:cNvSpPr/>
          <p:nvPr/>
        </p:nvSpPr>
        <p:spPr>
          <a:xfrm>
            <a:off x="792951" y="4222773"/>
            <a:ext cx="7348937" cy="1669688"/>
          </a:xfrm>
          <a:prstGeom prst="rect">
            <a:avLst/>
          </a:prstGeom>
        </p:spPr>
        <p:txBody>
          <a:bodyPr wrap="square">
            <a:spAutoFit/>
          </a:bodyPr>
          <a:lstStyle/>
          <a:p>
            <a:r>
              <a:rPr lang="en-US" sz="2000" dirty="0">
                <a:cs typeface="Arial" panose="020B0604020202020204" pitchFamily="34" charset="0"/>
              </a:rPr>
              <a:t>Contact with electricity can occur when working with:</a:t>
            </a:r>
          </a:p>
          <a:p>
            <a:endParaRPr lang="en-US" sz="1050" dirty="0">
              <a:solidFill>
                <a:schemeClr val="bg1">
                  <a:lumMod val="50000"/>
                </a:schemeClr>
              </a:solidFill>
              <a:latin typeface="+mn-lt"/>
            </a:endParaRPr>
          </a:p>
          <a:p>
            <a:pPr marL="342900" indent="-342900">
              <a:buFont typeface="Arial" panose="020B0604020202020204" pitchFamily="34" charset="0"/>
              <a:buChar char="•"/>
            </a:pPr>
            <a:r>
              <a:rPr lang="en-US" sz="2400" b="1" dirty="0">
                <a:solidFill>
                  <a:srgbClr val="C00000"/>
                </a:solidFill>
                <a:latin typeface="+mn-lt"/>
              </a:rPr>
              <a:t>Electrical installations</a:t>
            </a:r>
          </a:p>
          <a:p>
            <a:pPr marL="342900" indent="-342900">
              <a:buFont typeface="Arial" panose="020B0604020202020204" pitchFamily="34" charset="0"/>
              <a:buChar char="•"/>
            </a:pPr>
            <a:r>
              <a:rPr lang="en-US" sz="2400" b="1" dirty="0">
                <a:solidFill>
                  <a:srgbClr val="C00000"/>
                </a:solidFill>
                <a:latin typeface="+mn-lt"/>
              </a:rPr>
              <a:t>Industrial machines</a:t>
            </a:r>
          </a:p>
          <a:p>
            <a:pPr marL="342900" indent="-342900">
              <a:buFont typeface="Arial" panose="020B0604020202020204" pitchFamily="34" charset="0"/>
              <a:buChar char="•"/>
            </a:pPr>
            <a:r>
              <a:rPr lang="en-US" sz="2400" b="1" dirty="0">
                <a:solidFill>
                  <a:srgbClr val="C00000"/>
                </a:solidFill>
                <a:latin typeface="+mn-lt"/>
              </a:rPr>
              <a:t>Electrical equipment</a:t>
            </a:r>
          </a:p>
        </p:txBody>
      </p:sp>
      <p:sp>
        <p:nvSpPr>
          <p:cNvPr id="25" name="Rectangle 2">
            <a:extLst>
              <a:ext uri="{FF2B5EF4-FFF2-40B4-BE49-F238E27FC236}">
                <a16:creationId xmlns:a16="http://schemas.microsoft.com/office/drawing/2014/main" id="{927A7C94-135C-4D1D-985F-CF17E97A8AE5}"/>
              </a:ext>
            </a:extLst>
          </p:cNvPr>
          <p:cNvSpPr txBox="1">
            <a:spLocks noChangeArrowheads="1"/>
          </p:cNvSpPr>
          <p:nvPr/>
        </p:nvSpPr>
        <p:spPr>
          <a:xfrm>
            <a:off x="4500197" y="3804267"/>
            <a:ext cx="3641691" cy="264065"/>
          </a:xfrm>
          <a:prstGeom prst="rect">
            <a:avLst/>
          </a:prstGeom>
        </p:spPr>
        <p:txBody>
          <a:bodyPr/>
          <a:lstStyle/>
          <a:p>
            <a:pPr lvl="0" indent="4763" algn="r">
              <a:lnSpc>
                <a:spcPct val="80000"/>
              </a:lnSpc>
              <a:spcBef>
                <a:spcPct val="20000"/>
              </a:spcBef>
              <a:defRPr/>
            </a:pPr>
            <a:r>
              <a:rPr lang="en-GB" sz="1100" i="1" dirty="0"/>
              <a:t>WSH National Statistics Report 2016 - 2019</a:t>
            </a:r>
            <a:endParaRPr kumimoji="0" lang="en-GB" altLang="ko-KR" sz="1100" b="1" i="1" u="none" strike="noStrike" kern="0" cap="none" spc="0" normalizeH="0" baseline="0" noProof="0" dirty="0">
              <a:ln>
                <a:noFill/>
              </a:ln>
              <a:solidFill>
                <a:srgbClr val="C00000"/>
              </a:solidFill>
              <a:effectLst/>
              <a:uLnTx/>
              <a:uFillTx/>
              <a:latin typeface="Arial" pitchFamily="34" charset="0"/>
              <a:ea typeface="Gulim" pitchFamily="34" charset="-127"/>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ChangeArrowheads="1"/>
          </p:cNvSpPr>
          <p:nvPr/>
        </p:nvSpPr>
        <p:spPr bwMode="auto">
          <a:xfrm>
            <a:off x="580786" y="407319"/>
            <a:ext cx="3782208" cy="1077218"/>
          </a:xfrm>
          <a:prstGeom prst="rect">
            <a:avLst/>
          </a:prstGeom>
          <a:noFill/>
          <a:ln w="9525">
            <a:noFill/>
            <a:miter lim="800000"/>
            <a:headEnd/>
            <a:tailEnd/>
          </a:ln>
        </p:spPr>
        <p:txBody>
          <a:bodyPr wrap="square">
            <a:spAutoFit/>
          </a:bodyPr>
          <a:lstStyle/>
          <a:p>
            <a:r>
              <a:rPr lang="en-US" sz="3200" b="1" spc="300" dirty="0">
                <a:solidFill>
                  <a:srgbClr val="92D050"/>
                </a:solidFill>
                <a:cs typeface="Arial" pitchFamily="34" charset="0"/>
              </a:rPr>
              <a:t>FOR YOUR SAFETY:</a:t>
            </a:r>
          </a:p>
        </p:txBody>
      </p:sp>
      <p:sp>
        <p:nvSpPr>
          <p:cNvPr id="7" name="Slide Number Placeholder 6">
            <a:extLst>
              <a:ext uri="{FF2B5EF4-FFF2-40B4-BE49-F238E27FC236}">
                <a16:creationId xmlns:a16="http://schemas.microsoft.com/office/drawing/2014/main" id="{D6E07F00-7185-48DF-B77D-D343B01A28D4}"/>
              </a:ext>
            </a:extLst>
          </p:cNvPr>
          <p:cNvSpPr>
            <a:spLocks noGrp="1"/>
          </p:cNvSpPr>
          <p:nvPr>
            <p:ph type="sldNum" sz="quarter" idx="11"/>
          </p:nvPr>
        </p:nvSpPr>
        <p:spPr/>
        <p:txBody>
          <a:bodyPr/>
          <a:lstStyle/>
          <a:p>
            <a:fld id="{8584D53F-AF5E-4723-96CB-40045B6453DE}" type="slidenum">
              <a:rPr lang="en-SG" smtClean="0"/>
              <a:pPr/>
              <a:t>3</a:t>
            </a:fld>
            <a:r>
              <a:rPr lang="en-SG"/>
              <a:t>/10</a:t>
            </a:r>
            <a:endParaRPr lang="en-SG" dirty="0"/>
          </a:p>
        </p:txBody>
      </p:sp>
      <p:sp>
        <p:nvSpPr>
          <p:cNvPr id="13" name="Rectangle 12">
            <a:extLst>
              <a:ext uri="{FF2B5EF4-FFF2-40B4-BE49-F238E27FC236}">
                <a16:creationId xmlns:a16="http://schemas.microsoft.com/office/drawing/2014/main" id="{62355D4C-9478-4037-93C5-F1EF48B349E9}"/>
              </a:ext>
            </a:extLst>
          </p:cNvPr>
          <p:cNvSpPr/>
          <p:nvPr/>
        </p:nvSpPr>
        <p:spPr>
          <a:xfrm>
            <a:off x="580785" y="1526780"/>
            <a:ext cx="3873649" cy="4293483"/>
          </a:xfrm>
          <a:prstGeom prst="rect">
            <a:avLst/>
          </a:prstGeom>
        </p:spPr>
        <p:txBody>
          <a:bodyPr wrap="square">
            <a:spAutoFit/>
          </a:bodyPr>
          <a:lstStyle/>
          <a:p>
            <a:r>
              <a:rPr lang="en-US" sz="2100" b="1" dirty="0">
                <a:solidFill>
                  <a:srgbClr val="C00000"/>
                </a:solidFill>
              </a:rPr>
              <a:t>Do not work with the equipment or machine if</a:t>
            </a:r>
          </a:p>
          <a:p>
            <a:endParaRPr lang="en-US" sz="2100" b="1" dirty="0">
              <a:solidFill>
                <a:srgbClr val="C00000"/>
              </a:solidFill>
            </a:endParaRPr>
          </a:p>
          <a:p>
            <a:pPr marL="285750" indent="-285750">
              <a:buFont typeface="Courier New" panose="02070309020205020404" pitchFamily="49" charset="0"/>
              <a:buChar char="o"/>
            </a:pPr>
            <a:r>
              <a:rPr lang="en-US" sz="2100" dirty="0">
                <a:solidFill>
                  <a:schemeClr val="bg1">
                    <a:lumMod val="50000"/>
                  </a:schemeClr>
                </a:solidFill>
              </a:rPr>
              <a:t>it is defective</a:t>
            </a:r>
          </a:p>
          <a:p>
            <a:pPr marL="285750" indent="-285750">
              <a:buFont typeface="Courier New" panose="02070309020205020404" pitchFamily="49" charset="0"/>
              <a:buChar char="o"/>
            </a:pPr>
            <a:r>
              <a:rPr lang="en-US" sz="2100" dirty="0">
                <a:solidFill>
                  <a:schemeClr val="bg1">
                    <a:lumMod val="50000"/>
                  </a:schemeClr>
                </a:solidFill>
              </a:rPr>
              <a:t>there are damaged electrical cords or exposed wires</a:t>
            </a:r>
          </a:p>
          <a:p>
            <a:pPr marL="285750" indent="-285750">
              <a:buFont typeface="Courier New" panose="02070309020205020404" pitchFamily="49" charset="0"/>
              <a:buChar char="o"/>
            </a:pPr>
            <a:r>
              <a:rPr lang="en-US" sz="2100" dirty="0">
                <a:solidFill>
                  <a:schemeClr val="bg1">
                    <a:lumMod val="50000"/>
                  </a:schemeClr>
                </a:solidFill>
              </a:rPr>
              <a:t>the power points or extension cords are overloaded</a:t>
            </a:r>
          </a:p>
          <a:p>
            <a:pPr marL="285750" indent="-285750">
              <a:buFont typeface="Courier New" panose="02070309020205020404" pitchFamily="49" charset="0"/>
              <a:buChar char="o"/>
            </a:pPr>
            <a:r>
              <a:rPr lang="en-US" sz="2100" dirty="0">
                <a:solidFill>
                  <a:schemeClr val="bg1">
                    <a:lumMod val="50000"/>
                  </a:schemeClr>
                </a:solidFill>
              </a:rPr>
              <a:t>the work area is wet or damp</a:t>
            </a:r>
          </a:p>
          <a:p>
            <a:pPr marL="285750" indent="-285750">
              <a:buFont typeface="Courier New" panose="02070309020205020404" pitchFamily="49" charset="0"/>
              <a:buChar char="o"/>
            </a:pPr>
            <a:r>
              <a:rPr lang="en-US" sz="2100" dirty="0">
                <a:solidFill>
                  <a:schemeClr val="bg1">
                    <a:lumMod val="50000"/>
                  </a:schemeClr>
                </a:solidFill>
              </a:rPr>
              <a:t>you smell something burning</a:t>
            </a:r>
          </a:p>
          <a:p>
            <a:pPr marL="285750" indent="-285750">
              <a:buFont typeface="Courier New" panose="02070309020205020404" pitchFamily="49" charset="0"/>
              <a:buChar char="o"/>
            </a:pPr>
            <a:endParaRPr lang="en-US" sz="2100" dirty="0">
              <a:solidFill>
                <a:schemeClr val="bg1">
                  <a:lumMod val="50000"/>
                </a:schemeClr>
              </a:solidFill>
            </a:endParaRPr>
          </a:p>
        </p:txBody>
      </p:sp>
      <p:pic>
        <p:nvPicPr>
          <p:cNvPr id="2" name="Picture 1">
            <a:extLst>
              <a:ext uri="{FF2B5EF4-FFF2-40B4-BE49-F238E27FC236}">
                <a16:creationId xmlns:a16="http://schemas.microsoft.com/office/drawing/2014/main" id="{B211164E-3421-425A-85B6-7A37B0A8A0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1496" y="510282"/>
            <a:ext cx="3590737" cy="53099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580785" y="360000"/>
            <a:ext cx="8027955" cy="1600438"/>
          </a:xfrm>
          <a:prstGeom prst="rect">
            <a:avLst/>
          </a:prstGeom>
          <a:noFill/>
          <a:ln w="9525">
            <a:noFill/>
            <a:miter lim="800000"/>
            <a:headEnd/>
            <a:tailEnd/>
          </a:ln>
        </p:spPr>
        <p:txBody>
          <a:bodyPr wrap="square">
            <a:spAutoFit/>
          </a:bodyPr>
          <a:lstStyle/>
          <a:p>
            <a:pPr>
              <a:lnSpc>
                <a:spcPct val="150000"/>
              </a:lnSpc>
            </a:pPr>
            <a:r>
              <a:rPr lang="en-US" sz="2400" u="sng" dirty="0">
                <a:solidFill>
                  <a:srgbClr val="92D050"/>
                </a:solidFill>
                <a:cs typeface="Arial" pitchFamily="34" charset="0"/>
              </a:rPr>
              <a:t>WSH Tip 1</a:t>
            </a:r>
          </a:p>
          <a:p>
            <a:r>
              <a:rPr lang="en-US" sz="3100" b="1" dirty="0">
                <a:solidFill>
                  <a:srgbClr val="C00000"/>
                </a:solidFill>
                <a:cs typeface="Arial" pitchFamily="34" charset="0"/>
              </a:rPr>
              <a:t>Ensure correct wiring and</a:t>
            </a:r>
          </a:p>
          <a:p>
            <a:r>
              <a:rPr lang="en-US" sz="3100" b="1" dirty="0">
                <a:solidFill>
                  <a:srgbClr val="C00000"/>
                </a:solidFill>
                <a:cs typeface="Arial" pitchFamily="34" charset="0"/>
              </a:rPr>
              <a:t>proper earthing    *</a:t>
            </a:r>
          </a:p>
        </p:txBody>
      </p:sp>
      <p:sp>
        <p:nvSpPr>
          <p:cNvPr id="6" name="Slide Number Placeholder 5">
            <a:extLst>
              <a:ext uri="{FF2B5EF4-FFF2-40B4-BE49-F238E27FC236}">
                <a16:creationId xmlns:a16="http://schemas.microsoft.com/office/drawing/2014/main" id="{818A2A74-224F-42E2-A0D4-223A6EDC41E7}"/>
              </a:ext>
            </a:extLst>
          </p:cNvPr>
          <p:cNvSpPr>
            <a:spLocks noGrp="1"/>
          </p:cNvSpPr>
          <p:nvPr>
            <p:ph type="sldNum" sz="quarter" idx="11"/>
          </p:nvPr>
        </p:nvSpPr>
        <p:spPr/>
        <p:txBody>
          <a:bodyPr/>
          <a:lstStyle/>
          <a:p>
            <a:fld id="{8584D53F-AF5E-4723-96CB-40045B6453DE}" type="slidenum">
              <a:rPr lang="en-SG" smtClean="0"/>
              <a:pPr/>
              <a:t>4</a:t>
            </a:fld>
            <a:r>
              <a:rPr lang="en-SG"/>
              <a:t>/10</a:t>
            </a:r>
            <a:endParaRPr lang="en-SG" dirty="0"/>
          </a:p>
        </p:txBody>
      </p:sp>
      <p:pic>
        <p:nvPicPr>
          <p:cNvPr id="3" name="Picture 2">
            <a:extLst>
              <a:ext uri="{FF2B5EF4-FFF2-40B4-BE49-F238E27FC236}">
                <a16:creationId xmlns:a16="http://schemas.microsoft.com/office/drawing/2014/main" id="{25F0492E-198E-4721-BE50-0679AAAE1785}"/>
              </a:ext>
            </a:extLst>
          </p:cNvPr>
          <p:cNvPicPr>
            <a:picLocks noChangeAspect="1"/>
          </p:cNvPicPr>
          <p:nvPr/>
        </p:nvPicPr>
        <p:blipFill>
          <a:blip r:embed="rId3"/>
          <a:stretch>
            <a:fillRect/>
          </a:stretch>
        </p:blipFill>
        <p:spPr>
          <a:xfrm>
            <a:off x="792001" y="1980000"/>
            <a:ext cx="7560000" cy="3761914"/>
          </a:xfrm>
          <a:prstGeom prst="rect">
            <a:avLst/>
          </a:prstGeom>
        </p:spPr>
      </p:pic>
      <p:sp>
        <p:nvSpPr>
          <p:cNvPr id="4" name="Rectangle 3">
            <a:extLst>
              <a:ext uri="{FF2B5EF4-FFF2-40B4-BE49-F238E27FC236}">
                <a16:creationId xmlns:a16="http://schemas.microsoft.com/office/drawing/2014/main" id="{A17BD86B-99B1-43F3-A6B1-74FF07CE7261}"/>
              </a:ext>
            </a:extLst>
          </p:cNvPr>
          <p:cNvSpPr/>
          <p:nvPr/>
        </p:nvSpPr>
        <p:spPr>
          <a:xfrm>
            <a:off x="2553883" y="6231631"/>
            <a:ext cx="3809184" cy="338554"/>
          </a:xfrm>
          <a:prstGeom prst="rect">
            <a:avLst/>
          </a:prstGeom>
        </p:spPr>
        <p:txBody>
          <a:bodyPr wrap="none">
            <a:spAutoFit/>
          </a:bodyPr>
          <a:lstStyle/>
          <a:p>
            <a:r>
              <a:rPr lang="en-US" sz="1600" dirty="0">
                <a:latin typeface="UniversLTStd-Bold"/>
              </a:rPr>
              <a:t>*L: live wire, N: neutral wire,       :earth wire</a:t>
            </a:r>
            <a:endParaRPr lang="en-SG" sz="1600" dirty="0"/>
          </a:p>
        </p:txBody>
      </p:sp>
      <p:pic>
        <p:nvPicPr>
          <p:cNvPr id="7" name="Picture 6">
            <a:extLst>
              <a:ext uri="{FF2B5EF4-FFF2-40B4-BE49-F238E27FC236}">
                <a16:creationId xmlns:a16="http://schemas.microsoft.com/office/drawing/2014/main" id="{1E8F1031-EDD6-4DAA-A838-08D34518FB88}"/>
              </a:ext>
            </a:extLst>
          </p:cNvPr>
          <p:cNvPicPr>
            <a:picLocks noChangeAspect="1"/>
          </p:cNvPicPr>
          <p:nvPr/>
        </p:nvPicPr>
        <p:blipFill>
          <a:blip r:embed="rId4"/>
          <a:stretch>
            <a:fillRect/>
          </a:stretch>
        </p:blipFill>
        <p:spPr>
          <a:xfrm>
            <a:off x="3582571" y="1442136"/>
            <a:ext cx="419100" cy="395288"/>
          </a:xfrm>
          <a:prstGeom prst="rect">
            <a:avLst/>
          </a:prstGeom>
        </p:spPr>
      </p:pic>
      <p:pic>
        <p:nvPicPr>
          <p:cNvPr id="8" name="Picture 7">
            <a:extLst>
              <a:ext uri="{FF2B5EF4-FFF2-40B4-BE49-F238E27FC236}">
                <a16:creationId xmlns:a16="http://schemas.microsoft.com/office/drawing/2014/main" id="{8CE2EBDE-7C94-4E21-838C-431137B1D7D9}"/>
              </a:ext>
            </a:extLst>
          </p:cNvPr>
          <p:cNvPicPr>
            <a:picLocks noChangeAspect="1"/>
          </p:cNvPicPr>
          <p:nvPr/>
        </p:nvPicPr>
        <p:blipFill>
          <a:blip r:embed="rId4"/>
          <a:stretch>
            <a:fillRect/>
          </a:stretch>
        </p:blipFill>
        <p:spPr>
          <a:xfrm>
            <a:off x="5029199" y="6270858"/>
            <a:ext cx="275769" cy="2601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576000" y="360000"/>
            <a:ext cx="8178496" cy="1631216"/>
          </a:xfrm>
          <a:prstGeom prst="rect">
            <a:avLst/>
          </a:prstGeom>
          <a:noFill/>
          <a:ln w="9525">
            <a:noFill/>
            <a:miter lim="800000"/>
            <a:headEnd/>
            <a:tailEnd/>
          </a:ln>
        </p:spPr>
        <p:txBody>
          <a:bodyPr wrap="square">
            <a:spAutoFit/>
          </a:bodyPr>
          <a:lstStyle/>
          <a:p>
            <a:pPr>
              <a:lnSpc>
                <a:spcPct val="150000"/>
              </a:lnSpc>
            </a:pPr>
            <a:r>
              <a:rPr lang="en-US" sz="2400" u="sng" dirty="0">
                <a:solidFill>
                  <a:srgbClr val="92D050"/>
                </a:solidFill>
                <a:cs typeface="Arial" pitchFamily="34" charset="0"/>
              </a:rPr>
              <a:t>WSH Tip 2</a:t>
            </a:r>
          </a:p>
          <a:p>
            <a:r>
              <a:rPr lang="en-US" sz="3200" b="1" dirty="0">
                <a:solidFill>
                  <a:srgbClr val="C00000"/>
                </a:solidFill>
                <a:cs typeface="Arial" pitchFamily="34" charset="0"/>
              </a:rPr>
              <a:t>Make sure equipment is in</a:t>
            </a:r>
          </a:p>
          <a:p>
            <a:r>
              <a:rPr lang="en-US" sz="3200" b="1" dirty="0">
                <a:solidFill>
                  <a:srgbClr val="C00000"/>
                </a:solidFill>
                <a:cs typeface="Arial" pitchFamily="34" charset="0"/>
              </a:rPr>
              <a:t>good condition before use</a:t>
            </a:r>
          </a:p>
        </p:txBody>
      </p:sp>
      <p:sp>
        <p:nvSpPr>
          <p:cNvPr id="6" name="Slide Number Placeholder 5">
            <a:extLst>
              <a:ext uri="{FF2B5EF4-FFF2-40B4-BE49-F238E27FC236}">
                <a16:creationId xmlns:a16="http://schemas.microsoft.com/office/drawing/2014/main" id="{49821A14-07B1-4066-88BB-E84A5ADF0C08}"/>
              </a:ext>
            </a:extLst>
          </p:cNvPr>
          <p:cNvSpPr>
            <a:spLocks noGrp="1"/>
          </p:cNvSpPr>
          <p:nvPr>
            <p:ph type="sldNum" sz="quarter" idx="11"/>
          </p:nvPr>
        </p:nvSpPr>
        <p:spPr/>
        <p:txBody>
          <a:bodyPr/>
          <a:lstStyle/>
          <a:p>
            <a:fld id="{8584D53F-AF5E-4723-96CB-40045B6453DE}" type="slidenum">
              <a:rPr lang="en-SG" smtClean="0"/>
              <a:pPr/>
              <a:t>5</a:t>
            </a:fld>
            <a:r>
              <a:rPr lang="en-SG"/>
              <a:t>/10</a:t>
            </a:r>
            <a:endParaRPr lang="en-SG" dirty="0"/>
          </a:p>
        </p:txBody>
      </p:sp>
      <p:pic>
        <p:nvPicPr>
          <p:cNvPr id="2" name="Picture 1">
            <a:extLst>
              <a:ext uri="{FF2B5EF4-FFF2-40B4-BE49-F238E27FC236}">
                <a16:creationId xmlns:a16="http://schemas.microsoft.com/office/drawing/2014/main" id="{7A2E9F5C-58B6-4B50-97DA-26029EC9CF46}"/>
              </a:ext>
            </a:extLst>
          </p:cNvPr>
          <p:cNvPicPr>
            <a:picLocks noChangeAspect="1"/>
          </p:cNvPicPr>
          <p:nvPr/>
        </p:nvPicPr>
        <p:blipFill rotWithShape="1">
          <a:blip r:embed="rId3"/>
          <a:srcRect l="715" r="715" b="2367"/>
          <a:stretch/>
        </p:blipFill>
        <p:spPr>
          <a:xfrm>
            <a:off x="792000" y="1980000"/>
            <a:ext cx="7560000" cy="3761739"/>
          </a:xfrm>
          <a:prstGeom prst="rect">
            <a:avLst/>
          </a:prstGeom>
        </p:spPr>
      </p:pic>
    </p:spTree>
    <p:extLst>
      <p:ext uri="{BB962C8B-B14F-4D97-AF65-F5344CB8AC3E}">
        <p14:creationId xmlns:p14="http://schemas.microsoft.com/office/powerpoint/2010/main" val="1959111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576000" y="360000"/>
            <a:ext cx="7918728" cy="1138773"/>
          </a:xfrm>
          <a:prstGeom prst="rect">
            <a:avLst/>
          </a:prstGeom>
          <a:noFill/>
          <a:ln w="9525">
            <a:noFill/>
            <a:miter lim="800000"/>
            <a:headEnd/>
            <a:tailEnd/>
          </a:ln>
        </p:spPr>
        <p:txBody>
          <a:bodyPr wrap="square">
            <a:spAutoFit/>
          </a:bodyPr>
          <a:lstStyle/>
          <a:p>
            <a:pPr>
              <a:lnSpc>
                <a:spcPct val="150000"/>
              </a:lnSpc>
            </a:pPr>
            <a:r>
              <a:rPr lang="en-US" sz="2400" u="sng" dirty="0">
                <a:solidFill>
                  <a:srgbClr val="92D050"/>
                </a:solidFill>
                <a:cs typeface="Arial" pitchFamily="34" charset="0"/>
              </a:rPr>
              <a:t>WSH Tip 3</a:t>
            </a:r>
          </a:p>
          <a:p>
            <a:r>
              <a:rPr lang="en-US" sz="3200" b="1" dirty="0">
                <a:solidFill>
                  <a:srgbClr val="C00000"/>
                </a:solidFill>
                <a:cs typeface="Arial" pitchFamily="34" charset="0"/>
              </a:rPr>
              <a:t>Do not overload power sockets</a:t>
            </a:r>
          </a:p>
        </p:txBody>
      </p:sp>
      <p:sp>
        <p:nvSpPr>
          <p:cNvPr id="6" name="Slide Number Placeholder 5">
            <a:extLst>
              <a:ext uri="{FF2B5EF4-FFF2-40B4-BE49-F238E27FC236}">
                <a16:creationId xmlns:a16="http://schemas.microsoft.com/office/drawing/2014/main" id="{59198CB0-1C63-49CB-A9E6-40D43E8FA396}"/>
              </a:ext>
            </a:extLst>
          </p:cNvPr>
          <p:cNvSpPr>
            <a:spLocks noGrp="1"/>
          </p:cNvSpPr>
          <p:nvPr>
            <p:ph type="sldNum" sz="quarter" idx="11"/>
          </p:nvPr>
        </p:nvSpPr>
        <p:spPr/>
        <p:txBody>
          <a:bodyPr/>
          <a:lstStyle/>
          <a:p>
            <a:fld id="{8584D53F-AF5E-4723-96CB-40045B6453DE}" type="slidenum">
              <a:rPr lang="en-SG" smtClean="0"/>
              <a:pPr/>
              <a:t>6</a:t>
            </a:fld>
            <a:r>
              <a:rPr lang="en-SG"/>
              <a:t>/10</a:t>
            </a:r>
            <a:endParaRPr lang="en-SG" dirty="0"/>
          </a:p>
        </p:txBody>
      </p:sp>
      <p:pic>
        <p:nvPicPr>
          <p:cNvPr id="3" name="Picture 2">
            <a:extLst>
              <a:ext uri="{FF2B5EF4-FFF2-40B4-BE49-F238E27FC236}">
                <a16:creationId xmlns:a16="http://schemas.microsoft.com/office/drawing/2014/main" id="{CE389A6B-72F1-4FE3-A46A-1954FCE124F2}"/>
              </a:ext>
            </a:extLst>
          </p:cNvPr>
          <p:cNvPicPr>
            <a:picLocks noChangeAspect="1"/>
          </p:cNvPicPr>
          <p:nvPr/>
        </p:nvPicPr>
        <p:blipFill>
          <a:blip r:embed="rId3"/>
          <a:stretch>
            <a:fillRect/>
          </a:stretch>
        </p:blipFill>
        <p:spPr>
          <a:xfrm>
            <a:off x="792000" y="1980000"/>
            <a:ext cx="7560000" cy="3874272"/>
          </a:xfrm>
          <a:prstGeom prst="rect">
            <a:avLst/>
          </a:prstGeom>
        </p:spPr>
      </p:pic>
    </p:spTree>
    <p:extLst>
      <p:ext uri="{BB962C8B-B14F-4D97-AF65-F5344CB8AC3E}">
        <p14:creationId xmlns:p14="http://schemas.microsoft.com/office/powerpoint/2010/main" val="950180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576000" y="360000"/>
            <a:ext cx="8172115" cy="1631216"/>
          </a:xfrm>
          <a:prstGeom prst="rect">
            <a:avLst/>
          </a:prstGeom>
          <a:noFill/>
          <a:ln w="9525">
            <a:noFill/>
            <a:miter lim="800000"/>
            <a:headEnd/>
            <a:tailEnd/>
          </a:ln>
        </p:spPr>
        <p:txBody>
          <a:bodyPr wrap="square">
            <a:spAutoFit/>
          </a:bodyPr>
          <a:lstStyle/>
          <a:p>
            <a:pPr>
              <a:lnSpc>
                <a:spcPct val="150000"/>
              </a:lnSpc>
            </a:pPr>
            <a:r>
              <a:rPr lang="en-US" sz="2400" u="sng" dirty="0">
                <a:solidFill>
                  <a:srgbClr val="92D050"/>
                </a:solidFill>
                <a:cs typeface="Arial" pitchFamily="34" charset="0"/>
              </a:rPr>
              <a:t>WSH Tip 4</a:t>
            </a:r>
          </a:p>
          <a:p>
            <a:r>
              <a:rPr lang="en-US" sz="3200" b="1" dirty="0">
                <a:solidFill>
                  <a:srgbClr val="C00000"/>
                </a:solidFill>
                <a:cs typeface="Arial" pitchFamily="34" charset="0"/>
              </a:rPr>
              <a:t>Dry your hands before</a:t>
            </a:r>
          </a:p>
          <a:p>
            <a:r>
              <a:rPr lang="en-US" sz="3200" b="1" dirty="0">
                <a:solidFill>
                  <a:srgbClr val="C00000"/>
                </a:solidFill>
                <a:cs typeface="Arial" pitchFamily="34" charset="0"/>
              </a:rPr>
              <a:t>touching equipment</a:t>
            </a:r>
          </a:p>
        </p:txBody>
      </p:sp>
      <p:sp>
        <p:nvSpPr>
          <p:cNvPr id="6" name="Slide Number Placeholder 5">
            <a:extLst>
              <a:ext uri="{FF2B5EF4-FFF2-40B4-BE49-F238E27FC236}">
                <a16:creationId xmlns:a16="http://schemas.microsoft.com/office/drawing/2014/main" id="{444FDADD-C1E9-45A3-8558-DF8BE793AB70}"/>
              </a:ext>
            </a:extLst>
          </p:cNvPr>
          <p:cNvSpPr>
            <a:spLocks noGrp="1"/>
          </p:cNvSpPr>
          <p:nvPr>
            <p:ph type="sldNum" sz="quarter" idx="11"/>
          </p:nvPr>
        </p:nvSpPr>
        <p:spPr/>
        <p:txBody>
          <a:bodyPr/>
          <a:lstStyle/>
          <a:p>
            <a:fld id="{8584D53F-AF5E-4723-96CB-40045B6453DE}" type="slidenum">
              <a:rPr lang="en-SG" smtClean="0"/>
              <a:pPr/>
              <a:t>7</a:t>
            </a:fld>
            <a:r>
              <a:rPr lang="en-SG"/>
              <a:t>/10</a:t>
            </a:r>
            <a:endParaRPr lang="en-SG" dirty="0"/>
          </a:p>
        </p:txBody>
      </p:sp>
      <p:pic>
        <p:nvPicPr>
          <p:cNvPr id="3" name="Picture 2">
            <a:extLst>
              <a:ext uri="{FF2B5EF4-FFF2-40B4-BE49-F238E27FC236}">
                <a16:creationId xmlns:a16="http://schemas.microsoft.com/office/drawing/2014/main" id="{D873C570-AA79-4A20-AE0D-E358B1F146E5}"/>
              </a:ext>
            </a:extLst>
          </p:cNvPr>
          <p:cNvPicPr>
            <a:picLocks noChangeAspect="1"/>
          </p:cNvPicPr>
          <p:nvPr/>
        </p:nvPicPr>
        <p:blipFill rotWithShape="1">
          <a:blip r:embed="rId3"/>
          <a:srcRect t="1843" b="2392"/>
          <a:stretch/>
        </p:blipFill>
        <p:spPr>
          <a:xfrm>
            <a:off x="792000" y="1980000"/>
            <a:ext cx="7560000" cy="3744000"/>
          </a:xfrm>
          <a:prstGeom prst="rect">
            <a:avLst/>
          </a:prstGeom>
        </p:spPr>
      </p:pic>
    </p:spTree>
    <p:extLst>
      <p:ext uri="{BB962C8B-B14F-4D97-AF65-F5344CB8AC3E}">
        <p14:creationId xmlns:p14="http://schemas.microsoft.com/office/powerpoint/2010/main" val="373481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576000" y="360000"/>
            <a:ext cx="7703898" cy="1631216"/>
          </a:xfrm>
          <a:prstGeom prst="rect">
            <a:avLst/>
          </a:prstGeom>
          <a:noFill/>
          <a:ln w="9525">
            <a:noFill/>
            <a:miter lim="800000"/>
            <a:headEnd/>
            <a:tailEnd/>
          </a:ln>
        </p:spPr>
        <p:txBody>
          <a:bodyPr wrap="square">
            <a:spAutoFit/>
          </a:bodyPr>
          <a:lstStyle/>
          <a:p>
            <a:pPr>
              <a:lnSpc>
                <a:spcPct val="150000"/>
              </a:lnSpc>
            </a:pPr>
            <a:r>
              <a:rPr lang="en-US" sz="2400" u="sng" dirty="0">
                <a:solidFill>
                  <a:srgbClr val="92D050"/>
                </a:solidFill>
                <a:cs typeface="Arial" pitchFamily="34" charset="0"/>
              </a:rPr>
              <a:t>WSH Tip 5</a:t>
            </a:r>
          </a:p>
          <a:p>
            <a:r>
              <a:rPr lang="en-US" sz="3200" b="1" dirty="0">
                <a:solidFill>
                  <a:srgbClr val="C00000"/>
                </a:solidFill>
                <a:cs typeface="Arial" pitchFamily="34" charset="0"/>
              </a:rPr>
              <a:t>Use the right personal </a:t>
            </a:r>
          </a:p>
          <a:p>
            <a:r>
              <a:rPr lang="en-US" sz="3200" b="1" dirty="0">
                <a:solidFill>
                  <a:srgbClr val="C00000"/>
                </a:solidFill>
                <a:cs typeface="Arial" pitchFamily="34" charset="0"/>
              </a:rPr>
              <a:t>protective equipment</a:t>
            </a:r>
          </a:p>
        </p:txBody>
      </p:sp>
      <p:sp>
        <p:nvSpPr>
          <p:cNvPr id="6" name="Slide Number Placeholder 5">
            <a:extLst>
              <a:ext uri="{FF2B5EF4-FFF2-40B4-BE49-F238E27FC236}">
                <a16:creationId xmlns:a16="http://schemas.microsoft.com/office/drawing/2014/main" id="{8F000A2D-1866-461A-B2AE-338F51966D7E}"/>
              </a:ext>
            </a:extLst>
          </p:cNvPr>
          <p:cNvSpPr>
            <a:spLocks noGrp="1"/>
          </p:cNvSpPr>
          <p:nvPr>
            <p:ph type="sldNum" sz="quarter" idx="11"/>
          </p:nvPr>
        </p:nvSpPr>
        <p:spPr/>
        <p:txBody>
          <a:bodyPr/>
          <a:lstStyle/>
          <a:p>
            <a:fld id="{8584D53F-AF5E-4723-96CB-40045B6453DE}" type="slidenum">
              <a:rPr lang="en-SG" smtClean="0"/>
              <a:pPr/>
              <a:t>8</a:t>
            </a:fld>
            <a:r>
              <a:rPr lang="en-SG"/>
              <a:t>/10</a:t>
            </a:r>
            <a:endParaRPr lang="en-SG" dirty="0"/>
          </a:p>
        </p:txBody>
      </p:sp>
      <p:pic>
        <p:nvPicPr>
          <p:cNvPr id="3" name="Picture 2">
            <a:extLst>
              <a:ext uri="{FF2B5EF4-FFF2-40B4-BE49-F238E27FC236}">
                <a16:creationId xmlns:a16="http://schemas.microsoft.com/office/drawing/2014/main" id="{9F7CE98A-3812-469B-AE04-4114B9BFA743}"/>
              </a:ext>
            </a:extLst>
          </p:cNvPr>
          <p:cNvPicPr>
            <a:picLocks noChangeAspect="1"/>
          </p:cNvPicPr>
          <p:nvPr/>
        </p:nvPicPr>
        <p:blipFill rotWithShape="1">
          <a:blip r:embed="rId3"/>
          <a:srcRect l="847" t="875" r="406" b="999"/>
          <a:stretch/>
        </p:blipFill>
        <p:spPr>
          <a:xfrm>
            <a:off x="792000" y="1980000"/>
            <a:ext cx="7560000" cy="3780000"/>
          </a:xfrm>
          <a:prstGeom prst="rect">
            <a:avLst/>
          </a:prstGeom>
        </p:spPr>
      </p:pic>
    </p:spTree>
    <p:extLst>
      <p:ext uri="{BB962C8B-B14F-4D97-AF65-F5344CB8AC3E}">
        <p14:creationId xmlns:p14="http://schemas.microsoft.com/office/powerpoint/2010/main" val="2941775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3">
            <a:extLst>
              <a:ext uri="{FF2B5EF4-FFF2-40B4-BE49-F238E27FC236}">
                <a16:creationId xmlns:a16="http://schemas.microsoft.com/office/drawing/2014/main" id="{CF90E539-9D52-466A-A90F-1335B1D86924}"/>
              </a:ext>
            </a:extLst>
          </p:cNvPr>
          <p:cNvSpPr>
            <a:spLocks noChangeArrowheads="1"/>
          </p:cNvSpPr>
          <p:nvPr/>
        </p:nvSpPr>
        <p:spPr bwMode="auto">
          <a:xfrm>
            <a:off x="461880" y="376170"/>
            <a:ext cx="6975954" cy="1200329"/>
          </a:xfrm>
          <a:prstGeom prst="rect">
            <a:avLst/>
          </a:prstGeom>
          <a:noFill/>
          <a:ln w="9525">
            <a:noFill/>
            <a:miter lim="800000"/>
            <a:headEnd/>
            <a:tailEnd/>
          </a:ln>
        </p:spPr>
        <p:txBody>
          <a:bodyPr wrap="square">
            <a:spAutoFit/>
          </a:bodyPr>
          <a:lstStyle/>
          <a:p>
            <a:r>
              <a:rPr lang="en-US" sz="3600" b="1" spc="300" dirty="0">
                <a:solidFill>
                  <a:srgbClr val="92D050"/>
                </a:solidFill>
                <a:latin typeface="+mj-lt"/>
                <a:cs typeface="Arial" pitchFamily="34" charset="0"/>
              </a:rPr>
              <a:t>LOOK. THINK. DO. </a:t>
            </a:r>
          </a:p>
          <a:p>
            <a:r>
              <a:rPr lang="en-US" sz="2000" i="1" dirty="0">
                <a:solidFill>
                  <a:schemeClr val="bg1">
                    <a:lumMod val="50000"/>
                  </a:schemeClr>
                </a:solidFill>
                <a:cs typeface="Arial" panose="020B0604020202020204" pitchFamily="34" charset="0"/>
              </a:rPr>
              <a:t>“</a:t>
            </a:r>
            <a:r>
              <a:rPr lang="en-US" sz="2000" dirty="0">
                <a:solidFill>
                  <a:schemeClr val="bg1">
                    <a:lumMod val="50000"/>
                  </a:schemeClr>
                </a:solidFill>
                <a:cs typeface="Arial" panose="020B0604020202020204" pitchFamily="34" charset="0"/>
              </a:rPr>
              <a:t>Electrical Safety”</a:t>
            </a:r>
          </a:p>
          <a:p>
            <a:endParaRPr lang="en-US" sz="1600" dirty="0">
              <a:cs typeface="Arial" pitchFamily="34" charset="0"/>
            </a:endParaRPr>
          </a:p>
        </p:txBody>
      </p:sp>
      <p:sp>
        <p:nvSpPr>
          <p:cNvPr id="20" name="Rectangle 2">
            <a:extLst>
              <a:ext uri="{FF2B5EF4-FFF2-40B4-BE49-F238E27FC236}">
                <a16:creationId xmlns:a16="http://schemas.microsoft.com/office/drawing/2014/main" id="{1BCB5EEF-B3E5-49F8-8584-49AA8B3B6E7C}"/>
              </a:ext>
            </a:extLst>
          </p:cNvPr>
          <p:cNvSpPr txBox="1">
            <a:spLocks noChangeArrowheads="1"/>
          </p:cNvSpPr>
          <p:nvPr/>
        </p:nvSpPr>
        <p:spPr>
          <a:xfrm>
            <a:off x="3275810" y="5899833"/>
            <a:ext cx="5142155" cy="345689"/>
          </a:xfrm>
          <a:prstGeom prst="rect">
            <a:avLst/>
          </a:prstGeom>
        </p:spPr>
        <p:txBody>
          <a:bodyPr/>
          <a:lstStyle/>
          <a:p>
            <a:pPr indent="4763" algn="r">
              <a:lnSpc>
                <a:spcPct val="80000"/>
              </a:lnSpc>
              <a:spcBef>
                <a:spcPct val="20000"/>
              </a:spcBef>
              <a:defRPr/>
            </a:pPr>
            <a:r>
              <a:rPr lang="en-GB" altLang="ko-KR" sz="1600" i="1" kern="0" dirty="0">
                <a:ea typeface="Gulim" pitchFamily="34" charset="-127"/>
                <a:cs typeface="Arial" pitchFamily="34" charset="0"/>
              </a:rPr>
              <a:t>View video on </a:t>
            </a:r>
            <a:r>
              <a:rPr lang="en-SG" sz="1600" i="1" dirty="0"/>
              <a:t>WSH Council’s </a:t>
            </a:r>
            <a:r>
              <a:rPr lang="en-SG" sz="1600" i="1" u="sng" dirty="0">
                <a:hlinkClick r:id="rId5"/>
              </a:rPr>
              <a:t>YouTube Channel</a:t>
            </a:r>
            <a:endParaRPr lang="en-GB" altLang="ko-KR" sz="1600" b="1" kern="0" dirty="0">
              <a:solidFill>
                <a:srgbClr val="C00000"/>
              </a:solidFill>
              <a:ea typeface="Gulim" pitchFamily="34" charset="-127"/>
              <a:cs typeface="Arial" pitchFamily="34" charset="0"/>
            </a:endParaRPr>
          </a:p>
        </p:txBody>
      </p:sp>
      <p:sp>
        <p:nvSpPr>
          <p:cNvPr id="2" name="Slide Number Placeholder 1">
            <a:extLst>
              <a:ext uri="{FF2B5EF4-FFF2-40B4-BE49-F238E27FC236}">
                <a16:creationId xmlns:a16="http://schemas.microsoft.com/office/drawing/2014/main" id="{4615CB40-9F86-427D-9B55-7AA761AE0E13}"/>
              </a:ext>
            </a:extLst>
          </p:cNvPr>
          <p:cNvSpPr>
            <a:spLocks noGrp="1"/>
          </p:cNvSpPr>
          <p:nvPr>
            <p:ph type="sldNum" sz="quarter" idx="11"/>
          </p:nvPr>
        </p:nvSpPr>
        <p:spPr/>
        <p:txBody>
          <a:bodyPr/>
          <a:lstStyle/>
          <a:p>
            <a:fld id="{8584D53F-AF5E-4723-96CB-40045B6453DE}" type="slidenum">
              <a:rPr lang="en-SG" smtClean="0"/>
              <a:pPr/>
              <a:t>9</a:t>
            </a:fld>
            <a:r>
              <a:rPr lang="en-SG" dirty="0"/>
              <a:t>/10</a:t>
            </a:r>
          </a:p>
        </p:txBody>
      </p:sp>
      <p:pic>
        <p:nvPicPr>
          <p:cNvPr id="3" name="Electrical Safety (small)">
            <a:hlinkClick r:id="" action="ppaction://media"/>
            <a:extLst>
              <a:ext uri="{FF2B5EF4-FFF2-40B4-BE49-F238E27FC236}">
                <a16:creationId xmlns:a16="http://schemas.microsoft.com/office/drawing/2014/main" id="{4731C9A7-7502-4EEA-A7F5-4BB4F1DAEFF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18835" y="1576499"/>
            <a:ext cx="7489142" cy="4077029"/>
          </a:xfrm>
          <a:prstGeom prst="rect">
            <a:avLst/>
          </a:prstGeom>
        </p:spPr>
      </p:pic>
    </p:spTree>
    <p:extLst>
      <p:ext uri="{BB962C8B-B14F-4D97-AF65-F5344CB8AC3E}">
        <p14:creationId xmlns:p14="http://schemas.microsoft.com/office/powerpoint/2010/main" val="44389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20100329 Organising Comm Meeting - Update from planning team #3">
  <a:themeElements>
    <a:clrScheme name="WSHC Present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SHC Presentation Template">
      <a:majorFont>
        <a:latin typeface="Myriad Pro"/>
        <a:ea typeface=""/>
        <a:cs typeface="Arial"/>
      </a:majorFont>
      <a:minorFont>
        <a:latin typeface="Myriad Pro"/>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SHC Presentatio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SHC Presentatio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SHC Presentatio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SHC Presentatio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SHC Presentatio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SHC Presentatio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SHC Presentatio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SHC Presentatio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SHC Presentatio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SHC Presentatio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SHC Presentatio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SHC Presentatio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1D70C16F0951B4B941C929915881E40" ma:contentTypeVersion="12" ma:contentTypeDescription="Create a new document." ma:contentTypeScope="" ma:versionID="43242f4159a7eced04d6d86423f25805">
  <xsd:schema xmlns:xsd="http://www.w3.org/2001/XMLSchema" xmlns:xs="http://www.w3.org/2001/XMLSchema" xmlns:p="http://schemas.microsoft.com/office/2006/metadata/properties" xmlns:ns2="12a6bfef-e109-4a0f-b62d-ff2763486e00" xmlns:ns3="cbe9bbb5-45e3-4447-80d6-4cb6f335969f" targetNamespace="http://schemas.microsoft.com/office/2006/metadata/properties" ma:root="true" ma:fieldsID="5d84fc2635d2a16034c6cd942e943e9d" ns2:_="" ns3:_="">
    <xsd:import namespace="12a6bfef-e109-4a0f-b62d-ff2763486e00"/>
    <xsd:import namespace="cbe9bbb5-45e3-4447-80d6-4cb6f335969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a6bfef-e109-4a0f-b62d-ff2763486e0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be9bbb5-45e3-4447-80d6-4cb6f335969f"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735372-9D62-4F4D-AF46-11B831EACBD1}">
  <ds:schemaRefs>
    <ds:schemaRef ds:uri="2c195b5a-8b80-4993-89d2-3092ab6195c9"/>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c329c5f7-4117-49e7-a223-282d1e3e0fb7"/>
    <ds:schemaRef ds:uri="http://schemas.microsoft.com/office/2006/metadata/properties"/>
    <ds:schemaRef ds:uri="http://purl.org/dc/elements/1.1/"/>
    <ds:schemaRef ds:uri="http://www.w3.org/XML/1998/namespace"/>
    <ds:schemaRef ds:uri="http://purl.org/dc/dcmitype/"/>
  </ds:schemaRefs>
</ds:datastoreItem>
</file>

<file path=customXml/itemProps2.xml><?xml version="1.0" encoding="utf-8"?>
<ds:datastoreItem xmlns:ds="http://schemas.openxmlformats.org/officeDocument/2006/customXml" ds:itemID="{AD3422DF-571C-4004-951F-7168B4BD21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a6bfef-e109-4a0f-b62d-ff2763486e00"/>
    <ds:schemaRef ds:uri="cbe9bbb5-45e3-4447-80d6-4cb6f33596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E4387B-13E7-4DC2-9D96-DFEC4CDDFC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13512</TotalTime>
  <Words>859</Words>
  <Application>Microsoft Office PowerPoint</Application>
  <PresentationFormat>On-screen Show (4:3)</PresentationFormat>
  <Paragraphs>117</Paragraphs>
  <Slides>10</Slides>
  <Notes>10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Myriad Pro</vt:lpstr>
      <vt:lpstr>UniversLTStd-Bold</vt:lpstr>
      <vt:lpstr>Arial</vt:lpstr>
      <vt:lpstr>Calibri</vt:lpstr>
      <vt:lpstr>Courier New</vt:lpstr>
      <vt:lpstr>20100329 Organising Comm Meeting - Update from planning team #3</vt:lpstr>
      <vt:lpstr>5 WSH tips on   SAFE USE OF ELECTRICAL EQUIPMENT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Workplaces Safer</dc:title>
  <dc:subject/>
  <dc:creator>Brought to you by WSH Council</dc:creator>
  <cp:keywords>WSH Practices</cp:keywords>
  <dc:description/>
  <cp:lastModifiedBy>Ee Hwe LIM</cp:lastModifiedBy>
  <cp:revision>859</cp:revision>
  <dcterms:created xsi:type="dcterms:W3CDTF">2009-07-13T01:57:01Z</dcterms:created>
  <dcterms:modified xsi:type="dcterms:W3CDTF">2020-04-17T07:24:59Z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0x01010091D70C16F0951B4B941C929915881E40</vt:lpwstr>
  </property>
</Properties>
</file>