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15"/>
  </p:notesMasterIdLst>
  <p:handoutMasterIdLst>
    <p:handoutMasterId r:id="rId16"/>
  </p:handoutMasterIdLst>
  <p:sldIdLst>
    <p:sldId id="283" r:id="rId5"/>
    <p:sldId id="466" r:id="rId6"/>
    <p:sldId id="438" r:id="rId7"/>
    <p:sldId id="460" r:id="rId8"/>
    <p:sldId id="463" r:id="rId9"/>
    <p:sldId id="462" r:id="rId10"/>
    <p:sldId id="461" r:id="rId11"/>
    <p:sldId id="464" r:id="rId12"/>
    <p:sldId id="465" r:id="rId13"/>
    <p:sldId id="459" r:id="rId14"/>
  </p:sldIdLst>
  <p:sldSz cx="9144000" cy="6858000" type="screen4x3"/>
  <p:notesSz cx="9939338" cy="6807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yn Teng" initials="ET" lastIdx="10" clrIdx="0">
    <p:extLst>
      <p:ext uri="{19B8F6BF-5375-455C-9EA6-DF929625EA0E}">
        <p15:presenceInfo xmlns:p15="http://schemas.microsoft.com/office/powerpoint/2012/main" userId="S::evelyn_teng@wshc.sg::9bfca584-8889-44a2-acd6-04c1d29eeedb" providerId="AD"/>
      </p:ext>
    </p:extLst>
  </p:cmAuthor>
  <p:cmAuthor id="2" name="Siew Liang YEO" initials="SLY" lastIdx="1" clrIdx="1">
    <p:extLst>
      <p:ext uri="{19B8F6BF-5375-455C-9EA6-DF929625EA0E}">
        <p15:presenceInfo xmlns:p15="http://schemas.microsoft.com/office/powerpoint/2012/main" userId="S::yeo_siew_liang@wshc.sg::870ef082-3ba7-495e-a181-aa2fb34f56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00" autoAdjust="0"/>
    <p:restoredTop sz="89970" autoAdjust="0"/>
  </p:normalViewPr>
  <p:slideViewPr>
    <p:cSldViewPr snapToGrid="0">
      <p:cViewPr varScale="1">
        <p:scale>
          <a:sx n="77" d="100"/>
          <a:sy n="77" d="100"/>
        </p:scale>
        <p:origin x="1467" y="5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1" y="1"/>
            <a:ext cx="4308475" cy="339804"/>
          </a:xfrm>
          <a:prstGeom prst="rect">
            <a:avLst/>
          </a:prstGeom>
          <a:noFill/>
          <a:ln w="9525">
            <a:noFill/>
            <a:miter lim="800000"/>
            <a:headEnd/>
            <a:tailEnd/>
          </a:ln>
          <a:effectLst/>
        </p:spPr>
        <p:txBody>
          <a:bodyPr vert="horz" wrap="square" lIns="91833" tIns="45917" rIns="91833" bIns="45917" numCol="1" anchor="t" anchorCtr="0" compatLnSpc="1">
            <a:prstTxWarp prst="textNoShape">
              <a:avLst/>
            </a:prstTxWarp>
          </a:bodyPr>
          <a:lstStyle>
            <a:lvl1pPr>
              <a:defRPr sz="1200"/>
            </a:lvl1pPr>
          </a:lstStyle>
          <a:p>
            <a:endParaRPr lang="en-US"/>
          </a:p>
        </p:txBody>
      </p:sp>
      <p:sp>
        <p:nvSpPr>
          <p:cNvPr id="33795" name="Rectangle 3"/>
          <p:cNvSpPr>
            <a:spLocks noGrp="1" noChangeArrowheads="1"/>
          </p:cNvSpPr>
          <p:nvPr>
            <p:ph type="dt" sz="quarter" idx="1"/>
          </p:nvPr>
        </p:nvSpPr>
        <p:spPr bwMode="auto">
          <a:xfrm>
            <a:off x="5629275" y="1"/>
            <a:ext cx="4308475" cy="339804"/>
          </a:xfrm>
          <a:prstGeom prst="rect">
            <a:avLst/>
          </a:prstGeom>
          <a:noFill/>
          <a:ln w="9525">
            <a:noFill/>
            <a:miter lim="800000"/>
            <a:headEnd/>
            <a:tailEnd/>
          </a:ln>
          <a:effectLst/>
        </p:spPr>
        <p:txBody>
          <a:bodyPr vert="horz" wrap="square" lIns="91833" tIns="45917" rIns="91833" bIns="45917" numCol="1" anchor="t" anchorCtr="0" compatLnSpc="1">
            <a:prstTxWarp prst="textNoShape">
              <a:avLst/>
            </a:prstTxWarp>
          </a:bodyPr>
          <a:lstStyle>
            <a:lvl1pPr algn="r">
              <a:defRPr sz="1200"/>
            </a:lvl1pPr>
          </a:lstStyle>
          <a:p>
            <a:endParaRPr lang="en-US"/>
          </a:p>
        </p:txBody>
      </p:sp>
      <p:sp>
        <p:nvSpPr>
          <p:cNvPr id="33796" name="Rectangle 4"/>
          <p:cNvSpPr>
            <a:spLocks noGrp="1" noChangeArrowheads="1"/>
          </p:cNvSpPr>
          <p:nvPr>
            <p:ph type="ftr" sz="quarter" idx="2"/>
          </p:nvPr>
        </p:nvSpPr>
        <p:spPr bwMode="auto">
          <a:xfrm>
            <a:off x="1" y="6465808"/>
            <a:ext cx="4308475" cy="339804"/>
          </a:xfrm>
          <a:prstGeom prst="rect">
            <a:avLst/>
          </a:prstGeom>
          <a:noFill/>
          <a:ln w="9525">
            <a:noFill/>
            <a:miter lim="800000"/>
            <a:headEnd/>
            <a:tailEnd/>
          </a:ln>
          <a:effectLst/>
        </p:spPr>
        <p:txBody>
          <a:bodyPr vert="horz" wrap="square" lIns="91833" tIns="45917" rIns="91833" bIns="45917" numCol="1" anchor="b" anchorCtr="0" compatLnSpc="1">
            <a:prstTxWarp prst="textNoShape">
              <a:avLst/>
            </a:prstTxWarp>
          </a:bodyPr>
          <a:lstStyle>
            <a:lvl1pPr>
              <a:defRPr sz="1200"/>
            </a:lvl1pPr>
          </a:lstStyle>
          <a:p>
            <a:endParaRPr lang="en-US"/>
          </a:p>
        </p:txBody>
      </p:sp>
      <p:sp>
        <p:nvSpPr>
          <p:cNvPr id="33797" name="Rectangle 5"/>
          <p:cNvSpPr>
            <a:spLocks noGrp="1" noChangeArrowheads="1"/>
          </p:cNvSpPr>
          <p:nvPr>
            <p:ph type="sldNum" sz="quarter" idx="3"/>
          </p:nvPr>
        </p:nvSpPr>
        <p:spPr bwMode="auto">
          <a:xfrm>
            <a:off x="5629275" y="6465808"/>
            <a:ext cx="4308475" cy="339804"/>
          </a:xfrm>
          <a:prstGeom prst="rect">
            <a:avLst/>
          </a:prstGeom>
          <a:noFill/>
          <a:ln w="9525">
            <a:noFill/>
            <a:miter lim="800000"/>
            <a:headEnd/>
            <a:tailEnd/>
          </a:ln>
          <a:effectLst/>
        </p:spPr>
        <p:txBody>
          <a:bodyPr vert="horz" wrap="square" lIns="91833" tIns="45917" rIns="91833" bIns="45917" numCol="1" anchor="b" anchorCtr="0" compatLnSpc="1">
            <a:prstTxWarp prst="textNoShape">
              <a:avLst/>
            </a:prstTxWarp>
          </a:bodyPr>
          <a:lstStyle>
            <a:lvl1pPr algn="r">
              <a:defRPr sz="1200"/>
            </a:lvl1pPr>
          </a:lstStyle>
          <a:p>
            <a:fld id="{FFDB2C37-ABFB-4983-BBB3-C26DC8E75AAE}" type="slidenum">
              <a:rPr lang="en-US"/>
              <a:pPr/>
              <a:t>‹#›</a:t>
            </a:fld>
            <a:endParaRPr lang="en-US"/>
          </a:p>
        </p:txBody>
      </p:sp>
    </p:spTree>
    <p:extLst>
      <p:ext uri="{BB962C8B-B14F-4D97-AF65-F5344CB8AC3E}">
        <p14:creationId xmlns:p14="http://schemas.microsoft.com/office/powerpoint/2010/main" val="2547410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8475" cy="339804"/>
          </a:xfrm>
          <a:prstGeom prst="rect">
            <a:avLst/>
          </a:prstGeom>
        </p:spPr>
        <p:txBody>
          <a:bodyPr vert="horz" wrap="square" lIns="91833" tIns="45917" rIns="91833" bIns="45917"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629275" y="1"/>
            <a:ext cx="4308475" cy="339804"/>
          </a:xfrm>
          <a:prstGeom prst="rect">
            <a:avLst/>
          </a:prstGeom>
        </p:spPr>
        <p:txBody>
          <a:bodyPr vert="horz" wrap="square" lIns="91833" tIns="45917" rIns="91833" bIns="45917" numCol="1" anchor="t" anchorCtr="0" compatLnSpc="1">
            <a:prstTxWarp prst="textNoShape">
              <a:avLst/>
            </a:prstTxWarp>
          </a:bodyPr>
          <a:lstStyle>
            <a:lvl1pPr algn="r">
              <a:defRPr sz="1200"/>
            </a:lvl1pPr>
          </a:lstStyle>
          <a:p>
            <a:fld id="{81A59F51-550D-4216-BC73-2C7579DB50B6}" type="datetimeFigureOut">
              <a:rPr lang="en-US"/>
              <a:pPr/>
              <a:t>4/17/2020</a:t>
            </a:fld>
            <a:endParaRPr lang="en-US"/>
          </a:p>
        </p:txBody>
      </p:sp>
      <p:sp>
        <p:nvSpPr>
          <p:cNvPr id="4" name="Slide Image Placeholder 3"/>
          <p:cNvSpPr>
            <a:spLocks noGrp="1" noRot="1" noChangeAspect="1"/>
          </p:cNvSpPr>
          <p:nvPr>
            <p:ph type="sldImg" idx="2"/>
          </p:nvPr>
        </p:nvSpPr>
        <p:spPr>
          <a:xfrm>
            <a:off x="3267075" y="509588"/>
            <a:ext cx="3405188" cy="2552700"/>
          </a:xfrm>
          <a:prstGeom prst="rect">
            <a:avLst/>
          </a:prstGeom>
          <a:noFill/>
          <a:ln w="12700">
            <a:solidFill>
              <a:prstClr val="black"/>
            </a:solidFill>
          </a:ln>
        </p:spPr>
        <p:txBody>
          <a:bodyPr vert="horz" lIns="91833" tIns="45917" rIns="91833" bIns="45917" rtlCol="0" anchor="ctr"/>
          <a:lstStyle/>
          <a:p>
            <a:pPr lvl="0"/>
            <a:endParaRPr lang="en-US" noProof="0"/>
          </a:p>
        </p:txBody>
      </p:sp>
      <p:sp>
        <p:nvSpPr>
          <p:cNvPr id="5" name="Notes Placeholder 4"/>
          <p:cNvSpPr>
            <a:spLocks noGrp="1"/>
          </p:cNvSpPr>
          <p:nvPr>
            <p:ph type="body" sz="quarter" idx="3"/>
          </p:nvPr>
        </p:nvSpPr>
        <p:spPr>
          <a:xfrm>
            <a:off x="993775" y="3232904"/>
            <a:ext cx="7951788" cy="3064589"/>
          </a:xfrm>
          <a:prstGeom prst="rect">
            <a:avLst/>
          </a:prstGeom>
        </p:spPr>
        <p:txBody>
          <a:bodyPr vert="horz" lIns="91833" tIns="45917" rIns="91833" bIns="4591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465808"/>
            <a:ext cx="4308475" cy="339804"/>
          </a:xfrm>
          <a:prstGeom prst="rect">
            <a:avLst/>
          </a:prstGeom>
        </p:spPr>
        <p:txBody>
          <a:bodyPr vert="horz" wrap="square" lIns="91833" tIns="45917" rIns="91833" bIns="45917"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629275" y="6465808"/>
            <a:ext cx="4308475" cy="339804"/>
          </a:xfrm>
          <a:prstGeom prst="rect">
            <a:avLst/>
          </a:prstGeom>
        </p:spPr>
        <p:txBody>
          <a:bodyPr vert="horz" wrap="square" lIns="91833" tIns="45917" rIns="91833" bIns="45917" numCol="1" anchor="b" anchorCtr="0" compatLnSpc="1">
            <a:prstTxWarp prst="textNoShape">
              <a:avLst/>
            </a:prstTxWarp>
          </a:bodyPr>
          <a:lstStyle>
            <a:lvl1pPr algn="r">
              <a:defRPr sz="1200"/>
            </a:lvl1pPr>
          </a:lstStyle>
          <a:p>
            <a:fld id="{07E9DE7D-FD8A-49F6-AEF4-BF7BEEEDE5D7}" type="slidenum">
              <a:rPr lang="en-US"/>
              <a:pPr/>
              <a:t>‹#›</a:t>
            </a:fld>
            <a:endParaRPr lang="en-US"/>
          </a:p>
        </p:txBody>
      </p:sp>
    </p:spTree>
    <p:extLst>
      <p:ext uri="{BB962C8B-B14F-4D97-AF65-F5344CB8AC3E}">
        <p14:creationId xmlns:p14="http://schemas.microsoft.com/office/powerpoint/2010/main" val="21581120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7828" name="Slide Number Placeholder 3"/>
          <p:cNvSpPr>
            <a:spLocks noGrp="1"/>
          </p:cNvSpPr>
          <p:nvPr>
            <p:ph type="sldNum" sz="quarter" idx="5"/>
          </p:nvPr>
        </p:nvSpPr>
        <p:spPr bwMode="auto">
          <a:noFill/>
          <a:ln>
            <a:miter lim="800000"/>
            <a:headEnd/>
            <a:tailEnd/>
          </a:ln>
        </p:spPr>
        <p:txBody>
          <a:bodyPr/>
          <a:lstStyle/>
          <a:p>
            <a:fld id="{E2F98DCA-5630-4348-96D3-59E5A07B7983}" type="slidenum">
              <a:rPr lang="en-US"/>
              <a:pPr/>
              <a:t>1</a:t>
            </a:fld>
            <a:endParaRPr lang="en-US"/>
          </a:p>
        </p:txBody>
      </p:sp>
    </p:spTree>
    <p:extLst>
      <p:ext uri="{BB962C8B-B14F-4D97-AF65-F5344CB8AC3E}">
        <p14:creationId xmlns:p14="http://schemas.microsoft.com/office/powerpoint/2010/main" val="76088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7E9DE7D-FD8A-49F6-AEF4-BF7BEEEDE5D7}" type="slidenum">
              <a:rPr lang="en-US" smtClean="0"/>
              <a:pPr/>
              <a:t>10</a:t>
            </a:fld>
            <a:endParaRPr lang="en-US"/>
          </a:p>
        </p:txBody>
      </p:sp>
    </p:spTree>
    <p:extLst>
      <p:ext uri="{BB962C8B-B14F-4D97-AF65-F5344CB8AC3E}">
        <p14:creationId xmlns:p14="http://schemas.microsoft.com/office/powerpoint/2010/main" val="309050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The consequences of unsafe loading practices can be hazardous and even fatal. </a:t>
            </a:r>
          </a:p>
          <a:p>
            <a:r>
              <a:rPr lang="en-US" sz="1200" b="1" i="0" u="none" strike="noStrike" kern="1200" baseline="0" dirty="0">
                <a:solidFill>
                  <a:schemeClr val="tx1"/>
                </a:solidFill>
                <a:latin typeface="+mn-lt"/>
                <a:ea typeface="+mn-ea"/>
                <a:cs typeface="+mn-cs"/>
              </a:rPr>
              <a:t>Every year, 6 workers die from unsafe loading and unloading practices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Do your risk </a:t>
            </a:r>
            <a:r>
              <a:rPr lang="en-SG" sz="1200" b="0" i="0" u="none" strike="noStrike" kern="1200" baseline="0" dirty="0">
                <a:solidFill>
                  <a:schemeClr val="tx1"/>
                </a:solidFill>
                <a:latin typeface="+mn-lt"/>
                <a:ea typeface="+mn-ea"/>
                <a:cs typeface="+mn-cs"/>
              </a:rPr>
              <a:t>assessment before starting work.</a:t>
            </a:r>
          </a:p>
          <a:p>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Safe vehicle loading starts with selecting the right vehicle for your cargo.</a:t>
            </a:r>
            <a:endParaRPr lang="en-GB"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2</a:t>
            </a:fld>
            <a:endParaRPr lang="en-US"/>
          </a:p>
        </p:txBody>
      </p:sp>
    </p:spTree>
    <p:extLst>
      <p:ext uri="{BB962C8B-B14F-4D97-AF65-F5344CB8AC3E}">
        <p14:creationId xmlns:p14="http://schemas.microsoft.com/office/powerpoint/2010/main" val="82600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With the right vehicle selected, the next step is to transfer the cargo onto the vehicle.</a:t>
            </a:r>
          </a:p>
          <a:p>
            <a:endParaRPr lang="en-GB" dirty="0"/>
          </a:p>
          <a:p>
            <a:r>
              <a:rPr lang="en-GB" dirty="0"/>
              <a:t>From the warehouse or storage area, the cargo is typically brought to the loading point using a pallet jack, forklift or reach truck. For large or heavy cargo, transfer onto the vehicle typically involves the use of a lorry crane or other lifting equipment. If done properly, no one should get hurt as a result of lifting operations.</a:t>
            </a:r>
          </a:p>
          <a:p>
            <a:endParaRPr lang="en-GB" dirty="0"/>
          </a:p>
          <a:p>
            <a:r>
              <a:rPr lang="en-GB" dirty="0"/>
              <a:t>Once the cargo is on the vehicle, proper securing is essential so that the cargo remains on the vehicle during the journey and the driver can get to his destination safely.</a:t>
            </a:r>
          </a:p>
          <a:p>
            <a:endParaRPr lang="en-GB"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3</a:t>
            </a:fld>
            <a:endParaRPr lang="en-US"/>
          </a:p>
        </p:txBody>
      </p:sp>
    </p:spTree>
    <p:extLst>
      <p:ext uri="{BB962C8B-B14F-4D97-AF65-F5344CB8AC3E}">
        <p14:creationId xmlns:p14="http://schemas.microsoft.com/office/powerpoint/2010/main" val="167948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only at designated parking areas. </a:t>
            </a:r>
            <a:r>
              <a:rPr lang="en-US" sz="1200" b="0" i="0" u="none" strike="noStrike" kern="1200" baseline="0" dirty="0">
                <a:solidFill>
                  <a:schemeClr val="tx1"/>
                </a:solidFill>
                <a:latin typeface="+mn-lt"/>
                <a:ea typeface="+mn-ea"/>
                <a:cs typeface="+mn-cs"/>
              </a:rPr>
              <a:t>Ensure that parking brakes are engaged and wheel chocks and/or </a:t>
            </a:r>
            <a:r>
              <a:rPr lang="en-US" sz="1200" b="0" i="0" u="none" strike="noStrike" kern="1200" baseline="0" dirty="0" err="1">
                <a:solidFill>
                  <a:schemeClr val="tx1"/>
                </a:solidFill>
                <a:latin typeface="+mn-lt"/>
                <a:ea typeface="+mn-ea"/>
                <a:cs typeface="+mn-cs"/>
              </a:rPr>
              <a:t>stabilisers</a:t>
            </a:r>
            <a:r>
              <a:rPr lang="en-US" sz="1200" b="0" i="0" u="none" strike="noStrike" kern="1200" baseline="0" dirty="0">
                <a:solidFill>
                  <a:schemeClr val="tx1"/>
                </a:solidFill>
                <a:latin typeface="+mn-lt"/>
                <a:ea typeface="+mn-ea"/>
                <a:cs typeface="+mn-cs"/>
              </a:rPr>
              <a:t> are properly positioned to prevent unwanted movement of the vehicle after parking. </a:t>
            </a:r>
            <a:endParaRPr lang="en-US"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4</a:t>
            </a:fld>
            <a:endParaRPr lang="en-US"/>
          </a:p>
        </p:txBody>
      </p:sp>
    </p:spTree>
    <p:extLst>
      <p:ext uri="{BB962C8B-B14F-4D97-AF65-F5344CB8AC3E}">
        <p14:creationId xmlns:p14="http://schemas.microsoft.com/office/powerpoint/2010/main" val="270583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extend the outriggers to improve the stability of the lorry crane in preparation for lifting operations and loading/unloading activity. This will help to prevent the lorry crane from toppling. </a:t>
            </a:r>
          </a:p>
        </p:txBody>
      </p:sp>
      <p:sp>
        <p:nvSpPr>
          <p:cNvPr id="4" name="Slide Number Placeholder 3"/>
          <p:cNvSpPr>
            <a:spLocks noGrp="1"/>
          </p:cNvSpPr>
          <p:nvPr>
            <p:ph type="sldNum" sz="quarter" idx="10"/>
          </p:nvPr>
        </p:nvSpPr>
        <p:spPr/>
        <p:txBody>
          <a:bodyPr/>
          <a:lstStyle/>
          <a:p>
            <a:fld id="{07E9DE7D-FD8A-49F6-AEF4-BF7BEEEDE5D7}" type="slidenum">
              <a:rPr lang="en-US" smtClean="0"/>
              <a:pPr/>
              <a:t>5</a:t>
            </a:fld>
            <a:endParaRPr lang="en-US"/>
          </a:p>
        </p:txBody>
      </p:sp>
    </p:spTree>
    <p:extLst>
      <p:ext uri="{BB962C8B-B14F-4D97-AF65-F5344CB8AC3E}">
        <p14:creationId xmlns:p14="http://schemas.microsoft.com/office/powerpoint/2010/main" val="101278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go under a suspended load as the load (usually something heavy) will land on you if it falls while it is being lifted. Workers have lost their lives this way and it is important that we do not commit the same mistake.</a:t>
            </a:r>
          </a:p>
          <a:p>
            <a:endParaRPr lang="en-US" dirty="0"/>
          </a:p>
          <a:p>
            <a:r>
              <a:rPr lang="en-US" dirty="0"/>
              <a:t>For supervisors: It is good practice to demarcate the lifting zone to prevent </a:t>
            </a:r>
            <a:r>
              <a:rPr lang="en-US" dirty="0" err="1"/>
              <a:t>unauthorised</a:t>
            </a:r>
            <a:r>
              <a:rPr lang="en-US" dirty="0"/>
              <a:t> persons from entering the lifting zone while the lifting operation is in progress. Under no circumstances should you allow anyone to be under a suspended load at any time.</a:t>
            </a:r>
          </a:p>
        </p:txBody>
      </p:sp>
      <p:sp>
        <p:nvSpPr>
          <p:cNvPr id="4" name="Slide Number Placeholder 3"/>
          <p:cNvSpPr>
            <a:spLocks noGrp="1"/>
          </p:cNvSpPr>
          <p:nvPr>
            <p:ph type="sldNum" sz="quarter" idx="10"/>
          </p:nvPr>
        </p:nvSpPr>
        <p:spPr/>
        <p:txBody>
          <a:bodyPr/>
          <a:lstStyle/>
          <a:p>
            <a:fld id="{07E9DE7D-FD8A-49F6-AEF4-BF7BEEEDE5D7}" type="slidenum">
              <a:rPr lang="en-US" smtClean="0"/>
              <a:pPr/>
              <a:t>6</a:t>
            </a:fld>
            <a:endParaRPr lang="en-US"/>
          </a:p>
        </p:txBody>
      </p:sp>
    </p:spTree>
    <p:extLst>
      <p:ext uri="{BB962C8B-B14F-4D97-AF65-F5344CB8AC3E}">
        <p14:creationId xmlns:p14="http://schemas.microsoft.com/office/powerpoint/2010/main" val="186533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loading a vehicle, do not stack the cargo higher than the headboard. This is because, should there be a need for the driver to jam brake, there is a chance that the cargo stacked above the headboard will slide towards the driver’s cabin, resulting in the driver (and those in the passenger seat) being crushed inside the cabin. </a:t>
            </a:r>
          </a:p>
          <a:p>
            <a:endParaRPr lang="en-US" dirty="0"/>
          </a:p>
          <a:p>
            <a:r>
              <a:rPr lang="en-US" dirty="0"/>
              <a:t>Note that the headboard (also called a cabin guard) is typically a reinforced structure that </a:t>
            </a:r>
            <a:r>
              <a:rPr lang="en-SG" sz="1200" b="0" i="0" u="none" strike="noStrike" kern="1200" baseline="0" dirty="0">
                <a:solidFill>
                  <a:schemeClr val="tx1"/>
                </a:solidFill>
                <a:latin typeface="+mn-lt"/>
                <a:ea typeface="+mn-ea"/>
                <a:cs typeface="+mn-cs"/>
              </a:rPr>
              <a:t>restrains </a:t>
            </a:r>
            <a:r>
              <a:rPr lang="en-US" sz="1200" b="0" i="0" u="none" strike="noStrike" kern="1200" baseline="0" dirty="0">
                <a:solidFill>
                  <a:schemeClr val="tx1"/>
                </a:solidFill>
                <a:latin typeface="+mn-lt"/>
                <a:ea typeface="+mn-ea"/>
                <a:cs typeface="+mn-cs"/>
              </a:rPr>
              <a:t>forward movement of the cargo and it </a:t>
            </a:r>
            <a:r>
              <a:rPr lang="en-US" dirty="0"/>
              <a:t>serves to protect the </a:t>
            </a:r>
            <a:r>
              <a:rPr lang="en-US" sz="1200" b="0" i="0" u="none" strike="noStrike" kern="1200" baseline="0" dirty="0">
                <a:solidFill>
                  <a:schemeClr val="tx1"/>
                </a:solidFill>
                <a:latin typeface="+mn-lt"/>
                <a:ea typeface="+mn-ea"/>
                <a:cs typeface="+mn-cs"/>
              </a:rPr>
              <a:t>driver’s cabin from getting impacted by the cargo </a:t>
            </a:r>
            <a:r>
              <a:rPr lang="en-US" dirty="0"/>
              <a:t>should the cargo slide forward. </a:t>
            </a:r>
          </a:p>
        </p:txBody>
      </p:sp>
      <p:sp>
        <p:nvSpPr>
          <p:cNvPr id="4" name="Slide Number Placeholder 3"/>
          <p:cNvSpPr>
            <a:spLocks noGrp="1"/>
          </p:cNvSpPr>
          <p:nvPr>
            <p:ph type="sldNum" sz="quarter" idx="10"/>
          </p:nvPr>
        </p:nvSpPr>
        <p:spPr/>
        <p:txBody>
          <a:bodyPr/>
          <a:lstStyle/>
          <a:p>
            <a:fld id="{07E9DE7D-FD8A-49F6-AEF4-BF7BEEEDE5D7}" type="slidenum">
              <a:rPr lang="en-US" smtClean="0"/>
              <a:pPr/>
              <a:t>7</a:t>
            </a:fld>
            <a:endParaRPr lang="en-US"/>
          </a:p>
        </p:txBody>
      </p:sp>
    </p:spTree>
    <p:extLst>
      <p:ext uri="{BB962C8B-B14F-4D97-AF65-F5344CB8AC3E}">
        <p14:creationId xmlns:p14="http://schemas.microsoft.com/office/powerpoint/2010/main" val="1896454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Securing equipment (e.g. load binder, turnbuckle, chains, webbing, ropes, nets) are the main means of keeping the cargo anchored to the vehicle. </a:t>
            </a:r>
          </a:p>
          <a:p>
            <a:r>
              <a:rPr lang="en-US" dirty="0"/>
              <a:t>Select and use the appropriate securing equipment for the type and composition of cargo you are transporting.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Secure the cargo via a combination of lashing, blocking, and/or friction to prevent the cargo from moving during transportation.</a:t>
            </a:r>
            <a:endParaRPr lang="en-US"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8</a:t>
            </a:fld>
            <a:endParaRPr lang="en-US"/>
          </a:p>
        </p:txBody>
      </p:sp>
    </p:spTree>
    <p:extLst>
      <p:ext uri="{BB962C8B-B14F-4D97-AF65-F5344CB8AC3E}">
        <p14:creationId xmlns:p14="http://schemas.microsoft.com/office/powerpoint/2010/main" val="1546089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Always engage the handbrake and deploy wheel chocks when parking a heavy vehicle. This will ensure no movement of the vehicle in preparation for loading/unloading activity.</a:t>
            </a:r>
          </a:p>
          <a:p>
            <a:endParaRPr lang="en-GB" baseline="0" dirty="0"/>
          </a:p>
          <a:p>
            <a:r>
              <a:rPr lang="en-GB" baseline="0" dirty="0"/>
              <a:t>It is also important to take care of yourself by having some rest time between driving jobs to combat driver fatigue. </a:t>
            </a:r>
          </a:p>
          <a:p>
            <a:r>
              <a:rPr lang="en-US" baseline="0" dirty="0"/>
              <a:t>Note that fatigue can lead to reduced mental &amp; physical performance that can endanger your safety &amp; health.</a:t>
            </a:r>
            <a:endParaRPr lang="en-GB" baseline="0"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9</a:t>
            </a:fld>
            <a:endParaRPr lang="en-US"/>
          </a:p>
        </p:txBody>
      </p:sp>
    </p:spTree>
    <p:extLst>
      <p:ext uri="{BB962C8B-B14F-4D97-AF65-F5344CB8AC3E}">
        <p14:creationId xmlns:p14="http://schemas.microsoft.com/office/powerpoint/2010/main" val="2910652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Cover-01.jpg">
            <a:extLst>
              <a:ext uri="{FF2B5EF4-FFF2-40B4-BE49-F238E27FC236}">
                <a16:creationId xmlns:a16="http://schemas.microsoft.com/office/drawing/2014/main" id="{ACFD7894-456F-4037-B183-DC2B0C4EB2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9549"/>
            <a:ext cx="9156735" cy="6867551"/>
          </a:xfrm>
          <a:prstGeom prst="rect">
            <a:avLst/>
          </a:prstGeom>
        </p:spPr>
      </p:pic>
      <p:pic>
        <p:nvPicPr>
          <p:cNvPr id="4" name="Picture 3">
            <a:extLst>
              <a:ext uri="{FF2B5EF4-FFF2-40B4-BE49-F238E27FC236}">
                <a16:creationId xmlns:a16="http://schemas.microsoft.com/office/drawing/2014/main" id="{257C08A2-D9DD-4A07-9366-4DC8DCA260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240824" y="3193183"/>
            <a:ext cx="4094109" cy="1870860"/>
          </a:xfrm>
          <a:prstGeom prst="rect">
            <a:avLst/>
          </a:prstGeom>
        </p:spPr>
      </p:pic>
      <p:sp>
        <p:nvSpPr>
          <p:cNvPr id="5" name="Title 2">
            <a:extLst>
              <a:ext uri="{FF2B5EF4-FFF2-40B4-BE49-F238E27FC236}">
                <a16:creationId xmlns:a16="http://schemas.microsoft.com/office/drawing/2014/main" id="{D1A64552-9B1A-4F33-8D90-F467A5EF77FC}"/>
              </a:ext>
            </a:extLst>
          </p:cNvPr>
          <p:cNvSpPr>
            <a:spLocks noGrp="1"/>
          </p:cNvSpPr>
          <p:nvPr>
            <p:ph type="title" hasCustomPrompt="1"/>
          </p:nvPr>
        </p:nvSpPr>
        <p:spPr>
          <a:xfrm>
            <a:off x="369570" y="1681637"/>
            <a:ext cx="8241031" cy="1325033"/>
          </a:xfrm>
          <a:prstGeom prst="rect">
            <a:avLst/>
          </a:prstGeom>
        </p:spPr>
        <p:txBody>
          <a:bodyPr/>
          <a:lstStyle>
            <a:lvl1pPr algn="l">
              <a:defRPr sz="3000" b="1"/>
            </a:lvl1pPr>
          </a:lstStyle>
          <a:p>
            <a:r>
              <a:rPr lang="en-US" dirty="0"/>
              <a:t>Click to edit Master title style</a:t>
            </a:r>
            <a:br>
              <a:rPr lang="en-US" dirty="0"/>
            </a:br>
            <a:endParaRPr lang="en-SG" dirty="0"/>
          </a:p>
        </p:txBody>
      </p:sp>
      <p:sp>
        <p:nvSpPr>
          <p:cNvPr id="7" name="Text Placeholder 16">
            <a:extLst>
              <a:ext uri="{FF2B5EF4-FFF2-40B4-BE49-F238E27FC236}">
                <a16:creationId xmlns:a16="http://schemas.microsoft.com/office/drawing/2014/main" id="{48B9D886-461F-439F-9F8C-4B5A9A27DAF9}"/>
              </a:ext>
            </a:extLst>
          </p:cNvPr>
          <p:cNvSpPr>
            <a:spLocks noGrp="1"/>
          </p:cNvSpPr>
          <p:nvPr>
            <p:ph type="body" sz="quarter" idx="10" hasCustomPrompt="1"/>
          </p:nvPr>
        </p:nvSpPr>
        <p:spPr>
          <a:xfrm>
            <a:off x="369570" y="5328101"/>
            <a:ext cx="2795240" cy="337457"/>
          </a:xfrm>
          <a:prstGeom prst="rect">
            <a:avLst/>
          </a:prstGeom>
        </p:spPr>
        <p:txBody>
          <a:bodyPr anchor="t" anchorCtr="0"/>
          <a:lstStyle>
            <a:lvl1pPr marL="0" indent="0" algn="l">
              <a:buNone/>
              <a:defRPr sz="1400" b="0">
                <a:solidFill>
                  <a:srgbClr val="5D6367"/>
                </a:solidFill>
              </a:defRPr>
            </a:lvl1pPr>
          </a:lstStyle>
          <a:p>
            <a:pPr lvl="0"/>
            <a:r>
              <a:rPr lang="en-SG" dirty="0"/>
              <a:t>Date</a:t>
            </a:r>
          </a:p>
        </p:txBody>
      </p:sp>
      <p:sp>
        <p:nvSpPr>
          <p:cNvPr id="8" name="Text Placeholder 16">
            <a:extLst>
              <a:ext uri="{FF2B5EF4-FFF2-40B4-BE49-F238E27FC236}">
                <a16:creationId xmlns:a16="http://schemas.microsoft.com/office/drawing/2014/main" id="{110410C8-2934-4A51-9D1C-FCD97728B500}"/>
              </a:ext>
            </a:extLst>
          </p:cNvPr>
          <p:cNvSpPr>
            <a:spLocks noGrp="1"/>
          </p:cNvSpPr>
          <p:nvPr>
            <p:ph type="body" sz="quarter" idx="11" hasCustomPrompt="1"/>
          </p:nvPr>
        </p:nvSpPr>
        <p:spPr>
          <a:xfrm>
            <a:off x="369569" y="5766747"/>
            <a:ext cx="4202431" cy="335438"/>
          </a:xfrm>
          <a:prstGeom prst="rect">
            <a:avLst/>
          </a:prstGeom>
        </p:spPr>
        <p:txBody>
          <a:bodyPr anchor="t" anchorCtr="0"/>
          <a:lstStyle>
            <a:lvl1pPr marL="0" indent="0" algn="l">
              <a:buNone/>
              <a:defRPr sz="1400" b="1">
                <a:solidFill>
                  <a:srgbClr val="5D6367"/>
                </a:solidFill>
              </a:defRPr>
            </a:lvl1pPr>
          </a:lstStyle>
          <a:p>
            <a:pPr lvl="0"/>
            <a:r>
              <a:rPr lang="en-SG" dirty="0"/>
              <a:t>Presenter’s Name and Branch</a:t>
            </a:r>
          </a:p>
        </p:txBody>
      </p:sp>
      <p:sp>
        <p:nvSpPr>
          <p:cNvPr id="9" name="Text Placeholder 16">
            <a:extLst>
              <a:ext uri="{FF2B5EF4-FFF2-40B4-BE49-F238E27FC236}">
                <a16:creationId xmlns:a16="http://schemas.microsoft.com/office/drawing/2014/main" id="{84B2850F-961D-49B3-8E21-4B5DDC4994E3}"/>
              </a:ext>
            </a:extLst>
          </p:cNvPr>
          <p:cNvSpPr>
            <a:spLocks noGrp="1"/>
          </p:cNvSpPr>
          <p:nvPr>
            <p:ph type="body" sz="quarter" idx="12" hasCustomPrompt="1"/>
          </p:nvPr>
        </p:nvSpPr>
        <p:spPr>
          <a:xfrm>
            <a:off x="369570" y="6134435"/>
            <a:ext cx="2795240" cy="335438"/>
          </a:xfrm>
          <a:prstGeom prst="rect">
            <a:avLst/>
          </a:prstGeom>
        </p:spPr>
        <p:txBody>
          <a:bodyPr anchor="t" anchorCtr="0"/>
          <a:lstStyle>
            <a:lvl1pPr marL="0" indent="0" algn="l">
              <a:buNone/>
              <a:defRPr sz="1400" b="0">
                <a:solidFill>
                  <a:srgbClr val="5D6367"/>
                </a:solidFill>
              </a:defRPr>
            </a:lvl1pPr>
          </a:lstStyle>
          <a:p>
            <a:pPr lvl="0"/>
            <a:r>
              <a:rPr lang="en-SG" dirty="0"/>
              <a:t>Meeting Name</a:t>
            </a:r>
          </a:p>
        </p:txBody>
      </p:sp>
    </p:spTree>
    <p:extLst>
      <p:ext uri="{BB962C8B-B14F-4D97-AF65-F5344CB8AC3E}">
        <p14:creationId xmlns:p14="http://schemas.microsoft.com/office/powerpoint/2010/main" val="170263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A21EDE-C93C-44BB-AE41-16EEE316CE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8" name="Picture 7">
            <a:extLst>
              <a:ext uri="{FF2B5EF4-FFF2-40B4-BE49-F238E27FC236}">
                <a16:creationId xmlns:a16="http://schemas.microsoft.com/office/drawing/2014/main" id="{425FBE3B-AB14-41AA-A431-4326727C76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5" name="TextBox 4">
            <a:extLst>
              <a:ext uri="{FF2B5EF4-FFF2-40B4-BE49-F238E27FC236}">
                <a16:creationId xmlns:a16="http://schemas.microsoft.com/office/drawing/2014/main" id="{9F84B254-6ABE-410E-B61A-BD0E73BAD8F2}"/>
              </a:ext>
            </a:extLst>
          </p:cNvPr>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3" name="Slide Number Placeholder 2">
            <a:extLst>
              <a:ext uri="{FF2B5EF4-FFF2-40B4-BE49-F238E27FC236}">
                <a16:creationId xmlns:a16="http://schemas.microsoft.com/office/drawing/2014/main" id="{B41C2B00-1812-43D2-9E03-76A4CB877A2C}"/>
              </a:ext>
            </a:extLst>
          </p:cNvPr>
          <p:cNvSpPr>
            <a:spLocks noGrp="1"/>
          </p:cNvSpPr>
          <p:nvPr>
            <p:ph type="sldNum" sz="quarter" idx="11"/>
          </p:nvPr>
        </p:nvSpPr>
        <p:spPr>
          <a:xfrm>
            <a:off x="6878658" y="6416297"/>
            <a:ext cx="2133600" cy="305177"/>
          </a:xfrm>
          <a:prstGeom prst="rect">
            <a:avLst/>
          </a:prstGeom>
        </p:spPr>
        <p:txBody>
          <a:bodyPr/>
          <a:lstStyle>
            <a:lvl1pPr algn="r">
              <a:defRPr sz="1200" baseline="0"/>
            </a:lvl1pPr>
          </a:lstStyle>
          <a:p>
            <a:fld id="{8584D53F-AF5E-4723-96CB-40045B6453DE}" type="slidenum">
              <a:rPr lang="en-SG" smtClean="0"/>
              <a:pPr/>
              <a:t>‹#›</a:t>
            </a:fld>
            <a:r>
              <a:rPr lang="en-SG" dirty="0"/>
              <a:t>/10</a:t>
            </a:r>
          </a:p>
        </p:txBody>
      </p:sp>
    </p:spTree>
    <p:extLst>
      <p:ext uri="{BB962C8B-B14F-4D97-AF65-F5344CB8AC3E}">
        <p14:creationId xmlns:p14="http://schemas.microsoft.com/office/powerpoint/2010/main" val="49814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9CC84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58314-F50C-44B5-9935-40FA6E7B1FD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4587875" y="-918469"/>
            <a:ext cx="5103372" cy="4708938"/>
          </a:xfrm>
          <a:prstGeom prst="rect">
            <a:avLst/>
          </a:prstGeom>
        </p:spPr>
      </p:pic>
      <p:pic>
        <p:nvPicPr>
          <p:cNvPr id="6" name="Picture 5">
            <a:extLst>
              <a:ext uri="{FF2B5EF4-FFF2-40B4-BE49-F238E27FC236}">
                <a16:creationId xmlns:a16="http://schemas.microsoft.com/office/drawing/2014/main" id="{FFAC333D-23B3-42EE-9B81-3EDECC5F60D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5923052"/>
            <a:ext cx="1571626" cy="1205156"/>
          </a:xfrm>
          <a:prstGeom prst="rect">
            <a:avLst/>
          </a:prstGeom>
        </p:spPr>
      </p:pic>
    </p:spTree>
    <p:extLst>
      <p:ext uri="{BB962C8B-B14F-4D97-AF65-F5344CB8AC3E}">
        <p14:creationId xmlns:p14="http://schemas.microsoft.com/office/powerpoint/2010/main" val="1880592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Lst>
  <p:hf hdr="0" ftr="0" dt="0"/>
  <p:txStyles>
    <p:titleStyle>
      <a:lvl1pPr algn="l" rtl="0" eaLnBrk="0" fontAlgn="base" hangingPunct="0">
        <a:spcBef>
          <a:spcPct val="0"/>
        </a:spcBef>
        <a:spcAft>
          <a:spcPct val="0"/>
        </a:spcAft>
        <a:defRPr sz="4400" b="1">
          <a:solidFill>
            <a:srgbClr val="006699"/>
          </a:solidFill>
          <a:latin typeface="+mj-lt"/>
          <a:ea typeface="+mj-ea"/>
          <a:cs typeface="+mj-cs"/>
        </a:defRPr>
      </a:lvl1pPr>
      <a:lvl2pPr algn="l" rtl="0" eaLnBrk="0" fontAlgn="base" hangingPunct="0">
        <a:spcBef>
          <a:spcPct val="0"/>
        </a:spcBef>
        <a:spcAft>
          <a:spcPct val="0"/>
        </a:spcAft>
        <a:defRPr sz="4400" b="1">
          <a:solidFill>
            <a:srgbClr val="006699"/>
          </a:solidFill>
          <a:latin typeface="Myriad Pro" pitchFamily="34" charset="0"/>
          <a:cs typeface="Arial" charset="0"/>
        </a:defRPr>
      </a:lvl2pPr>
      <a:lvl3pPr algn="l" rtl="0" eaLnBrk="0" fontAlgn="base" hangingPunct="0">
        <a:spcBef>
          <a:spcPct val="0"/>
        </a:spcBef>
        <a:spcAft>
          <a:spcPct val="0"/>
        </a:spcAft>
        <a:defRPr sz="4400" b="1">
          <a:solidFill>
            <a:srgbClr val="006699"/>
          </a:solidFill>
          <a:latin typeface="Myriad Pro" pitchFamily="34" charset="0"/>
          <a:cs typeface="Arial" charset="0"/>
        </a:defRPr>
      </a:lvl3pPr>
      <a:lvl4pPr algn="l" rtl="0" eaLnBrk="0" fontAlgn="base" hangingPunct="0">
        <a:spcBef>
          <a:spcPct val="0"/>
        </a:spcBef>
        <a:spcAft>
          <a:spcPct val="0"/>
        </a:spcAft>
        <a:defRPr sz="4400" b="1">
          <a:solidFill>
            <a:srgbClr val="006699"/>
          </a:solidFill>
          <a:latin typeface="Myriad Pro" pitchFamily="34" charset="0"/>
          <a:cs typeface="Arial" charset="0"/>
        </a:defRPr>
      </a:lvl4pPr>
      <a:lvl5pPr algn="l" rtl="0" eaLnBrk="0" fontAlgn="base" hangingPunct="0">
        <a:spcBef>
          <a:spcPct val="0"/>
        </a:spcBef>
        <a:spcAft>
          <a:spcPct val="0"/>
        </a:spcAft>
        <a:defRPr sz="4400" b="1">
          <a:solidFill>
            <a:srgbClr val="006699"/>
          </a:solidFill>
          <a:latin typeface="Myriad Pro" pitchFamily="34" charset="0"/>
          <a:cs typeface="Arial" charset="0"/>
        </a:defRPr>
      </a:lvl5pPr>
      <a:lvl6pPr marL="457200" algn="l" rtl="0" eaLnBrk="1" fontAlgn="base" hangingPunct="1">
        <a:spcBef>
          <a:spcPct val="0"/>
        </a:spcBef>
        <a:spcAft>
          <a:spcPct val="0"/>
        </a:spcAft>
        <a:defRPr sz="4400" b="1">
          <a:solidFill>
            <a:srgbClr val="006699"/>
          </a:solidFill>
          <a:latin typeface="Myriad Pro" pitchFamily="34" charset="0"/>
          <a:cs typeface="Arial" charset="0"/>
        </a:defRPr>
      </a:lvl6pPr>
      <a:lvl7pPr marL="914400" algn="l" rtl="0" eaLnBrk="1" fontAlgn="base" hangingPunct="1">
        <a:spcBef>
          <a:spcPct val="0"/>
        </a:spcBef>
        <a:spcAft>
          <a:spcPct val="0"/>
        </a:spcAft>
        <a:defRPr sz="4400" b="1">
          <a:solidFill>
            <a:srgbClr val="006699"/>
          </a:solidFill>
          <a:latin typeface="Myriad Pro" pitchFamily="34" charset="0"/>
          <a:cs typeface="Arial" charset="0"/>
        </a:defRPr>
      </a:lvl7pPr>
      <a:lvl8pPr marL="1371600" algn="l" rtl="0" eaLnBrk="1" fontAlgn="base" hangingPunct="1">
        <a:spcBef>
          <a:spcPct val="0"/>
        </a:spcBef>
        <a:spcAft>
          <a:spcPct val="0"/>
        </a:spcAft>
        <a:defRPr sz="4400" b="1">
          <a:solidFill>
            <a:srgbClr val="006699"/>
          </a:solidFill>
          <a:latin typeface="Myriad Pro" pitchFamily="34" charset="0"/>
          <a:cs typeface="Arial" charset="0"/>
        </a:defRPr>
      </a:lvl8pPr>
      <a:lvl9pPr marL="1828800" algn="l" rtl="0" eaLnBrk="1" fontAlgn="base" hangingPunct="1">
        <a:spcBef>
          <a:spcPct val="0"/>
        </a:spcBef>
        <a:spcAft>
          <a:spcPct val="0"/>
        </a:spcAft>
        <a:defRPr sz="4400" b="1">
          <a:solidFill>
            <a:srgbClr val="006699"/>
          </a:solidFill>
          <a:latin typeface="Myriad Pro"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99"/>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rgbClr val="006699"/>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wshc.sg/resource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wshc.sg/files/wshc/upload/cms/file/2015/TrainingSLides_SafeLoading.pptx"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hyperlink" Target="https://www.youtube.com/watch?v=Uyn9k9kKkT4"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7BB5-4C4E-4F42-A2FB-653343E58A31}"/>
              </a:ext>
            </a:extLst>
          </p:cNvPr>
          <p:cNvSpPr>
            <a:spLocks noGrp="1"/>
          </p:cNvSpPr>
          <p:nvPr>
            <p:ph type="title"/>
          </p:nvPr>
        </p:nvSpPr>
        <p:spPr/>
        <p:txBody>
          <a:bodyPr/>
          <a:lstStyle/>
          <a:p>
            <a:r>
              <a:rPr lang="en-SG" sz="2000" b="0" dirty="0">
                <a:solidFill>
                  <a:schemeClr val="bg1">
                    <a:lumMod val="50000"/>
                  </a:schemeClr>
                </a:solidFill>
              </a:rPr>
              <a:t>5 WSH tips on  </a:t>
            </a:r>
            <a:br>
              <a:rPr lang="en-SG" dirty="0">
                <a:solidFill>
                  <a:srgbClr val="92D050"/>
                </a:solidFill>
              </a:rPr>
            </a:br>
            <a:r>
              <a:rPr lang="en-SG" sz="3400" spc="300" dirty="0">
                <a:solidFill>
                  <a:srgbClr val="92D050"/>
                </a:solidFill>
              </a:rPr>
              <a:t>SAFE LOADING ON VEHICLES </a:t>
            </a:r>
          </a:p>
        </p:txBody>
      </p:sp>
      <p:sp>
        <p:nvSpPr>
          <p:cNvPr id="5" name="Text Placeholder 4">
            <a:extLst>
              <a:ext uri="{FF2B5EF4-FFF2-40B4-BE49-F238E27FC236}">
                <a16:creationId xmlns:a16="http://schemas.microsoft.com/office/drawing/2014/main" id="{0D6EE81A-2214-4FEF-A273-9BBC2FE70525}"/>
              </a:ext>
            </a:extLst>
          </p:cNvPr>
          <p:cNvSpPr>
            <a:spLocks noGrp="1"/>
          </p:cNvSpPr>
          <p:nvPr>
            <p:ph type="body" sz="quarter" idx="11"/>
          </p:nvPr>
        </p:nvSpPr>
        <p:spPr>
          <a:xfrm>
            <a:off x="4572000" y="5861533"/>
            <a:ext cx="4202431" cy="650780"/>
          </a:xfrm>
        </p:spPr>
        <p:txBody>
          <a:bodyPr/>
          <a:lstStyle/>
          <a:p>
            <a:pPr algn="r"/>
            <a:r>
              <a:rPr lang="en-SG" dirty="0"/>
              <a:t>Making Workplaces Safer</a:t>
            </a:r>
          </a:p>
          <a:p>
            <a:pPr algn="r"/>
            <a:r>
              <a:rPr lang="en-SG" b="0" dirty="0"/>
              <a:t>Adopt safe work practices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335887" y="484648"/>
            <a:ext cx="8608490" cy="2000548"/>
          </a:xfrm>
          <a:prstGeom prst="rect">
            <a:avLst/>
          </a:prstGeom>
          <a:noFill/>
          <a:ln w="9525">
            <a:noFill/>
            <a:miter lim="800000"/>
            <a:headEnd/>
            <a:tailEnd/>
          </a:ln>
        </p:spPr>
        <p:txBody>
          <a:bodyPr wrap="square">
            <a:spAutoFit/>
          </a:bodyPr>
          <a:lstStyle/>
          <a:p>
            <a:r>
              <a:rPr lang="en-US" sz="4100" b="1" dirty="0">
                <a:solidFill>
                  <a:schemeClr val="bg1"/>
                </a:solidFill>
                <a:latin typeface="+mj-lt"/>
                <a:cs typeface="Arial" pitchFamily="34" charset="0"/>
              </a:rPr>
              <a:t>LOADING/UNLOADING ACCIDENTS </a:t>
            </a:r>
            <a:r>
              <a:rPr lang="en-US" sz="4100" b="1" dirty="0">
                <a:solidFill>
                  <a:schemeClr val="bg1"/>
                </a:solidFill>
                <a:cs typeface="Arial" pitchFamily="34" charset="0"/>
              </a:rPr>
              <a:t>CAN BE PREVENTED</a:t>
            </a:r>
          </a:p>
          <a:p>
            <a:endParaRPr lang="en-US" sz="4200" b="1" dirty="0">
              <a:solidFill>
                <a:schemeClr val="bg1"/>
              </a:solidFill>
              <a:latin typeface="+mj-lt"/>
              <a:cs typeface="Arial" pitchFamily="34" charset="0"/>
            </a:endParaRPr>
          </a:p>
        </p:txBody>
      </p:sp>
      <p:sp>
        <p:nvSpPr>
          <p:cNvPr id="5" name="Rectangle 4">
            <a:extLst>
              <a:ext uri="{FF2B5EF4-FFF2-40B4-BE49-F238E27FC236}">
                <a16:creationId xmlns:a16="http://schemas.microsoft.com/office/drawing/2014/main" id="{1309EBEA-11D9-43B4-9014-0DB7FB807847}"/>
              </a:ext>
            </a:extLst>
          </p:cNvPr>
          <p:cNvSpPr/>
          <p:nvPr/>
        </p:nvSpPr>
        <p:spPr>
          <a:xfrm>
            <a:off x="4880123" y="5765358"/>
            <a:ext cx="3668839" cy="276999"/>
          </a:xfrm>
          <a:prstGeom prst="rect">
            <a:avLst/>
          </a:prstGeom>
        </p:spPr>
        <p:txBody>
          <a:bodyPr wrap="square">
            <a:spAutoFit/>
          </a:bodyPr>
          <a:lstStyle/>
          <a:p>
            <a:pPr algn="r"/>
            <a:r>
              <a:rPr lang="en-US" sz="1200" dirty="0"/>
              <a:t>Download at </a:t>
            </a:r>
            <a:r>
              <a:rPr lang="en-US" sz="1200" dirty="0">
                <a:hlinkClick r:id="rId3">
                  <a:extLst>
                    <a:ext uri="{A12FA001-AC4F-418D-AE19-62706E023703}">
                      <ahyp:hlinkClr xmlns:ahyp="http://schemas.microsoft.com/office/drawing/2018/hyperlinkcolor" val="tx"/>
                    </a:ext>
                  </a:extLst>
                </a:hlinkClick>
              </a:rPr>
              <a:t>www.wshc.sg/resources</a:t>
            </a:r>
            <a:endParaRPr lang="en-US" sz="1200" dirty="0"/>
          </a:p>
        </p:txBody>
      </p:sp>
      <p:pic>
        <p:nvPicPr>
          <p:cNvPr id="3" name="Picture 2">
            <a:extLst>
              <a:ext uri="{FF2B5EF4-FFF2-40B4-BE49-F238E27FC236}">
                <a16:creationId xmlns:a16="http://schemas.microsoft.com/office/drawing/2014/main" id="{82712F2B-D14E-4166-B6BE-7F47245705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54381" y="2154449"/>
            <a:ext cx="2601020" cy="351787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60C85BE-5C79-4306-B770-95E44019AB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9739" y="2158754"/>
            <a:ext cx="5161676" cy="2023794"/>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979C830D-366B-4067-991B-AEF60407B888}"/>
              </a:ext>
            </a:extLst>
          </p:cNvPr>
          <p:cNvSpPr/>
          <p:nvPr/>
        </p:nvSpPr>
        <p:spPr>
          <a:xfrm>
            <a:off x="240696" y="4239585"/>
            <a:ext cx="1554009" cy="738664"/>
          </a:xfrm>
          <a:prstGeom prst="rect">
            <a:avLst/>
          </a:prstGeom>
        </p:spPr>
        <p:txBody>
          <a:bodyPr wrap="square">
            <a:spAutoFit/>
          </a:bodyPr>
          <a:lstStyle/>
          <a:p>
            <a:pPr algn="r"/>
            <a:r>
              <a:rPr lang="en-US" sz="1400" dirty="0"/>
              <a:t>Download </a:t>
            </a:r>
            <a:r>
              <a:rPr lang="en-US" sz="1400" dirty="0">
                <a:hlinkClick r:id="rId6">
                  <a:extLst>
                    <a:ext uri="{A12FA001-AC4F-418D-AE19-62706E023703}">
                      <ahyp:hlinkClr xmlns:ahyp="http://schemas.microsoft.com/office/drawing/2018/hyperlinkcolor" val="tx"/>
                    </a:ext>
                  </a:extLst>
                </a:hlinkClick>
              </a:rPr>
              <a:t>here</a:t>
            </a:r>
            <a:endParaRPr lang="en-US" sz="1400" dirty="0"/>
          </a:p>
          <a:p>
            <a:pPr algn="r"/>
            <a:endParaRPr lang="en-US" sz="1400" dirty="0"/>
          </a:p>
          <a:p>
            <a:pPr algn="r"/>
            <a:endParaRPr lang="en-US" sz="1400" dirty="0">
              <a:solidFill>
                <a:schemeClr val="accent5">
                  <a:lumMod val="5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1CAD9A9F-3B9B-4A37-AC7F-6208A1B86EAC}"/>
              </a:ext>
            </a:extLst>
          </p:cNvPr>
          <p:cNvSpPr>
            <a:spLocks noChangeArrowheads="1"/>
          </p:cNvSpPr>
          <p:nvPr/>
        </p:nvSpPr>
        <p:spPr bwMode="auto">
          <a:xfrm>
            <a:off x="576000" y="504000"/>
            <a:ext cx="7272892" cy="680916"/>
          </a:xfrm>
          <a:prstGeom prst="rect">
            <a:avLst/>
          </a:prstGeom>
          <a:noFill/>
          <a:ln w="9525">
            <a:noFill/>
            <a:miter lim="800000"/>
            <a:headEnd/>
            <a:tailEnd/>
          </a:ln>
        </p:spPr>
        <p:txBody>
          <a:bodyPr/>
          <a:lstStyle/>
          <a:p>
            <a:r>
              <a:rPr lang="en-US" sz="3600" b="1" spc="300" dirty="0">
                <a:solidFill>
                  <a:srgbClr val="92D050"/>
                </a:solidFill>
                <a:latin typeface="+mj-lt"/>
              </a:rPr>
              <a:t>SAFE VEHICLE LOADING </a:t>
            </a:r>
            <a:endParaRPr lang="en-US" sz="4000" b="1" spc="300" dirty="0">
              <a:solidFill>
                <a:srgbClr val="92D050"/>
              </a:solidFill>
              <a:latin typeface="+mj-lt"/>
            </a:endParaRPr>
          </a:p>
        </p:txBody>
      </p:sp>
      <p:sp>
        <p:nvSpPr>
          <p:cNvPr id="18" name="Rectangle 17">
            <a:extLst>
              <a:ext uri="{FF2B5EF4-FFF2-40B4-BE49-F238E27FC236}">
                <a16:creationId xmlns:a16="http://schemas.microsoft.com/office/drawing/2014/main" id="{34DF6FCC-F8DE-4AF4-AEFD-1C2EFB083C82}"/>
              </a:ext>
            </a:extLst>
          </p:cNvPr>
          <p:cNvSpPr/>
          <p:nvPr/>
        </p:nvSpPr>
        <p:spPr>
          <a:xfrm>
            <a:off x="621367" y="1091400"/>
            <a:ext cx="8221520" cy="369332"/>
          </a:xfrm>
          <a:prstGeom prst="rect">
            <a:avLst/>
          </a:prstGeom>
        </p:spPr>
        <p:txBody>
          <a:bodyPr wrap="square">
            <a:spAutoFit/>
          </a:bodyPr>
          <a:lstStyle/>
          <a:p>
            <a:r>
              <a:rPr lang="en-US" b="1" dirty="0"/>
              <a:t>Every year, 6 workers die from unsafe loading and unloading practices.</a:t>
            </a:r>
          </a:p>
        </p:txBody>
      </p:sp>
      <p:sp>
        <p:nvSpPr>
          <p:cNvPr id="2" name="Slide Number Placeholder 1">
            <a:extLst>
              <a:ext uri="{FF2B5EF4-FFF2-40B4-BE49-F238E27FC236}">
                <a16:creationId xmlns:a16="http://schemas.microsoft.com/office/drawing/2014/main" id="{B1652942-B055-4E5C-9D2B-3CDEB29B30CE}"/>
              </a:ext>
            </a:extLst>
          </p:cNvPr>
          <p:cNvSpPr>
            <a:spLocks noGrp="1"/>
          </p:cNvSpPr>
          <p:nvPr>
            <p:ph type="sldNum" sz="quarter" idx="11"/>
          </p:nvPr>
        </p:nvSpPr>
        <p:spPr>
          <a:xfrm>
            <a:off x="6878658" y="6416297"/>
            <a:ext cx="2133600" cy="305177"/>
          </a:xfrm>
        </p:spPr>
        <p:txBody>
          <a:bodyPr/>
          <a:lstStyle/>
          <a:p>
            <a:fld id="{8584D53F-AF5E-4723-96CB-40045B6453DE}" type="slidenum">
              <a:rPr lang="en-SG" smtClean="0"/>
              <a:pPr/>
              <a:t>2</a:t>
            </a:fld>
            <a:r>
              <a:rPr lang="en-SG" dirty="0"/>
              <a:t>/10</a:t>
            </a:r>
          </a:p>
        </p:txBody>
      </p:sp>
      <p:grpSp>
        <p:nvGrpSpPr>
          <p:cNvPr id="21" name="Group 20">
            <a:extLst>
              <a:ext uri="{FF2B5EF4-FFF2-40B4-BE49-F238E27FC236}">
                <a16:creationId xmlns:a16="http://schemas.microsoft.com/office/drawing/2014/main" id="{CBA1AE7D-7794-427C-9FB3-DA67C73CD924}"/>
              </a:ext>
            </a:extLst>
          </p:cNvPr>
          <p:cNvGrpSpPr/>
          <p:nvPr/>
        </p:nvGrpSpPr>
        <p:grpSpPr>
          <a:xfrm>
            <a:off x="3247574" y="1952368"/>
            <a:ext cx="5245561" cy="4456651"/>
            <a:chOff x="2810545" y="1824925"/>
            <a:chExt cx="5714523" cy="4855083"/>
          </a:xfrm>
        </p:grpSpPr>
        <p:grpSp>
          <p:nvGrpSpPr>
            <p:cNvPr id="19" name="Group 18">
              <a:extLst>
                <a:ext uri="{FF2B5EF4-FFF2-40B4-BE49-F238E27FC236}">
                  <a16:creationId xmlns:a16="http://schemas.microsoft.com/office/drawing/2014/main" id="{F3F416E8-1AD6-4184-BB6B-4DF9B8F675EE}"/>
                </a:ext>
              </a:extLst>
            </p:cNvPr>
            <p:cNvGrpSpPr/>
            <p:nvPr/>
          </p:nvGrpSpPr>
          <p:grpSpPr>
            <a:xfrm>
              <a:off x="2810545" y="4956436"/>
              <a:ext cx="3522909" cy="1723572"/>
              <a:chOff x="2739868" y="5000502"/>
              <a:chExt cx="3522909" cy="1723572"/>
            </a:xfrm>
          </p:grpSpPr>
          <p:pic>
            <p:nvPicPr>
              <p:cNvPr id="8" name="Picture 7">
                <a:extLst>
                  <a:ext uri="{FF2B5EF4-FFF2-40B4-BE49-F238E27FC236}">
                    <a16:creationId xmlns:a16="http://schemas.microsoft.com/office/drawing/2014/main" id="{F89F65F9-38E3-4F2A-8096-BE5A8ED2A1FA}"/>
                  </a:ext>
                </a:extLst>
              </p:cNvPr>
              <p:cNvPicPr>
                <a:picLocks noChangeAspect="1" noChangeArrowheads="1"/>
              </p:cNvPicPr>
              <p:nvPr/>
            </p:nvPicPr>
            <p:blipFill>
              <a:blip r:embed="rId3" cstate="print"/>
              <a:srcRect/>
              <a:stretch>
                <a:fillRect/>
              </a:stretch>
            </p:blipFill>
            <p:spPr bwMode="auto">
              <a:xfrm>
                <a:off x="2739868" y="5000502"/>
                <a:ext cx="3522909" cy="1415795"/>
              </a:xfrm>
              <a:prstGeom prst="hexagon">
                <a:avLst/>
              </a:prstGeom>
              <a:noFill/>
            </p:spPr>
          </p:pic>
          <p:sp>
            <p:nvSpPr>
              <p:cNvPr id="13" name="TextBox 10">
                <a:extLst>
                  <a:ext uri="{FF2B5EF4-FFF2-40B4-BE49-F238E27FC236}">
                    <a16:creationId xmlns:a16="http://schemas.microsoft.com/office/drawing/2014/main" id="{505CFE9D-0B34-4BAA-A013-2C82BC28F88F}"/>
                  </a:ext>
                </a:extLst>
              </p:cNvPr>
              <p:cNvSpPr txBox="1"/>
              <p:nvPr/>
            </p:nvSpPr>
            <p:spPr>
              <a:xfrm>
                <a:off x="3754991" y="6416297"/>
                <a:ext cx="1283172" cy="30777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GB" sz="1400" dirty="0">
                    <a:latin typeface="+mn-lt"/>
                  </a:rPr>
                  <a:t>Low bed trailer</a:t>
                </a:r>
              </a:p>
            </p:txBody>
          </p:sp>
        </p:grpSp>
        <p:grpSp>
          <p:nvGrpSpPr>
            <p:cNvPr id="6" name="Group 5">
              <a:extLst>
                <a:ext uri="{FF2B5EF4-FFF2-40B4-BE49-F238E27FC236}">
                  <a16:creationId xmlns:a16="http://schemas.microsoft.com/office/drawing/2014/main" id="{0DFD4671-857C-437D-BA34-A17957DC7264}"/>
                </a:ext>
              </a:extLst>
            </p:cNvPr>
            <p:cNvGrpSpPr/>
            <p:nvPr/>
          </p:nvGrpSpPr>
          <p:grpSpPr>
            <a:xfrm>
              <a:off x="6165498" y="3756326"/>
              <a:ext cx="2328571" cy="2001801"/>
              <a:chOff x="5993631" y="3767837"/>
              <a:chExt cx="2328571" cy="2001801"/>
            </a:xfrm>
          </p:grpSpPr>
          <p:pic>
            <p:nvPicPr>
              <p:cNvPr id="12" name="Picture 11">
                <a:extLst>
                  <a:ext uri="{FF2B5EF4-FFF2-40B4-BE49-F238E27FC236}">
                    <a16:creationId xmlns:a16="http://schemas.microsoft.com/office/drawing/2014/main" id="{92A3A4FD-FD7A-4854-88D9-77EE97BCA0A4}"/>
                  </a:ext>
                </a:extLst>
              </p:cNvPr>
              <p:cNvPicPr>
                <a:picLocks noChangeAspect="1" noChangeArrowheads="1"/>
              </p:cNvPicPr>
              <p:nvPr/>
            </p:nvPicPr>
            <p:blipFill>
              <a:blip r:embed="rId4" cstate="print"/>
              <a:srcRect/>
              <a:stretch>
                <a:fillRect/>
              </a:stretch>
            </p:blipFill>
            <p:spPr bwMode="auto">
              <a:xfrm>
                <a:off x="5993631" y="3767837"/>
                <a:ext cx="2328571" cy="1687587"/>
              </a:xfrm>
              <a:prstGeom prst="hexagon">
                <a:avLst/>
              </a:prstGeom>
              <a:noFill/>
              <a:ln w="9525">
                <a:noFill/>
                <a:miter lim="800000"/>
                <a:headEnd/>
                <a:tailEnd/>
              </a:ln>
            </p:spPr>
          </p:pic>
          <p:sp>
            <p:nvSpPr>
              <p:cNvPr id="15" name="TextBox 11">
                <a:extLst>
                  <a:ext uri="{FF2B5EF4-FFF2-40B4-BE49-F238E27FC236}">
                    <a16:creationId xmlns:a16="http://schemas.microsoft.com/office/drawing/2014/main" id="{B66FF7BB-8F58-429C-AC2D-48DA86241EB2}"/>
                  </a:ext>
                </a:extLst>
              </p:cNvPr>
              <p:cNvSpPr txBox="1"/>
              <p:nvPr/>
            </p:nvSpPr>
            <p:spPr>
              <a:xfrm>
                <a:off x="6289902" y="5461861"/>
                <a:ext cx="1694759" cy="307777"/>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GB" sz="1400" dirty="0">
                    <a:latin typeface="+mn-lt"/>
                  </a:rPr>
                  <a:t>Lorry with sideboard</a:t>
                </a:r>
              </a:p>
            </p:txBody>
          </p:sp>
        </p:grpSp>
        <p:grpSp>
          <p:nvGrpSpPr>
            <p:cNvPr id="17" name="Group 16">
              <a:extLst>
                <a:ext uri="{FF2B5EF4-FFF2-40B4-BE49-F238E27FC236}">
                  <a16:creationId xmlns:a16="http://schemas.microsoft.com/office/drawing/2014/main" id="{07113237-3ECD-47BB-BB3D-31636EF63091}"/>
                </a:ext>
              </a:extLst>
            </p:cNvPr>
            <p:cNvGrpSpPr/>
            <p:nvPr/>
          </p:nvGrpSpPr>
          <p:grpSpPr>
            <a:xfrm>
              <a:off x="6139339" y="1824925"/>
              <a:ext cx="2385729" cy="1879967"/>
              <a:chOff x="6030070" y="1824925"/>
              <a:chExt cx="2385729" cy="1879967"/>
            </a:xfrm>
          </p:grpSpPr>
          <p:pic>
            <p:nvPicPr>
              <p:cNvPr id="9" name="Picture 8">
                <a:extLst>
                  <a:ext uri="{FF2B5EF4-FFF2-40B4-BE49-F238E27FC236}">
                    <a16:creationId xmlns:a16="http://schemas.microsoft.com/office/drawing/2014/main" id="{51ABA32E-BC26-4DBE-A3C6-712A79612DB5}"/>
                  </a:ext>
                </a:extLst>
              </p:cNvPr>
              <p:cNvPicPr>
                <a:picLocks noChangeAspect="1" noChangeArrowheads="1"/>
              </p:cNvPicPr>
              <p:nvPr/>
            </p:nvPicPr>
            <p:blipFill>
              <a:blip r:embed="rId5" cstate="print"/>
              <a:srcRect/>
              <a:stretch>
                <a:fillRect/>
              </a:stretch>
            </p:blipFill>
            <p:spPr bwMode="auto">
              <a:xfrm>
                <a:off x="6030070" y="1824925"/>
                <a:ext cx="2385729" cy="1604075"/>
              </a:xfrm>
              <a:prstGeom prst="hexagon">
                <a:avLst/>
              </a:prstGeom>
              <a:noFill/>
            </p:spPr>
          </p:pic>
          <p:sp>
            <p:nvSpPr>
              <p:cNvPr id="16" name="TextBox 12">
                <a:extLst>
                  <a:ext uri="{FF2B5EF4-FFF2-40B4-BE49-F238E27FC236}">
                    <a16:creationId xmlns:a16="http://schemas.microsoft.com/office/drawing/2014/main" id="{FD4F818C-B9EE-4759-AB30-F0176A94753D}"/>
                  </a:ext>
                </a:extLst>
              </p:cNvPr>
              <p:cNvSpPr txBox="1"/>
              <p:nvPr/>
            </p:nvSpPr>
            <p:spPr>
              <a:xfrm>
                <a:off x="6620232" y="3397115"/>
                <a:ext cx="1198927"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r>
                  <a:rPr lang="en-GB" sz="1400" dirty="0">
                    <a:latin typeface="+mn-lt"/>
                  </a:rPr>
                  <a:t>Truck</a:t>
                </a:r>
              </a:p>
            </p:txBody>
          </p:sp>
        </p:grpSp>
      </p:grpSp>
      <p:sp>
        <p:nvSpPr>
          <p:cNvPr id="20" name="Rectangle 19">
            <a:extLst>
              <a:ext uri="{FF2B5EF4-FFF2-40B4-BE49-F238E27FC236}">
                <a16:creationId xmlns:a16="http://schemas.microsoft.com/office/drawing/2014/main" id="{F3C18592-F1FC-4743-A950-9732307C4B64}"/>
              </a:ext>
            </a:extLst>
          </p:cNvPr>
          <p:cNvSpPr/>
          <p:nvPr/>
        </p:nvSpPr>
        <p:spPr>
          <a:xfrm>
            <a:off x="640684" y="1555636"/>
            <a:ext cx="5517799" cy="3393237"/>
          </a:xfrm>
          <a:prstGeom prst="rect">
            <a:avLst/>
          </a:prstGeom>
        </p:spPr>
        <p:txBody>
          <a:bodyPr wrap="square">
            <a:spAutoFit/>
          </a:bodyPr>
          <a:lstStyle/>
          <a:p>
            <a:r>
              <a:rPr lang="en-US" sz="2100" b="1" dirty="0">
                <a:solidFill>
                  <a:srgbClr val="C00000"/>
                </a:solidFill>
              </a:rPr>
              <a:t>Use the right vehicle</a:t>
            </a:r>
          </a:p>
          <a:p>
            <a:endParaRPr lang="en-US" sz="1050" dirty="0">
              <a:solidFill>
                <a:schemeClr val="bg1">
                  <a:lumMod val="50000"/>
                </a:schemeClr>
              </a:solidFill>
            </a:endParaRPr>
          </a:p>
          <a:p>
            <a:pPr marL="285750" indent="-285750">
              <a:lnSpc>
                <a:spcPct val="150000"/>
              </a:lnSpc>
              <a:buFont typeface="Courier New" panose="02070309020205020404" pitchFamily="49" charset="0"/>
              <a:buChar char="o"/>
            </a:pPr>
            <a:r>
              <a:rPr lang="en-US" dirty="0">
                <a:solidFill>
                  <a:schemeClr val="bg1">
                    <a:lumMod val="50000"/>
                  </a:schemeClr>
                </a:solidFill>
              </a:rPr>
              <a:t>Vehicle must be wider and longer than the cargo</a:t>
            </a:r>
          </a:p>
          <a:p>
            <a:pPr marL="285750" indent="-285750">
              <a:lnSpc>
                <a:spcPct val="150000"/>
              </a:lnSpc>
              <a:buFont typeface="Courier New" panose="02070309020205020404" pitchFamily="49" charset="0"/>
              <a:buChar char="o"/>
            </a:pPr>
            <a:r>
              <a:rPr lang="en-US" dirty="0">
                <a:solidFill>
                  <a:schemeClr val="bg1">
                    <a:lumMod val="50000"/>
                  </a:schemeClr>
                </a:solidFill>
              </a:rPr>
              <a:t>Vehicle has suitable fittings for securing the cargo</a:t>
            </a:r>
          </a:p>
          <a:p>
            <a:pPr marL="285750" indent="-285750">
              <a:lnSpc>
                <a:spcPct val="150000"/>
              </a:lnSpc>
              <a:buFont typeface="Courier New" panose="02070309020205020404" pitchFamily="49" charset="0"/>
              <a:buChar char="o"/>
            </a:pPr>
            <a:r>
              <a:rPr lang="en-US" dirty="0">
                <a:solidFill>
                  <a:schemeClr val="bg1">
                    <a:lumMod val="50000"/>
                  </a:schemeClr>
                </a:solidFill>
              </a:rPr>
              <a:t>Combined weight of vehicle + cargo </a:t>
            </a:r>
          </a:p>
          <a:p>
            <a:pPr marL="538163" lvl="1" indent="-269875">
              <a:lnSpc>
                <a:spcPct val="150000"/>
              </a:lnSpc>
            </a:pPr>
            <a:r>
              <a:rPr lang="en-US" dirty="0">
                <a:solidFill>
                  <a:schemeClr val="bg1">
                    <a:lumMod val="50000"/>
                  </a:schemeClr>
                </a:solidFill>
              </a:rPr>
              <a:t>must be less than weight limit of </a:t>
            </a:r>
          </a:p>
          <a:p>
            <a:pPr marL="538163" lvl="1" indent="-269875">
              <a:lnSpc>
                <a:spcPct val="150000"/>
              </a:lnSpc>
            </a:pPr>
            <a:r>
              <a:rPr lang="en-US" dirty="0">
                <a:solidFill>
                  <a:schemeClr val="bg1">
                    <a:lumMod val="50000"/>
                  </a:schemeClr>
                </a:solidFill>
              </a:rPr>
              <a:t>roads/structures (where the vehicle </a:t>
            </a:r>
          </a:p>
          <a:p>
            <a:pPr marL="538163" lvl="1" indent="-269875">
              <a:lnSpc>
                <a:spcPct val="150000"/>
              </a:lnSpc>
            </a:pPr>
            <a:r>
              <a:rPr lang="en-US" dirty="0">
                <a:solidFill>
                  <a:schemeClr val="bg1">
                    <a:lumMod val="50000"/>
                  </a:schemeClr>
                </a:solidFill>
              </a:rPr>
              <a:t>will be driven on or parking at)</a:t>
            </a:r>
          </a:p>
          <a:p>
            <a:endParaRPr lang="en-US" sz="2100" dirty="0">
              <a:solidFill>
                <a:schemeClr val="bg1">
                  <a:lumMod val="50000"/>
                </a:schemeClr>
              </a:solidFill>
            </a:endParaRPr>
          </a:p>
        </p:txBody>
      </p:sp>
      <p:sp>
        <p:nvSpPr>
          <p:cNvPr id="22" name="Rectangle 2">
            <a:extLst>
              <a:ext uri="{FF2B5EF4-FFF2-40B4-BE49-F238E27FC236}">
                <a16:creationId xmlns:a16="http://schemas.microsoft.com/office/drawing/2014/main" id="{1B414E7C-4C7C-4554-9545-F5E0466821E8}"/>
              </a:ext>
            </a:extLst>
          </p:cNvPr>
          <p:cNvSpPr txBox="1">
            <a:spLocks noChangeArrowheads="1"/>
          </p:cNvSpPr>
          <p:nvPr/>
        </p:nvSpPr>
        <p:spPr>
          <a:xfrm>
            <a:off x="731654" y="5661518"/>
            <a:ext cx="2353062" cy="369332"/>
          </a:xfrm>
          <a:prstGeom prst="rect">
            <a:avLst/>
          </a:prstGeom>
        </p:spPr>
        <p:txBody>
          <a:bodyPr/>
          <a:lstStyle/>
          <a:p>
            <a:pPr indent="4763" algn="r">
              <a:lnSpc>
                <a:spcPct val="80000"/>
              </a:lnSpc>
              <a:spcBef>
                <a:spcPct val="20000"/>
              </a:spcBef>
              <a:defRPr/>
            </a:pPr>
            <a:r>
              <a:rPr kumimoji="0" lang="en-GB" altLang="ko-KR" sz="1100" i="1" u="none" strike="noStrike" kern="0" cap="none" spc="0" normalizeH="0" baseline="0" noProof="0" dirty="0">
                <a:ln>
                  <a:noFill/>
                </a:ln>
                <a:effectLst/>
                <a:uLnTx/>
                <a:uFillTx/>
                <a:latin typeface="Arial" pitchFamily="34" charset="0"/>
                <a:ea typeface="Gulim" pitchFamily="34" charset="-127"/>
                <a:cs typeface="Arial" pitchFamily="34" charset="0"/>
              </a:rPr>
              <a:t>Source: </a:t>
            </a:r>
            <a:r>
              <a:rPr lang="en-SG" altLang="ko-KR" sz="1100" i="1" kern="0" dirty="0">
                <a:ea typeface="Gulim" pitchFamily="34" charset="-127"/>
                <a:cs typeface="Arial" pitchFamily="34" charset="0"/>
              </a:rPr>
              <a:t>WSH Guidelines on Safe Loading on Vehicles</a:t>
            </a:r>
            <a:endParaRPr kumimoji="0" lang="en-GB" altLang="ko-KR" sz="1200" b="1" u="none" strike="noStrike" kern="0" cap="none" spc="0" normalizeH="0" baseline="0" noProof="0" dirty="0">
              <a:ln>
                <a:noFill/>
              </a:ln>
              <a:solidFill>
                <a:srgbClr val="C00000"/>
              </a:solidFill>
              <a:effectLst/>
              <a:uLnTx/>
              <a:uFillTx/>
              <a:latin typeface="Arial" pitchFamily="34" charset="0"/>
              <a:ea typeface="Gulim" pitchFamily="34" charset="-127"/>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576000" y="504000"/>
            <a:ext cx="3950957" cy="1200329"/>
          </a:xfrm>
          <a:prstGeom prst="rect">
            <a:avLst/>
          </a:prstGeom>
          <a:noFill/>
          <a:ln w="9525">
            <a:noFill/>
            <a:miter lim="800000"/>
            <a:headEnd/>
            <a:tailEnd/>
          </a:ln>
        </p:spPr>
        <p:txBody>
          <a:bodyPr wrap="square">
            <a:spAutoFit/>
          </a:bodyPr>
          <a:lstStyle/>
          <a:p>
            <a:r>
              <a:rPr lang="en-US" sz="3600" b="1" dirty="0">
                <a:solidFill>
                  <a:srgbClr val="92D050"/>
                </a:solidFill>
                <a:latin typeface="+mj-lt"/>
                <a:cs typeface="Arial" pitchFamily="34" charset="0"/>
              </a:rPr>
              <a:t>SAFE LOADING</a:t>
            </a:r>
          </a:p>
          <a:p>
            <a:r>
              <a:rPr lang="en-US" sz="3600" b="1" dirty="0">
                <a:solidFill>
                  <a:srgbClr val="92D050"/>
                </a:solidFill>
                <a:latin typeface="+mj-lt"/>
                <a:cs typeface="Arial" pitchFamily="34" charset="0"/>
              </a:rPr>
              <a:t>CHECKLIST</a:t>
            </a:r>
          </a:p>
        </p:txBody>
      </p:sp>
      <p:sp>
        <p:nvSpPr>
          <p:cNvPr id="7" name="Slide Number Placeholder 6">
            <a:extLst>
              <a:ext uri="{FF2B5EF4-FFF2-40B4-BE49-F238E27FC236}">
                <a16:creationId xmlns:a16="http://schemas.microsoft.com/office/drawing/2014/main" id="{D6E07F00-7185-48DF-B77D-D343B01A28D4}"/>
              </a:ext>
            </a:extLst>
          </p:cNvPr>
          <p:cNvSpPr>
            <a:spLocks noGrp="1"/>
          </p:cNvSpPr>
          <p:nvPr>
            <p:ph type="sldNum" sz="quarter" idx="11"/>
          </p:nvPr>
        </p:nvSpPr>
        <p:spPr/>
        <p:txBody>
          <a:bodyPr/>
          <a:lstStyle/>
          <a:p>
            <a:fld id="{8584D53F-AF5E-4723-96CB-40045B6453DE}" type="slidenum">
              <a:rPr lang="en-SG" smtClean="0"/>
              <a:pPr/>
              <a:t>3</a:t>
            </a:fld>
            <a:r>
              <a:rPr lang="en-SG"/>
              <a:t>/10</a:t>
            </a:r>
            <a:endParaRPr lang="en-SG" dirty="0"/>
          </a:p>
        </p:txBody>
      </p:sp>
      <p:pic>
        <p:nvPicPr>
          <p:cNvPr id="3" name="Picture 2">
            <a:extLst>
              <a:ext uri="{FF2B5EF4-FFF2-40B4-BE49-F238E27FC236}">
                <a16:creationId xmlns:a16="http://schemas.microsoft.com/office/drawing/2014/main" id="{F1F729C6-99E2-4CD7-9CFE-B80A5C6AB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3766" y="724634"/>
            <a:ext cx="3603176" cy="5367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62355D4C-9478-4037-93C5-F1EF48B349E9}"/>
              </a:ext>
            </a:extLst>
          </p:cNvPr>
          <p:cNvSpPr/>
          <p:nvPr/>
        </p:nvSpPr>
        <p:spPr>
          <a:xfrm>
            <a:off x="640684" y="1677245"/>
            <a:ext cx="3333218" cy="3754874"/>
          </a:xfrm>
          <a:prstGeom prst="rect">
            <a:avLst/>
          </a:prstGeom>
        </p:spPr>
        <p:txBody>
          <a:bodyPr wrap="square">
            <a:spAutoFit/>
          </a:bodyPr>
          <a:lstStyle/>
          <a:p>
            <a:r>
              <a:rPr lang="en-US" sz="2100" b="1" dirty="0">
                <a:solidFill>
                  <a:srgbClr val="C00000"/>
                </a:solidFill>
              </a:rPr>
              <a:t>Lift the load safely</a:t>
            </a:r>
          </a:p>
          <a:p>
            <a:endParaRPr lang="en-US" sz="800" dirty="0">
              <a:solidFill>
                <a:schemeClr val="bg1">
                  <a:lumMod val="50000"/>
                </a:schemeClr>
              </a:solidFill>
            </a:endParaRPr>
          </a:p>
          <a:p>
            <a:pPr marL="285750" indent="-285750">
              <a:buFont typeface="Courier New" panose="02070309020205020404" pitchFamily="49" charset="0"/>
              <a:buChar char="o"/>
            </a:pPr>
            <a:r>
              <a:rPr lang="en-US" dirty="0" err="1">
                <a:solidFill>
                  <a:schemeClr val="bg1">
                    <a:lumMod val="50000"/>
                  </a:schemeClr>
                </a:solidFill>
              </a:rPr>
              <a:t>Stabilise</a:t>
            </a:r>
            <a:r>
              <a:rPr lang="en-US" dirty="0">
                <a:solidFill>
                  <a:schemeClr val="bg1">
                    <a:lumMod val="50000"/>
                  </a:schemeClr>
                </a:solidFill>
              </a:rPr>
              <a:t> the lorry crane used for transferring the cargo</a:t>
            </a:r>
          </a:p>
          <a:p>
            <a:pPr marL="285750" indent="-285750">
              <a:buFont typeface="Courier New" panose="02070309020205020404" pitchFamily="49" charset="0"/>
              <a:buChar char="o"/>
            </a:pPr>
            <a:r>
              <a:rPr lang="en-US" dirty="0">
                <a:solidFill>
                  <a:schemeClr val="bg1">
                    <a:lumMod val="50000"/>
                  </a:schemeClr>
                </a:solidFill>
              </a:rPr>
              <a:t>Rig properly and check that the load being lifted is stable, balanced and secure.</a:t>
            </a:r>
          </a:p>
          <a:p>
            <a:endParaRPr lang="en-US" sz="1200" dirty="0">
              <a:solidFill>
                <a:schemeClr val="bg1">
                  <a:lumMod val="50000"/>
                </a:schemeClr>
              </a:solidFill>
            </a:endParaRPr>
          </a:p>
          <a:p>
            <a:r>
              <a:rPr lang="en-US" sz="2100" b="1" dirty="0">
                <a:solidFill>
                  <a:srgbClr val="C00000"/>
                </a:solidFill>
              </a:rPr>
              <a:t>Properly secure the load</a:t>
            </a:r>
          </a:p>
          <a:p>
            <a:endParaRPr lang="en-US" sz="800" dirty="0">
              <a:solidFill>
                <a:schemeClr val="bg1">
                  <a:lumMod val="50000"/>
                </a:schemeClr>
              </a:solidFill>
            </a:endParaRPr>
          </a:p>
          <a:p>
            <a:pPr marL="285750" indent="-285750">
              <a:buFont typeface="Courier New" panose="02070309020205020404" pitchFamily="49" charset="0"/>
              <a:buChar char="o"/>
            </a:pPr>
            <a:r>
              <a:rPr lang="en-US" dirty="0">
                <a:solidFill>
                  <a:schemeClr val="bg1">
                    <a:lumMod val="50000"/>
                  </a:schemeClr>
                </a:solidFill>
              </a:rPr>
              <a:t>Methods of securing</a:t>
            </a:r>
          </a:p>
          <a:p>
            <a:endParaRPr lang="en-US" sz="2100" dirty="0">
              <a:solidFill>
                <a:schemeClr val="bg1">
                  <a:lumMod val="50000"/>
                </a:schemeClr>
              </a:solidFill>
            </a:endParaRPr>
          </a:p>
        </p:txBody>
      </p:sp>
      <p:sp>
        <p:nvSpPr>
          <p:cNvPr id="15" name="Rectangle 2">
            <a:extLst>
              <a:ext uri="{FF2B5EF4-FFF2-40B4-BE49-F238E27FC236}">
                <a16:creationId xmlns:a16="http://schemas.microsoft.com/office/drawing/2014/main" id="{AFE3CD22-3899-4CE5-8C57-3F786556AE0B}"/>
              </a:ext>
            </a:extLst>
          </p:cNvPr>
          <p:cNvSpPr txBox="1">
            <a:spLocks noChangeArrowheads="1"/>
          </p:cNvSpPr>
          <p:nvPr/>
        </p:nvSpPr>
        <p:spPr>
          <a:xfrm>
            <a:off x="640684" y="5432119"/>
            <a:ext cx="3210791" cy="425415"/>
          </a:xfrm>
          <a:prstGeom prst="rect">
            <a:avLst/>
          </a:prstGeom>
        </p:spPr>
        <p:txBody>
          <a:bodyPr/>
          <a:lstStyle/>
          <a:p>
            <a:pPr indent="4763">
              <a:lnSpc>
                <a:spcPct val="80000"/>
              </a:lnSpc>
              <a:spcBef>
                <a:spcPct val="20000"/>
              </a:spcBef>
              <a:defRPr/>
            </a:pPr>
            <a:r>
              <a:rPr kumimoji="0" lang="en-GB" altLang="ko-KR" sz="1100" i="1" u="none" strike="noStrike" kern="0" cap="none" spc="0" normalizeH="0" baseline="0" noProof="0" dirty="0">
                <a:ln>
                  <a:noFill/>
                </a:ln>
                <a:effectLst/>
                <a:uLnTx/>
                <a:uFillTx/>
                <a:latin typeface="Arial" pitchFamily="34" charset="0"/>
                <a:ea typeface="Gulim" pitchFamily="34" charset="-127"/>
                <a:cs typeface="Arial" pitchFamily="34" charset="0"/>
              </a:rPr>
              <a:t>More at: </a:t>
            </a:r>
          </a:p>
          <a:p>
            <a:pPr indent="4763">
              <a:lnSpc>
                <a:spcPct val="80000"/>
              </a:lnSpc>
              <a:spcBef>
                <a:spcPct val="20000"/>
              </a:spcBef>
              <a:defRPr/>
            </a:pPr>
            <a:r>
              <a:rPr lang="en-SG" altLang="ko-KR" sz="1100" i="1" kern="0" dirty="0">
                <a:ea typeface="Gulim" pitchFamily="34" charset="-127"/>
                <a:cs typeface="Arial" pitchFamily="34" charset="0"/>
              </a:rPr>
              <a:t>WSH Training Slides on Safe Securing of Loads</a:t>
            </a:r>
            <a:endParaRPr kumimoji="0" lang="en-GB" altLang="ko-KR" sz="1200" b="1" u="none" strike="noStrike" kern="0" cap="none" spc="0" normalizeH="0" baseline="0" noProof="0" dirty="0">
              <a:ln>
                <a:noFill/>
              </a:ln>
              <a:solidFill>
                <a:srgbClr val="C00000"/>
              </a:solidFill>
              <a:effectLst/>
              <a:uLnTx/>
              <a:uFillTx/>
              <a:latin typeface="Arial" pitchFamily="34" charset="0"/>
              <a:ea typeface="Gulim" pitchFamily="34" charset="-127"/>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8027955" cy="1631216"/>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1</a:t>
            </a:r>
          </a:p>
          <a:p>
            <a:r>
              <a:rPr lang="en-US" sz="3100" b="1" dirty="0">
                <a:solidFill>
                  <a:srgbClr val="C00000"/>
                </a:solidFill>
                <a:cs typeface="Arial" pitchFamily="34" charset="0"/>
              </a:rPr>
              <a:t>Use handbrake and wheel</a:t>
            </a:r>
          </a:p>
          <a:p>
            <a:r>
              <a:rPr lang="en-US" sz="3100" b="1" dirty="0">
                <a:solidFill>
                  <a:srgbClr val="C00000"/>
                </a:solidFill>
                <a:cs typeface="Arial" pitchFamily="34" charset="0"/>
              </a:rPr>
              <a:t>chocks when parking</a:t>
            </a:r>
          </a:p>
        </p:txBody>
      </p:sp>
      <p:sp>
        <p:nvSpPr>
          <p:cNvPr id="6" name="Slide Number Placeholder 5">
            <a:extLst>
              <a:ext uri="{FF2B5EF4-FFF2-40B4-BE49-F238E27FC236}">
                <a16:creationId xmlns:a16="http://schemas.microsoft.com/office/drawing/2014/main" id="{818A2A74-224F-42E2-A0D4-223A6EDC41E7}"/>
              </a:ext>
            </a:extLst>
          </p:cNvPr>
          <p:cNvSpPr>
            <a:spLocks noGrp="1"/>
          </p:cNvSpPr>
          <p:nvPr>
            <p:ph type="sldNum" sz="quarter" idx="11"/>
          </p:nvPr>
        </p:nvSpPr>
        <p:spPr/>
        <p:txBody>
          <a:bodyPr/>
          <a:lstStyle/>
          <a:p>
            <a:fld id="{8584D53F-AF5E-4723-96CB-40045B6453DE}" type="slidenum">
              <a:rPr lang="en-SG" smtClean="0"/>
              <a:pPr/>
              <a:t>4</a:t>
            </a:fld>
            <a:r>
              <a:rPr lang="en-SG"/>
              <a:t>/10</a:t>
            </a:r>
            <a:endParaRPr lang="en-SG" dirty="0"/>
          </a:p>
        </p:txBody>
      </p:sp>
      <p:pic>
        <p:nvPicPr>
          <p:cNvPr id="2" name="Picture 1">
            <a:extLst>
              <a:ext uri="{FF2B5EF4-FFF2-40B4-BE49-F238E27FC236}">
                <a16:creationId xmlns:a16="http://schemas.microsoft.com/office/drawing/2014/main" id="{306305EF-631E-46AA-B6BA-CE3C76A369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2000" y="1980000"/>
            <a:ext cx="7560000" cy="37320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8178496" cy="1600438"/>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2</a:t>
            </a:r>
          </a:p>
          <a:p>
            <a:r>
              <a:rPr lang="en-US" sz="3100" b="1" dirty="0">
                <a:solidFill>
                  <a:srgbClr val="C00000"/>
                </a:solidFill>
                <a:cs typeface="Arial" pitchFamily="34" charset="0"/>
              </a:rPr>
              <a:t>Fully extend all lorry crane outriggers</a:t>
            </a:r>
          </a:p>
          <a:p>
            <a:r>
              <a:rPr lang="en-US" sz="3100" b="1" dirty="0">
                <a:solidFill>
                  <a:srgbClr val="C00000"/>
                </a:solidFill>
                <a:cs typeface="Arial" pitchFamily="34" charset="0"/>
              </a:rPr>
              <a:t>on firm level ground</a:t>
            </a:r>
          </a:p>
        </p:txBody>
      </p:sp>
      <p:sp>
        <p:nvSpPr>
          <p:cNvPr id="6" name="Slide Number Placeholder 5">
            <a:extLst>
              <a:ext uri="{FF2B5EF4-FFF2-40B4-BE49-F238E27FC236}">
                <a16:creationId xmlns:a16="http://schemas.microsoft.com/office/drawing/2014/main" id="{49821A14-07B1-4066-88BB-E84A5ADF0C08}"/>
              </a:ext>
            </a:extLst>
          </p:cNvPr>
          <p:cNvSpPr>
            <a:spLocks noGrp="1"/>
          </p:cNvSpPr>
          <p:nvPr>
            <p:ph type="sldNum" sz="quarter" idx="11"/>
          </p:nvPr>
        </p:nvSpPr>
        <p:spPr/>
        <p:txBody>
          <a:bodyPr/>
          <a:lstStyle/>
          <a:p>
            <a:fld id="{8584D53F-AF5E-4723-96CB-40045B6453DE}" type="slidenum">
              <a:rPr lang="en-SG" smtClean="0"/>
              <a:pPr/>
              <a:t>5</a:t>
            </a:fld>
            <a:r>
              <a:rPr lang="en-SG"/>
              <a:t>/10</a:t>
            </a:r>
            <a:endParaRPr lang="en-SG" dirty="0"/>
          </a:p>
        </p:txBody>
      </p:sp>
      <p:pic>
        <p:nvPicPr>
          <p:cNvPr id="3" name="Picture 2">
            <a:extLst>
              <a:ext uri="{FF2B5EF4-FFF2-40B4-BE49-F238E27FC236}">
                <a16:creationId xmlns:a16="http://schemas.microsoft.com/office/drawing/2014/main" id="{699E156E-2B55-4628-87A7-3BB78D1BC3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49" t="1723" r="1138" b="2635"/>
          <a:stretch/>
        </p:blipFill>
        <p:spPr>
          <a:xfrm>
            <a:off x="792000" y="1980000"/>
            <a:ext cx="7560000" cy="3780000"/>
          </a:xfrm>
          <a:prstGeom prst="rect">
            <a:avLst/>
          </a:prstGeom>
        </p:spPr>
      </p:pic>
    </p:spTree>
    <p:extLst>
      <p:ext uri="{BB962C8B-B14F-4D97-AF65-F5344CB8AC3E}">
        <p14:creationId xmlns:p14="http://schemas.microsoft.com/office/powerpoint/2010/main" val="195911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7918728" cy="1138773"/>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3</a:t>
            </a:r>
          </a:p>
          <a:p>
            <a:r>
              <a:rPr lang="en-US" sz="3100" b="1" dirty="0">
                <a:solidFill>
                  <a:srgbClr val="C00000"/>
                </a:solidFill>
                <a:cs typeface="Arial" pitchFamily="34" charset="0"/>
              </a:rPr>
              <a:t>Stay clear of suspended loads</a:t>
            </a:r>
          </a:p>
        </p:txBody>
      </p:sp>
      <p:sp>
        <p:nvSpPr>
          <p:cNvPr id="6" name="Slide Number Placeholder 5">
            <a:extLst>
              <a:ext uri="{FF2B5EF4-FFF2-40B4-BE49-F238E27FC236}">
                <a16:creationId xmlns:a16="http://schemas.microsoft.com/office/drawing/2014/main" id="{59198CB0-1C63-49CB-A9E6-40D43E8FA396}"/>
              </a:ext>
            </a:extLst>
          </p:cNvPr>
          <p:cNvSpPr>
            <a:spLocks noGrp="1"/>
          </p:cNvSpPr>
          <p:nvPr>
            <p:ph type="sldNum" sz="quarter" idx="11"/>
          </p:nvPr>
        </p:nvSpPr>
        <p:spPr/>
        <p:txBody>
          <a:bodyPr/>
          <a:lstStyle/>
          <a:p>
            <a:fld id="{8584D53F-AF5E-4723-96CB-40045B6453DE}" type="slidenum">
              <a:rPr lang="en-SG" smtClean="0"/>
              <a:pPr/>
              <a:t>6</a:t>
            </a:fld>
            <a:r>
              <a:rPr lang="en-SG"/>
              <a:t>/10</a:t>
            </a:r>
            <a:endParaRPr lang="en-SG" dirty="0"/>
          </a:p>
        </p:txBody>
      </p:sp>
      <p:pic>
        <p:nvPicPr>
          <p:cNvPr id="2" name="Picture 1">
            <a:extLst>
              <a:ext uri="{FF2B5EF4-FFF2-40B4-BE49-F238E27FC236}">
                <a16:creationId xmlns:a16="http://schemas.microsoft.com/office/drawing/2014/main" id="{8383B610-35E1-4207-992D-2B34A19B20D4}"/>
              </a:ext>
            </a:extLst>
          </p:cNvPr>
          <p:cNvPicPr>
            <a:picLocks noChangeAspect="1"/>
          </p:cNvPicPr>
          <p:nvPr/>
        </p:nvPicPr>
        <p:blipFill rotWithShape="1">
          <a:blip r:embed="rId3"/>
          <a:srcRect l="688" t="1745" r="1581" b="2362"/>
          <a:stretch/>
        </p:blipFill>
        <p:spPr>
          <a:xfrm>
            <a:off x="792000" y="1980000"/>
            <a:ext cx="7560000" cy="3797261"/>
          </a:xfrm>
          <a:prstGeom prst="rect">
            <a:avLst/>
          </a:prstGeom>
        </p:spPr>
      </p:pic>
    </p:spTree>
    <p:extLst>
      <p:ext uri="{BB962C8B-B14F-4D97-AF65-F5344CB8AC3E}">
        <p14:creationId xmlns:p14="http://schemas.microsoft.com/office/powerpoint/2010/main" val="950180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9074627" cy="1600438"/>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4</a:t>
            </a:r>
          </a:p>
          <a:p>
            <a:r>
              <a:rPr lang="en-US" sz="3100" b="1" dirty="0">
                <a:solidFill>
                  <a:srgbClr val="C00000"/>
                </a:solidFill>
                <a:cs typeface="Arial" pitchFamily="34" charset="0"/>
              </a:rPr>
              <a:t>Do not stack cargo higher</a:t>
            </a:r>
          </a:p>
          <a:p>
            <a:r>
              <a:rPr lang="en-US" sz="3100" b="1" dirty="0">
                <a:solidFill>
                  <a:srgbClr val="C00000"/>
                </a:solidFill>
                <a:cs typeface="Arial" pitchFamily="34" charset="0"/>
              </a:rPr>
              <a:t>than the headboard</a:t>
            </a:r>
          </a:p>
        </p:txBody>
      </p:sp>
      <p:sp>
        <p:nvSpPr>
          <p:cNvPr id="6" name="Slide Number Placeholder 5">
            <a:extLst>
              <a:ext uri="{FF2B5EF4-FFF2-40B4-BE49-F238E27FC236}">
                <a16:creationId xmlns:a16="http://schemas.microsoft.com/office/drawing/2014/main" id="{444FDADD-C1E9-45A3-8558-DF8BE793AB70}"/>
              </a:ext>
            </a:extLst>
          </p:cNvPr>
          <p:cNvSpPr>
            <a:spLocks noGrp="1"/>
          </p:cNvSpPr>
          <p:nvPr>
            <p:ph type="sldNum" sz="quarter" idx="11"/>
          </p:nvPr>
        </p:nvSpPr>
        <p:spPr/>
        <p:txBody>
          <a:bodyPr/>
          <a:lstStyle/>
          <a:p>
            <a:fld id="{8584D53F-AF5E-4723-96CB-40045B6453DE}" type="slidenum">
              <a:rPr lang="en-SG" smtClean="0"/>
              <a:pPr/>
              <a:t>7</a:t>
            </a:fld>
            <a:r>
              <a:rPr lang="en-SG"/>
              <a:t>/10</a:t>
            </a:r>
            <a:endParaRPr lang="en-SG" dirty="0"/>
          </a:p>
        </p:txBody>
      </p:sp>
      <p:pic>
        <p:nvPicPr>
          <p:cNvPr id="2" name="Picture 1">
            <a:extLst>
              <a:ext uri="{FF2B5EF4-FFF2-40B4-BE49-F238E27FC236}">
                <a16:creationId xmlns:a16="http://schemas.microsoft.com/office/drawing/2014/main" id="{0899C3DB-21E3-4BD9-97AC-0ADEF990F87C}"/>
              </a:ext>
            </a:extLst>
          </p:cNvPr>
          <p:cNvPicPr>
            <a:picLocks noChangeAspect="1"/>
          </p:cNvPicPr>
          <p:nvPr/>
        </p:nvPicPr>
        <p:blipFill rotWithShape="1">
          <a:blip r:embed="rId3"/>
          <a:srcRect l="1345" t="1759" r="1522" b="2243"/>
          <a:stretch/>
        </p:blipFill>
        <p:spPr>
          <a:xfrm>
            <a:off x="792000" y="1980000"/>
            <a:ext cx="7560000" cy="3762740"/>
          </a:xfrm>
          <a:prstGeom prst="rect">
            <a:avLst/>
          </a:prstGeom>
        </p:spPr>
      </p:pic>
    </p:spTree>
    <p:extLst>
      <p:ext uri="{BB962C8B-B14F-4D97-AF65-F5344CB8AC3E}">
        <p14:creationId xmlns:p14="http://schemas.microsoft.com/office/powerpoint/2010/main" val="37348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7703898" cy="1123384"/>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5</a:t>
            </a:r>
          </a:p>
          <a:p>
            <a:r>
              <a:rPr lang="en-US" sz="3100" b="1" dirty="0">
                <a:solidFill>
                  <a:srgbClr val="C00000"/>
                </a:solidFill>
                <a:cs typeface="Arial" pitchFamily="34" charset="0"/>
              </a:rPr>
              <a:t>Lash and secure load properly</a:t>
            </a:r>
          </a:p>
        </p:txBody>
      </p:sp>
      <p:sp>
        <p:nvSpPr>
          <p:cNvPr id="6" name="Slide Number Placeholder 5">
            <a:extLst>
              <a:ext uri="{FF2B5EF4-FFF2-40B4-BE49-F238E27FC236}">
                <a16:creationId xmlns:a16="http://schemas.microsoft.com/office/drawing/2014/main" id="{8F000A2D-1866-461A-B2AE-338F51966D7E}"/>
              </a:ext>
            </a:extLst>
          </p:cNvPr>
          <p:cNvSpPr>
            <a:spLocks noGrp="1"/>
          </p:cNvSpPr>
          <p:nvPr>
            <p:ph type="sldNum" sz="quarter" idx="11"/>
          </p:nvPr>
        </p:nvSpPr>
        <p:spPr/>
        <p:txBody>
          <a:bodyPr/>
          <a:lstStyle/>
          <a:p>
            <a:fld id="{8584D53F-AF5E-4723-96CB-40045B6453DE}" type="slidenum">
              <a:rPr lang="en-SG" smtClean="0"/>
              <a:pPr/>
              <a:t>8</a:t>
            </a:fld>
            <a:r>
              <a:rPr lang="en-SG"/>
              <a:t>/10</a:t>
            </a:r>
            <a:endParaRPr lang="en-SG" dirty="0"/>
          </a:p>
        </p:txBody>
      </p:sp>
      <p:pic>
        <p:nvPicPr>
          <p:cNvPr id="2" name="Picture 1">
            <a:extLst>
              <a:ext uri="{FF2B5EF4-FFF2-40B4-BE49-F238E27FC236}">
                <a16:creationId xmlns:a16="http://schemas.microsoft.com/office/drawing/2014/main" id="{09016419-AEC6-4766-887E-A585E97F89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72" t="866" r="679" b="1997"/>
          <a:stretch/>
        </p:blipFill>
        <p:spPr>
          <a:xfrm>
            <a:off x="792000" y="1980000"/>
            <a:ext cx="7560000" cy="3746549"/>
          </a:xfrm>
          <a:prstGeom prst="rect">
            <a:avLst/>
          </a:prstGeom>
        </p:spPr>
      </p:pic>
    </p:spTree>
    <p:extLst>
      <p:ext uri="{BB962C8B-B14F-4D97-AF65-F5344CB8AC3E}">
        <p14:creationId xmlns:p14="http://schemas.microsoft.com/office/powerpoint/2010/main" val="2941775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a:extLst>
              <a:ext uri="{FF2B5EF4-FFF2-40B4-BE49-F238E27FC236}">
                <a16:creationId xmlns:a16="http://schemas.microsoft.com/office/drawing/2014/main" id="{CF90E539-9D52-466A-A90F-1335B1D86924}"/>
              </a:ext>
            </a:extLst>
          </p:cNvPr>
          <p:cNvSpPr>
            <a:spLocks noChangeArrowheads="1"/>
          </p:cNvSpPr>
          <p:nvPr/>
        </p:nvSpPr>
        <p:spPr bwMode="auto">
          <a:xfrm>
            <a:off x="580786" y="415834"/>
            <a:ext cx="5770251" cy="892552"/>
          </a:xfrm>
          <a:prstGeom prst="rect">
            <a:avLst/>
          </a:prstGeom>
          <a:noFill/>
          <a:ln w="9525">
            <a:noFill/>
            <a:miter lim="800000"/>
            <a:headEnd/>
            <a:tailEnd/>
          </a:ln>
        </p:spPr>
        <p:txBody>
          <a:bodyPr wrap="square">
            <a:spAutoFit/>
          </a:bodyPr>
          <a:lstStyle/>
          <a:p>
            <a:r>
              <a:rPr lang="en-US" sz="3600" b="1" spc="300" dirty="0">
                <a:solidFill>
                  <a:srgbClr val="92D050"/>
                </a:solidFill>
                <a:latin typeface="+mj-lt"/>
                <a:cs typeface="Arial" pitchFamily="34" charset="0"/>
              </a:rPr>
              <a:t>LOOK. THINK. DO.</a:t>
            </a:r>
          </a:p>
          <a:p>
            <a:r>
              <a:rPr lang="en-US" sz="1600" dirty="0">
                <a:solidFill>
                  <a:schemeClr val="bg2">
                    <a:lumMod val="75000"/>
                  </a:schemeClr>
                </a:solidFill>
                <a:cs typeface="Arial" pitchFamily="34" charset="0"/>
              </a:rPr>
              <a:t>“Take Time to Take Care (Vehicular Safety)”</a:t>
            </a:r>
          </a:p>
        </p:txBody>
      </p:sp>
      <p:sp>
        <p:nvSpPr>
          <p:cNvPr id="20" name="Rectangle 2">
            <a:extLst>
              <a:ext uri="{FF2B5EF4-FFF2-40B4-BE49-F238E27FC236}">
                <a16:creationId xmlns:a16="http://schemas.microsoft.com/office/drawing/2014/main" id="{1BCB5EEF-B3E5-49F8-8584-49AA8B3B6E7C}"/>
              </a:ext>
            </a:extLst>
          </p:cNvPr>
          <p:cNvSpPr txBox="1">
            <a:spLocks noChangeArrowheads="1"/>
          </p:cNvSpPr>
          <p:nvPr/>
        </p:nvSpPr>
        <p:spPr>
          <a:xfrm>
            <a:off x="3004457" y="5991850"/>
            <a:ext cx="5237456" cy="352965"/>
          </a:xfrm>
          <a:prstGeom prst="rect">
            <a:avLst/>
          </a:prstGeom>
        </p:spPr>
        <p:txBody>
          <a:bodyPr/>
          <a:lstStyle/>
          <a:p>
            <a:pPr indent="4763" algn="r">
              <a:lnSpc>
                <a:spcPct val="80000"/>
              </a:lnSpc>
              <a:spcBef>
                <a:spcPct val="20000"/>
              </a:spcBef>
              <a:defRPr/>
            </a:pPr>
            <a:r>
              <a:rPr lang="en-GB" altLang="ko-KR" sz="1600" i="1" kern="0" dirty="0">
                <a:ea typeface="Gulim" pitchFamily="34" charset="-127"/>
                <a:cs typeface="Arial" pitchFamily="34" charset="0"/>
              </a:rPr>
              <a:t>View video on </a:t>
            </a:r>
            <a:r>
              <a:rPr lang="en-SG" altLang="ko-KR" sz="1600" i="1" kern="0" dirty="0">
                <a:ea typeface="Gulim" pitchFamily="34" charset="-127"/>
                <a:cs typeface="Arial" pitchFamily="34" charset="0"/>
              </a:rPr>
              <a:t>WSH Council’s </a:t>
            </a:r>
            <a:r>
              <a:rPr lang="en-SG" altLang="ko-KR" sz="1600" i="1" kern="0" dirty="0">
                <a:ea typeface="Gulim" pitchFamily="34" charset="-127"/>
                <a:cs typeface="Arial" pitchFamily="34" charset="0"/>
                <a:hlinkClick r:id="rId5"/>
              </a:rPr>
              <a:t>YouTube Channel</a:t>
            </a:r>
            <a:endParaRPr lang="en-SG" altLang="ko-KR" sz="1600" i="1" kern="0" dirty="0">
              <a:ea typeface="Gulim" pitchFamily="34" charset="-127"/>
              <a:cs typeface="Arial" pitchFamily="34" charset="0"/>
            </a:endParaRPr>
          </a:p>
        </p:txBody>
      </p:sp>
      <p:sp>
        <p:nvSpPr>
          <p:cNvPr id="2" name="Slide Number Placeholder 1">
            <a:extLst>
              <a:ext uri="{FF2B5EF4-FFF2-40B4-BE49-F238E27FC236}">
                <a16:creationId xmlns:a16="http://schemas.microsoft.com/office/drawing/2014/main" id="{4615CB40-9F86-427D-9B55-7AA761AE0E13}"/>
              </a:ext>
            </a:extLst>
          </p:cNvPr>
          <p:cNvSpPr>
            <a:spLocks noGrp="1"/>
          </p:cNvSpPr>
          <p:nvPr>
            <p:ph type="sldNum" sz="quarter" idx="11"/>
          </p:nvPr>
        </p:nvSpPr>
        <p:spPr/>
        <p:txBody>
          <a:bodyPr/>
          <a:lstStyle/>
          <a:p>
            <a:fld id="{8584D53F-AF5E-4723-96CB-40045B6453DE}" type="slidenum">
              <a:rPr lang="en-SG" smtClean="0"/>
              <a:pPr/>
              <a:t>9</a:t>
            </a:fld>
            <a:r>
              <a:rPr lang="en-SG"/>
              <a:t>/10</a:t>
            </a:r>
            <a:endParaRPr lang="en-SG" dirty="0"/>
          </a:p>
        </p:txBody>
      </p:sp>
      <p:pic>
        <p:nvPicPr>
          <p:cNvPr id="3" name="Take Time to Take Care (Vehicular Safety)">
            <a:hlinkClick r:id="" action="ppaction://media"/>
            <a:extLst>
              <a:ext uri="{FF2B5EF4-FFF2-40B4-BE49-F238E27FC236}">
                <a16:creationId xmlns:a16="http://schemas.microsoft.com/office/drawing/2014/main" id="{1839E154-BB61-4222-9F5A-B9079A4AB6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4875" y="1497535"/>
            <a:ext cx="7477038" cy="4305167"/>
          </a:xfrm>
          <a:prstGeom prst="rect">
            <a:avLst/>
          </a:prstGeom>
        </p:spPr>
      </p:pic>
    </p:spTree>
    <p:extLst>
      <p:ext uri="{BB962C8B-B14F-4D97-AF65-F5344CB8AC3E}">
        <p14:creationId xmlns:p14="http://schemas.microsoft.com/office/powerpoint/2010/main" val="4438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20100329 Organising Comm Meeting - Update from planning team #3">
  <a:themeElements>
    <a:clrScheme name="WSHC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HC Presentation Template">
      <a:majorFont>
        <a:latin typeface="Myriad Pro"/>
        <a:ea typeface=""/>
        <a:cs typeface="Arial"/>
      </a:majorFont>
      <a:minorFont>
        <a:latin typeface="Myriad Pro"/>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HC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HC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HC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HC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HC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HC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HC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HC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HC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HC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HC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HC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D70C16F0951B4B941C929915881E40" ma:contentTypeVersion="12" ma:contentTypeDescription="Create a new document." ma:contentTypeScope="" ma:versionID="43242f4159a7eced04d6d86423f25805">
  <xsd:schema xmlns:xsd="http://www.w3.org/2001/XMLSchema" xmlns:xs="http://www.w3.org/2001/XMLSchema" xmlns:p="http://schemas.microsoft.com/office/2006/metadata/properties" xmlns:ns2="12a6bfef-e109-4a0f-b62d-ff2763486e00" xmlns:ns3="cbe9bbb5-45e3-4447-80d6-4cb6f335969f" targetNamespace="http://schemas.microsoft.com/office/2006/metadata/properties" ma:root="true" ma:fieldsID="5d84fc2635d2a16034c6cd942e943e9d" ns2:_="" ns3:_="">
    <xsd:import namespace="12a6bfef-e109-4a0f-b62d-ff2763486e00"/>
    <xsd:import namespace="cbe9bbb5-45e3-4447-80d6-4cb6f33596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a6bfef-e109-4a0f-b62d-ff2763486e0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e9bbb5-45e3-4447-80d6-4cb6f335969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677427-D406-4046-B5CA-3140732B35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a6bfef-e109-4a0f-b62d-ff2763486e00"/>
    <ds:schemaRef ds:uri="cbe9bbb5-45e3-4447-80d6-4cb6f3359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E4387B-13E7-4DC2-9D96-DFEC4CDDFC57}">
  <ds:schemaRefs>
    <ds:schemaRef ds:uri="http://schemas.microsoft.com/sharepoint/v3/contenttype/forms"/>
  </ds:schemaRefs>
</ds:datastoreItem>
</file>

<file path=customXml/itemProps3.xml><?xml version="1.0" encoding="utf-8"?>
<ds:datastoreItem xmlns:ds="http://schemas.openxmlformats.org/officeDocument/2006/customXml" ds:itemID="{3F735372-9D62-4F4D-AF46-11B831EACBD1}">
  <ds:schemaRefs>
    <ds:schemaRef ds:uri="http://purl.org/dc/elements/1.1/"/>
    <ds:schemaRef ds:uri="http://schemas.microsoft.com/office/2006/metadata/properties"/>
    <ds:schemaRef ds:uri="http://schemas.openxmlformats.org/package/2006/metadata/core-properties"/>
    <ds:schemaRef ds:uri="12a6bfef-e109-4a0f-b62d-ff2763486e00"/>
    <ds:schemaRef ds:uri="http://www.w3.org/XML/1998/namespace"/>
    <ds:schemaRef ds:uri="http://purl.org/dc/terms/"/>
    <ds:schemaRef ds:uri="http://schemas.microsoft.com/office/2006/documentManagement/types"/>
    <ds:schemaRef ds:uri="http://schemas.microsoft.com/office/infopath/2007/PartnerControls"/>
    <ds:schemaRef ds:uri="cbe9bbb5-45e3-4447-80d6-4cb6f335969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11950</TotalTime>
  <Words>830</Words>
  <Application>Microsoft Office PowerPoint</Application>
  <PresentationFormat>On-screen Show (4:3)</PresentationFormat>
  <Paragraphs>92</Paragraphs>
  <Slides>10</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Myriad Pro</vt:lpstr>
      <vt:lpstr>Arial</vt:lpstr>
      <vt:lpstr>Calibri</vt:lpstr>
      <vt:lpstr>Courier New</vt:lpstr>
      <vt:lpstr>20100329 Organising Comm Meeting - Update from planning team #3</vt:lpstr>
      <vt:lpstr>5 WSH tips on   SAFE LOADING ON VEHICLES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Workplaces Safer</dc:title>
  <dc:subject/>
  <dc:creator>Brought to you by WSH Council</dc:creator>
  <cp:keywords>WSH Practices</cp:keywords>
  <dc:description/>
  <cp:lastModifiedBy>Ee Hwe LIM</cp:lastModifiedBy>
  <cp:revision>852</cp:revision>
  <dcterms:created xsi:type="dcterms:W3CDTF">2009-07-13T01:57:01Z</dcterms:created>
  <dcterms:modified xsi:type="dcterms:W3CDTF">2020-04-17T05:47:16Z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0x01010091D70C16F0951B4B941C929915881E40</vt:lpwstr>
  </property>
</Properties>
</file>