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43"/>
  </p:notesMasterIdLst>
  <p:sldIdLst>
    <p:sldId id="310" r:id="rId2"/>
    <p:sldId id="265" r:id="rId3"/>
    <p:sldId id="263" r:id="rId4"/>
    <p:sldId id="267" r:id="rId5"/>
    <p:sldId id="268" r:id="rId6"/>
    <p:sldId id="272" r:id="rId7"/>
    <p:sldId id="273" r:id="rId8"/>
    <p:sldId id="275" r:id="rId9"/>
    <p:sldId id="271" r:id="rId10"/>
    <p:sldId id="309" r:id="rId11"/>
    <p:sldId id="278" r:id="rId12"/>
    <p:sldId id="279" r:id="rId13"/>
    <p:sldId id="280" r:id="rId14"/>
    <p:sldId id="281" r:id="rId15"/>
    <p:sldId id="282" r:id="rId16"/>
    <p:sldId id="283" r:id="rId17"/>
    <p:sldId id="284" r:id="rId18"/>
    <p:sldId id="285" r:id="rId19"/>
    <p:sldId id="288" r:id="rId20"/>
    <p:sldId id="289" r:id="rId21"/>
    <p:sldId id="290" r:id="rId22"/>
    <p:sldId id="291" r:id="rId23"/>
    <p:sldId id="292" r:id="rId24"/>
    <p:sldId id="307" r:id="rId25"/>
    <p:sldId id="293" r:id="rId26"/>
    <p:sldId id="294" r:id="rId27"/>
    <p:sldId id="295" r:id="rId28"/>
    <p:sldId id="296" r:id="rId29"/>
    <p:sldId id="297" r:id="rId30"/>
    <p:sldId id="298" r:id="rId31"/>
    <p:sldId id="299" r:id="rId32"/>
    <p:sldId id="300" r:id="rId33"/>
    <p:sldId id="311" r:id="rId34"/>
    <p:sldId id="301" r:id="rId35"/>
    <p:sldId id="302" r:id="rId36"/>
    <p:sldId id="303" r:id="rId37"/>
    <p:sldId id="312" r:id="rId38"/>
    <p:sldId id="304" r:id="rId39"/>
    <p:sldId id="305" r:id="rId40"/>
    <p:sldId id="306" r:id="rId41"/>
    <p:sldId id="308" r:id="rId42"/>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02C7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F5647D-9315-4E5E-B7FE-7B9CCA768C19}" v="4" dt="2021-04-05T02:32:38.9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98" autoAdjust="0"/>
    <p:restoredTop sz="81619" autoAdjust="0"/>
  </p:normalViewPr>
  <p:slideViewPr>
    <p:cSldViewPr>
      <p:cViewPr varScale="1">
        <p:scale>
          <a:sx n="65" d="100"/>
          <a:sy n="65" d="100"/>
        </p:scale>
        <p:origin x="1428"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wrap="square" lIns="96661" tIns="48331" rIns="96661" bIns="48331" numCol="1" anchor="t" anchorCtr="0" compatLnSpc="1">
            <a:prstTxWarp prst="textNoShape">
              <a:avLst/>
            </a:prstTxWarp>
          </a:bodyPr>
          <a:lstStyle>
            <a:lvl1pPr>
              <a:defRPr sz="1300" dirty="0" smtClean="0"/>
            </a:lvl1pPr>
          </a:lstStyle>
          <a:p>
            <a:pPr>
              <a:defRPr/>
            </a:pPr>
            <a:endParaRPr lang="en-GB"/>
          </a:p>
        </p:txBody>
      </p:sp>
      <p:sp>
        <p:nvSpPr>
          <p:cNvPr id="3" name="Date Placeholder 2"/>
          <p:cNvSpPr>
            <a:spLocks noGrp="1"/>
          </p:cNvSpPr>
          <p:nvPr>
            <p:ph type="dt" idx="1"/>
          </p:nvPr>
        </p:nvSpPr>
        <p:spPr>
          <a:xfrm>
            <a:off x="4143587" y="0"/>
            <a:ext cx="3169920" cy="480060"/>
          </a:xfrm>
          <a:prstGeom prst="rect">
            <a:avLst/>
          </a:prstGeom>
        </p:spPr>
        <p:txBody>
          <a:bodyPr vert="horz" wrap="square" lIns="96661" tIns="48331" rIns="96661" bIns="48331" numCol="1" anchor="t" anchorCtr="0" compatLnSpc="1">
            <a:prstTxWarp prst="textNoShape">
              <a:avLst/>
            </a:prstTxWarp>
          </a:bodyPr>
          <a:lstStyle>
            <a:lvl1pPr algn="r">
              <a:defRPr sz="1300" smtClean="0"/>
            </a:lvl1pPr>
          </a:lstStyle>
          <a:p>
            <a:pPr>
              <a:defRPr/>
            </a:pPr>
            <a:fld id="{784D1A8E-2C90-489E-BDA3-AA5611760121}" type="datetimeFigureOut">
              <a:rPr lang="en-GB"/>
              <a:pPr>
                <a:defRPr/>
              </a:pPr>
              <a:t>05/04/2021</a:t>
            </a:fld>
            <a:endParaRPr lang="en-GB"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GB" noProof="0"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wrap="square" lIns="96661" tIns="48331" rIns="96661" bIns="48331"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119474"/>
            <a:ext cx="3169920" cy="480060"/>
          </a:xfrm>
          <a:prstGeom prst="rect">
            <a:avLst/>
          </a:prstGeom>
        </p:spPr>
        <p:txBody>
          <a:bodyPr vert="horz" wrap="square" lIns="96661" tIns="48331" rIns="96661" bIns="48331" numCol="1" anchor="b" anchorCtr="0" compatLnSpc="1">
            <a:prstTxWarp prst="textNoShape">
              <a:avLst/>
            </a:prstTxWarp>
          </a:bodyPr>
          <a:lstStyle>
            <a:lvl1pPr>
              <a:defRPr sz="1300" dirty="0" smtClean="0"/>
            </a:lvl1pPr>
          </a:lstStyle>
          <a:p>
            <a:pPr>
              <a:defRPr/>
            </a:pPr>
            <a:endParaRPr lang="en-GB"/>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wrap="square" lIns="96661" tIns="48331" rIns="96661" bIns="48331" numCol="1" anchor="b" anchorCtr="0" compatLnSpc="1">
            <a:prstTxWarp prst="textNoShape">
              <a:avLst/>
            </a:prstTxWarp>
          </a:bodyPr>
          <a:lstStyle>
            <a:lvl1pPr algn="r">
              <a:defRPr sz="1300" smtClean="0"/>
            </a:lvl1pPr>
          </a:lstStyle>
          <a:p>
            <a:pPr>
              <a:defRPr/>
            </a:pPr>
            <a:fld id="{40C345C1-964E-48FF-9F3F-07A596FC459E}" type="slidenum">
              <a:rPr lang="en-GB"/>
              <a:pPr>
                <a:defRPr/>
              </a:pPr>
              <a:t>‹#›</a:t>
            </a:fld>
            <a:endParaRPr lang="en-GB"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All rights reserved, 2015. The information provided in this training slides is accurate at time of publication. All examples shared in this training slides are meant for learning purposes only. The learning points for each example are not exhaustive and should not be taken to encapsulate all the responsibilities and obligations of the user of this training slides under the law. The Workplace Safety and Health Council does not accept any liability or responsibility for any modifications made to this set of training slides. </a:t>
            </a:r>
            <a:endParaRPr lang="en-GB" dirty="0"/>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1</a:t>
            </a:fld>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Trainer Notes:</a:t>
            </a:r>
          </a:p>
          <a:p>
            <a:endParaRPr lang="en-GB" dirty="0"/>
          </a:p>
          <a:p>
            <a:pPr>
              <a:buFont typeface="Arial" pitchFamily="34" charset="0"/>
              <a:buNone/>
            </a:pPr>
            <a:r>
              <a:rPr lang="en-GB" dirty="0"/>
              <a:t>Bundling</a:t>
            </a:r>
            <a:r>
              <a:rPr lang="en-GB" baseline="0" dirty="0"/>
              <a:t> helps prevent individual load pieces from moving about during transportation.</a:t>
            </a:r>
            <a:endParaRPr lang="en-GB" dirty="0"/>
          </a:p>
          <a:p>
            <a:pPr>
              <a:buFont typeface="Arial" pitchFamily="34" charset="0"/>
              <a:buNone/>
            </a:pPr>
            <a:endParaRPr lang="en-GB" baseline="0" dirty="0"/>
          </a:p>
          <a:p>
            <a:pPr>
              <a:buFont typeface="Arial" pitchFamily="34" charset="0"/>
              <a:buNone/>
            </a:pPr>
            <a:r>
              <a:rPr lang="en-GB" baseline="0" dirty="0"/>
              <a:t>The tie down uses friction to prevent loads from toppling over or shifting around.</a:t>
            </a:r>
          </a:p>
          <a:p>
            <a:pPr>
              <a:buFont typeface="Arial" pitchFamily="34" charset="0"/>
              <a:buNone/>
            </a:pPr>
            <a:r>
              <a:rPr lang="en-GB" baseline="0" dirty="0"/>
              <a:t>Containing/blocking/attaching methods physically limit the movement of the load.</a:t>
            </a:r>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10</a:t>
            </a:fld>
            <a:endParaRPr lang="en-GB"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Trainer</a:t>
            </a:r>
            <a:r>
              <a:rPr lang="en-GB" baseline="0" dirty="0"/>
              <a:t> Notes:</a:t>
            </a:r>
          </a:p>
          <a:p>
            <a:endParaRPr lang="en-GB" baseline="0" dirty="0"/>
          </a:p>
          <a:p>
            <a:pPr>
              <a:buFont typeface="Arial" pitchFamily="34" charset="0"/>
              <a:buNone/>
            </a:pPr>
            <a:r>
              <a:rPr lang="en-GB" baseline="0" dirty="0"/>
              <a:t>Lashing devices are shown in green lines, wrapping is shown in red dotted outline.</a:t>
            </a:r>
          </a:p>
          <a:p>
            <a:pPr>
              <a:buFont typeface="Arial" pitchFamily="34" charset="0"/>
              <a:buNone/>
            </a:pPr>
            <a:r>
              <a:rPr lang="en-GB" baseline="0" dirty="0"/>
              <a:t>Wrapping each column of tires prevents individual tires from falling off.</a:t>
            </a:r>
          </a:p>
          <a:p>
            <a:pPr>
              <a:buFont typeface="Arial" pitchFamily="34" charset="0"/>
              <a:buNone/>
            </a:pPr>
            <a:endParaRPr lang="en-GB" baseline="0" dirty="0"/>
          </a:p>
          <a:p>
            <a:pPr>
              <a:buFont typeface="Arial" pitchFamily="34" charset="0"/>
              <a:buNone/>
            </a:pPr>
            <a:r>
              <a:rPr lang="en-GB" baseline="0" dirty="0"/>
              <a:t>Emphasize on the importance of lashing every single column.</a:t>
            </a:r>
          </a:p>
          <a:p>
            <a:pPr>
              <a:buFont typeface="Arial" pitchFamily="34" charset="0"/>
              <a:buNone/>
            </a:pPr>
            <a:r>
              <a:rPr lang="en-GB" baseline="0" dirty="0"/>
              <a:t>Tires can move around easily when travelling on a rough road, so additional securing is essential.</a:t>
            </a:r>
          </a:p>
          <a:p>
            <a:pPr>
              <a:buFont typeface="Arial" pitchFamily="34" charset="0"/>
              <a:buChar char="•"/>
            </a:pPr>
            <a:endParaRPr lang="en-GB" dirty="0"/>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11</a:t>
            </a:fld>
            <a:endParaRPr lang="en-GB"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Trainer notes:</a:t>
            </a:r>
          </a:p>
          <a:p>
            <a:endParaRPr lang="en-GB" dirty="0"/>
          </a:p>
          <a:p>
            <a:pPr>
              <a:buFont typeface="Arial" pitchFamily="34" charset="0"/>
              <a:buNone/>
            </a:pPr>
            <a:r>
              <a:rPr lang="en-GB" sz="1300" dirty="0"/>
              <a:t>Generally, 1 lashing device should be used for every 1.5m in box length.</a:t>
            </a:r>
          </a:p>
          <a:p>
            <a:pPr>
              <a:buFont typeface="Arial" pitchFamily="34" charset="0"/>
              <a:buNone/>
            </a:pPr>
            <a:r>
              <a:rPr lang="en-GB" sz="1300" dirty="0"/>
              <a:t>This guide applies to individual boxes.</a:t>
            </a:r>
            <a:r>
              <a:rPr lang="en-GB" sz="1300" baseline="0" dirty="0"/>
              <a:t> </a:t>
            </a:r>
          </a:p>
          <a:p>
            <a:pPr>
              <a:buFont typeface="Arial" pitchFamily="34" charset="0"/>
              <a:buNone/>
            </a:pPr>
            <a:r>
              <a:rPr lang="en-GB" sz="1300" baseline="0" dirty="0"/>
              <a:t>If two boxes have a combined length of 1.5m, two lashing devices should still be used.</a:t>
            </a:r>
            <a:endParaRPr lang="en-GB" sz="1300" dirty="0"/>
          </a:p>
          <a:p>
            <a:pPr>
              <a:buFont typeface="Arial" pitchFamily="34" charset="0"/>
              <a:buNone/>
            </a:pPr>
            <a:r>
              <a:rPr lang="en-GB" sz="1300" dirty="0"/>
              <a:t>Workers are encouraged to use more lashing if</a:t>
            </a:r>
            <a:r>
              <a:rPr lang="en-GB" sz="1300" baseline="0" dirty="0"/>
              <a:t> the box is heavier than 500kg</a:t>
            </a:r>
            <a:r>
              <a:rPr lang="en-GB" sz="1300" dirty="0"/>
              <a:t>.</a:t>
            </a:r>
            <a:endParaRPr lang="en-GB" dirty="0"/>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12</a:t>
            </a:fld>
            <a:endParaRPr lang="en-GB"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Trainer notes:</a:t>
            </a:r>
          </a:p>
          <a:p>
            <a:endParaRPr lang="en-GB" dirty="0"/>
          </a:p>
          <a:p>
            <a:pPr>
              <a:buFont typeface="Arial" pitchFamily="34" charset="0"/>
              <a:buNone/>
            </a:pPr>
            <a:r>
              <a:rPr lang="en-GB" dirty="0"/>
              <a:t>Changing</a:t>
            </a:r>
            <a:r>
              <a:rPr lang="en-GB" baseline="0" dirty="0"/>
              <a:t> the direction of stacking at every layer helps to stabilise the stack and even out the weight distribution</a:t>
            </a:r>
          </a:p>
          <a:p>
            <a:pPr>
              <a:buFont typeface="Arial" pitchFamily="34" charset="0"/>
              <a:buNone/>
            </a:pPr>
            <a:r>
              <a:rPr lang="en-GB" baseline="0" dirty="0"/>
              <a:t>Strapping/ wrapping the stack to the pallet prevents individual sacks from slipping off, and also makes for easier securing to the vehicle</a:t>
            </a:r>
          </a:p>
          <a:p>
            <a:pPr>
              <a:buFont typeface="Arial" pitchFamily="34" charset="0"/>
              <a:buNone/>
            </a:pPr>
            <a:r>
              <a:rPr lang="en-GB" baseline="0" dirty="0"/>
              <a:t>Same rule for stacking applies; height of stacking in the diagram should not exceed the height of the headboard</a:t>
            </a:r>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13</a:t>
            </a:fld>
            <a:endParaRPr lang="en-GB"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Trainer notes:</a:t>
            </a:r>
          </a:p>
          <a:p>
            <a:endParaRPr lang="en-GB" dirty="0"/>
          </a:p>
          <a:p>
            <a:pPr>
              <a:buFont typeface="Arial" pitchFamily="34" charset="0"/>
              <a:buNone/>
            </a:pPr>
            <a:r>
              <a:rPr lang="en-GB" dirty="0"/>
              <a:t>Bales</a:t>
            </a:r>
            <a:r>
              <a:rPr lang="en-GB" baseline="0" dirty="0"/>
              <a:t> and bundled loads typically bulge at the sides, which reduces stability.</a:t>
            </a:r>
          </a:p>
          <a:p>
            <a:pPr>
              <a:buFont typeface="Arial" pitchFamily="34" charset="0"/>
              <a:buNone/>
            </a:pPr>
            <a:r>
              <a:rPr lang="en-GB" baseline="0" dirty="0"/>
              <a:t>Also, they cannot be packed tightly together due to their uneven shape.</a:t>
            </a:r>
          </a:p>
          <a:p>
            <a:pPr>
              <a:buFont typeface="Arial" pitchFamily="34" charset="0"/>
              <a:buNone/>
            </a:pPr>
            <a:r>
              <a:rPr lang="en-GB" baseline="0" dirty="0"/>
              <a:t>Hence extra lashing is encouraged to prevent loads from rolling or falling off.</a:t>
            </a:r>
            <a:endParaRPr lang="en-GB" dirty="0"/>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14</a:t>
            </a:fld>
            <a:endParaRPr lang="en-GB"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Trainer notes:</a:t>
            </a:r>
          </a:p>
          <a:p>
            <a:endParaRPr lang="en-GB" dirty="0"/>
          </a:p>
          <a:p>
            <a:pPr>
              <a:buFont typeface="Arial" pitchFamily="34" charset="0"/>
              <a:buNone/>
            </a:pPr>
            <a:r>
              <a:rPr lang="en-GB" dirty="0"/>
              <a:t>Bundling</a:t>
            </a:r>
            <a:r>
              <a:rPr lang="en-GB" baseline="0" dirty="0"/>
              <a:t> drums on the same pallet together serves two purposes.</a:t>
            </a:r>
          </a:p>
          <a:p>
            <a:r>
              <a:rPr lang="en-GB" baseline="0" dirty="0"/>
              <a:t>1) It affords more stability, easier securing and more resistance to movements during transporting.</a:t>
            </a:r>
          </a:p>
          <a:p>
            <a:r>
              <a:rPr lang="en-GB" baseline="0" dirty="0"/>
              <a:t>2) It reduces knocking between drums during transporting, which would damage the drums.</a:t>
            </a:r>
          </a:p>
          <a:p>
            <a:endParaRPr lang="en-GB" baseline="0" dirty="0"/>
          </a:p>
          <a:p>
            <a:r>
              <a:rPr lang="en-GB" baseline="0" dirty="0"/>
              <a:t>The diagram above shows two lashing devices for bundling the drums together. </a:t>
            </a:r>
          </a:p>
          <a:p>
            <a:r>
              <a:rPr lang="en-GB" baseline="0" dirty="0"/>
              <a:t>If only one lashing device is used, it should be lashed above the mid-height of the drums.</a:t>
            </a:r>
          </a:p>
          <a:p>
            <a:endParaRPr lang="en-GB" baseline="0" dirty="0"/>
          </a:p>
          <a:p>
            <a:r>
              <a:rPr lang="en-GB" baseline="0" dirty="0"/>
              <a:t>Use two lashing devices on the last row of pallet for added security.</a:t>
            </a:r>
          </a:p>
        </p:txBody>
      </p:sp>
      <p:sp>
        <p:nvSpPr>
          <p:cNvPr id="4" name="Slide Number Placeholder 3"/>
          <p:cNvSpPr>
            <a:spLocks noGrp="1"/>
          </p:cNvSpPr>
          <p:nvPr>
            <p:ph type="sldNum" sz="quarter" idx="10"/>
          </p:nvPr>
        </p:nvSpPr>
        <p:spPr/>
        <p:txBody>
          <a:bodyPr/>
          <a:lstStyle/>
          <a:p>
            <a:fld id="{3D56806F-E8A6-4DB3-AE78-2FA7BA7143FA}" type="slidenum">
              <a:rPr lang="en-GB" smtClean="0"/>
              <a:pPr/>
              <a:t>15</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Trainer notes:</a:t>
            </a:r>
          </a:p>
          <a:p>
            <a:endParaRPr lang="en-GB" dirty="0"/>
          </a:p>
          <a:p>
            <a:r>
              <a:rPr lang="en-GB" dirty="0"/>
              <a:t>Using choking wood</a:t>
            </a:r>
            <a:r>
              <a:rPr lang="en-GB" baseline="0" dirty="0"/>
              <a:t> only at the first and last row might not be adequate.</a:t>
            </a:r>
            <a:endParaRPr lang="en-GB" dirty="0"/>
          </a:p>
          <a:p>
            <a:pPr>
              <a:buFont typeface="Arial" pitchFamily="34" charset="0"/>
              <a:buNone/>
            </a:pPr>
            <a:r>
              <a:rPr lang="en-GB" dirty="0"/>
              <a:t>Encourage using </a:t>
            </a:r>
            <a:r>
              <a:rPr lang="en-GB" baseline="0" dirty="0"/>
              <a:t>more choking wood placed at regular intervals in the load to hinder movement.</a:t>
            </a:r>
            <a:endParaRPr lang="en-GB" dirty="0"/>
          </a:p>
        </p:txBody>
      </p:sp>
      <p:sp>
        <p:nvSpPr>
          <p:cNvPr id="4" name="Slide Number Placeholder 3"/>
          <p:cNvSpPr>
            <a:spLocks noGrp="1"/>
          </p:cNvSpPr>
          <p:nvPr>
            <p:ph type="sldNum" sz="quarter" idx="10"/>
          </p:nvPr>
        </p:nvSpPr>
        <p:spPr/>
        <p:txBody>
          <a:bodyPr/>
          <a:lstStyle/>
          <a:p>
            <a:fld id="{3D56806F-E8A6-4DB3-AE78-2FA7BA7143FA}" type="slidenum">
              <a:rPr lang="en-GB" smtClean="0"/>
              <a:pPr/>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Trainer notes:</a:t>
            </a:r>
          </a:p>
          <a:p>
            <a:pPr>
              <a:buFont typeface="Arial" pitchFamily="34" charset="0"/>
              <a:buChar char="•"/>
            </a:pPr>
            <a:endParaRPr lang="en-GB" dirty="0"/>
          </a:p>
          <a:p>
            <a:pPr>
              <a:buFont typeface="Arial" pitchFamily="34" charset="0"/>
              <a:buNone/>
            </a:pPr>
            <a:r>
              <a:rPr lang="en-GB" dirty="0"/>
              <a:t>The</a:t>
            </a:r>
            <a:r>
              <a:rPr lang="en-GB" baseline="0" dirty="0"/>
              <a:t> diagram shows two ways of stacking pallets.</a:t>
            </a:r>
          </a:p>
          <a:p>
            <a:pPr>
              <a:buFont typeface="Arial" pitchFamily="34" charset="0"/>
              <a:buNone/>
            </a:pPr>
            <a:r>
              <a:rPr lang="en-GB" baseline="0" dirty="0"/>
              <a:t>Any stacking configuration is acceptable as long as it is stable and securely lashed down.</a:t>
            </a:r>
          </a:p>
          <a:p>
            <a:pPr>
              <a:buFont typeface="Arial" pitchFamily="34" charset="0"/>
              <a:buNone/>
            </a:pPr>
            <a:r>
              <a:rPr lang="en-GB" baseline="0" dirty="0"/>
              <a:t>The pallets should be stacked closely together to minimise space for shifting and knocking during transporting.</a:t>
            </a:r>
            <a:endParaRPr lang="en-GB" dirty="0"/>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17</a:t>
            </a:fld>
            <a:endParaRPr lang="en-GB"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Trainer notes:</a:t>
            </a:r>
          </a:p>
          <a:p>
            <a:endParaRPr lang="en-GB" baseline="0" dirty="0"/>
          </a:p>
          <a:p>
            <a:pPr>
              <a:buFont typeface="Arial" pitchFamily="34" charset="0"/>
              <a:buNone/>
            </a:pPr>
            <a:r>
              <a:rPr lang="en-GB" baseline="0" dirty="0"/>
              <a:t>Lashing alone is not sufficient to secure cargo to the vehicle. </a:t>
            </a:r>
          </a:p>
          <a:p>
            <a:pPr>
              <a:buFont typeface="Arial" pitchFamily="34" charset="0"/>
              <a:buNone/>
            </a:pPr>
            <a:r>
              <a:rPr lang="en-GB" baseline="0" dirty="0"/>
              <a:t>Individual loads may still slip out of placement, and shrink wrapping prevents that from happening.</a:t>
            </a:r>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18</a:t>
            </a:fld>
            <a:endParaRPr lang="en-GB"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Trainer notes:</a:t>
            </a:r>
          </a:p>
          <a:p>
            <a:endParaRPr lang="en-GB" dirty="0"/>
          </a:p>
          <a:p>
            <a:pPr>
              <a:buFont typeface="Arial" pitchFamily="34" charset="0"/>
              <a:buNone/>
            </a:pPr>
            <a:r>
              <a:rPr lang="en-GB" dirty="0"/>
              <a:t>Smaller</a:t>
            </a:r>
            <a:r>
              <a:rPr lang="en-GB" baseline="0" dirty="0"/>
              <a:t> steel plates are placed on top of bigger pieces to improve stability (in diagram).</a:t>
            </a:r>
          </a:p>
          <a:p>
            <a:pPr>
              <a:buFont typeface="Arial" pitchFamily="34" charset="0"/>
              <a:buNone/>
            </a:pPr>
            <a:r>
              <a:rPr lang="en-GB" baseline="0" dirty="0"/>
              <a:t>Spacers absorbs knocks during transportation and prevents steel from getting damaged.</a:t>
            </a:r>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19</a:t>
            </a:fld>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r>
              <a:rPr lang="en-GB" sz="1300" dirty="0"/>
              <a:t>Trainer Notes:</a:t>
            </a:r>
          </a:p>
          <a:p>
            <a:endParaRPr lang="en-GB" sz="1300" dirty="0"/>
          </a:p>
          <a:p>
            <a:pPr>
              <a:buFont typeface="Arial" pitchFamily="34" charset="0"/>
              <a:buNone/>
            </a:pPr>
            <a:r>
              <a:rPr lang="en-GB" sz="1300" dirty="0"/>
              <a:t>Please insert your company logo at the top right corner.</a:t>
            </a:r>
          </a:p>
          <a:p>
            <a:pPr>
              <a:buFont typeface="Arial" pitchFamily="34" charset="0"/>
              <a:buNone/>
            </a:pPr>
            <a:r>
              <a:rPr lang="en-GB" sz="1300" dirty="0"/>
              <a:t>To ensure that the slides are up-to-date, date should be indicated to track version. </a:t>
            </a:r>
            <a:endParaRPr lang="en-US" dirty="0"/>
          </a:p>
          <a:p>
            <a:pPr eaLnBrk="1" hangingPunct="1">
              <a:defRPr/>
            </a:pPr>
            <a:endParaRPr lang="en-GB" dirty="0"/>
          </a:p>
          <a:p>
            <a:pPr marL="241653" indent="-241653" eaLnBrk="1" hangingPunct="1">
              <a:defRPr/>
            </a:pPr>
            <a:endParaRPr lang="en-GB" dirty="0"/>
          </a:p>
        </p:txBody>
      </p:sp>
      <p:sp>
        <p:nvSpPr>
          <p:cNvPr id="16388" name="Slide Number Placeholder 3"/>
          <p:cNvSpPr>
            <a:spLocks noGrp="1"/>
          </p:cNvSpPr>
          <p:nvPr>
            <p:ph type="sldNum" sz="quarter" idx="5"/>
          </p:nvPr>
        </p:nvSpPr>
        <p:spPr bwMode="auto">
          <a:noFill/>
          <a:ln>
            <a:miter lim="800000"/>
            <a:headEnd/>
            <a:tailEnd/>
          </a:ln>
        </p:spPr>
        <p:txBody>
          <a:bodyPr/>
          <a:lstStyle/>
          <a:p>
            <a:fld id="{C20C9731-E4B1-4DE5-A5FF-4BCA25DB73B2}" type="slidenum">
              <a:rPr lang="en-GB"/>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Trainer notes:</a:t>
            </a:r>
          </a:p>
          <a:p>
            <a:endParaRPr lang="en-GB" dirty="0"/>
          </a:p>
          <a:p>
            <a:pPr>
              <a:buFont typeface="Arial" pitchFamily="34" charset="0"/>
              <a:buNone/>
            </a:pPr>
            <a:r>
              <a:rPr lang="en-GB" dirty="0"/>
              <a:t>Ensure that stanchions</a:t>
            </a:r>
            <a:r>
              <a:rPr lang="en-GB" baseline="0" dirty="0"/>
              <a:t> are in good working condition and are strong enough to contain the load.</a:t>
            </a:r>
          </a:p>
          <a:p>
            <a:pPr>
              <a:buFont typeface="Arial" pitchFamily="34" charset="0"/>
              <a:buNone/>
            </a:pPr>
            <a:r>
              <a:rPr lang="en-GB" baseline="0" dirty="0"/>
              <a:t>Wooden side boards or tail boards should not replace stanchions as they may not be structurally strong enough.</a:t>
            </a:r>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20</a:t>
            </a:fld>
            <a:endParaRPr lang="en-GB"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Trainer notes:</a:t>
            </a:r>
          </a:p>
          <a:p>
            <a:endParaRPr lang="en-GB" dirty="0"/>
          </a:p>
          <a:p>
            <a:pPr>
              <a:buFont typeface="Arial" pitchFamily="34" charset="0"/>
              <a:buNone/>
            </a:pPr>
            <a:r>
              <a:rPr lang="en-GB" dirty="0"/>
              <a:t>Diagrams do not show the</a:t>
            </a:r>
            <a:r>
              <a:rPr lang="en-GB" baseline="0" dirty="0"/>
              <a:t> use of spacers.</a:t>
            </a:r>
          </a:p>
          <a:p>
            <a:pPr>
              <a:buFont typeface="Arial" pitchFamily="34" charset="0"/>
              <a:buNone/>
            </a:pPr>
            <a:r>
              <a:rPr lang="en-GB" baseline="0" dirty="0"/>
              <a:t>Workers are encouraged to use them if stacks are placed too close together, to avoid damaging the steel.</a:t>
            </a:r>
            <a:endParaRPr lang="en-GB" dirty="0"/>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21</a:t>
            </a:fld>
            <a:endParaRPr lang="en-GB"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Trainer</a:t>
            </a:r>
            <a:r>
              <a:rPr lang="en-GB" baseline="0" dirty="0"/>
              <a:t> notes:</a:t>
            </a:r>
          </a:p>
          <a:p>
            <a:endParaRPr lang="en-GB" baseline="0" dirty="0"/>
          </a:p>
          <a:p>
            <a:r>
              <a:rPr lang="en-GB" baseline="0" dirty="0"/>
              <a:t>It has been mentioned in the earlier slide about choosing the right vehicle.</a:t>
            </a:r>
          </a:p>
          <a:p>
            <a:pPr>
              <a:buFont typeface="Arial" pitchFamily="34" charset="0"/>
              <a:buNone/>
            </a:pPr>
            <a:r>
              <a:rPr lang="en-GB" baseline="0" dirty="0"/>
              <a:t>If pipes are longer than the body of the vehicle, they will stick out of the vehicle and pose a risk to your workers and the public.</a:t>
            </a:r>
          </a:p>
          <a:p>
            <a:pPr>
              <a:buFont typeface="Arial" pitchFamily="34" charset="0"/>
              <a:buNone/>
            </a:pPr>
            <a:r>
              <a:rPr lang="en-GB" baseline="0" dirty="0"/>
              <a:t>Always ensure that the vehicle length can accommodate the length of the loads.</a:t>
            </a:r>
            <a:endParaRPr lang="en-GB" dirty="0"/>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22</a:t>
            </a:fld>
            <a:endParaRPr lang="en-GB"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Trainer</a:t>
            </a:r>
            <a:r>
              <a:rPr lang="en-GB" baseline="0" dirty="0"/>
              <a:t> notes:</a:t>
            </a:r>
          </a:p>
          <a:p>
            <a:endParaRPr lang="en-GB" baseline="0" dirty="0"/>
          </a:p>
          <a:p>
            <a:pPr>
              <a:buFont typeface="Arial" pitchFamily="34" charset="0"/>
              <a:buNone/>
            </a:pPr>
            <a:r>
              <a:rPr lang="en-GB" dirty="0"/>
              <a:t>Ingots can be irregularly shaped, which</a:t>
            </a:r>
            <a:r>
              <a:rPr lang="en-GB" baseline="0" dirty="0"/>
              <a:t> makes stacking challenging.</a:t>
            </a:r>
          </a:p>
          <a:p>
            <a:pPr>
              <a:buFont typeface="Arial" pitchFamily="34" charset="0"/>
              <a:buNone/>
            </a:pPr>
            <a:r>
              <a:rPr lang="en-GB" baseline="0" dirty="0"/>
              <a:t>Ensure that loading and stacking are done in the most stable manner possible.</a:t>
            </a:r>
          </a:p>
          <a:p>
            <a:pPr>
              <a:buFont typeface="Arial" pitchFamily="34" charset="0"/>
              <a:buNone/>
            </a:pPr>
            <a:r>
              <a:rPr lang="en-GB" baseline="0" dirty="0"/>
              <a:t>Use </a:t>
            </a:r>
            <a:r>
              <a:rPr lang="en-GB" baseline="0" dirty="0" err="1"/>
              <a:t>dunnage</a:t>
            </a:r>
            <a:r>
              <a:rPr lang="en-GB" baseline="0" dirty="0"/>
              <a:t> wood to fill up empty spaces. This helps to increase the surface area of contact and improve stability.</a:t>
            </a:r>
          </a:p>
          <a:p>
            <a:pPr>
              <a:buFont typeface="Arial" pitchFamily="34" charset="0"/>
              <a:buNone/>
            </a:pPr>
            <a:endParaRPr lang="en-GB" baseline="0" dirty="0"/>
          </a:p>
          <a:p>
            <a:pPr>
              <a:buFont typeface="Arial" pitchFamily="34" charset="0"/>
              <a:buNone/>
            </a:pPr>
            <a:r>
              <a:rPr lang="en-GB" baseline="0" dirty="0"/>
              <a:t>When the best arrangement is still inadequately stable, increase number of lashing to compensate.</a:t>
            </a:r>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23</a:t>
            </a:fld>
            <a:endParaRPr lang="en-GB"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Trainer</a:t>
            </a:r>
            <a:r>
              <a:rPr lang="en-GB" baseline="0" dirty="0"/>
              <a:t> notes:</a:t>
            </a:r>
          </a:p>
          <a:p>
            <a:endParaRPr lang="en-GB" baseline="0" dirty="0"/>
          </a:p>
          <a:p>
            <a:pPr>
              <a:buFont typeface="Arial" pitchFamily="34" charset="0"/>
              <a:buNone/>
            </a:pPr>
            <a:r>
              <a:rPr lang="en-GB" baseline="0" dirty="0"/>
              <a:t>Top diagram (across trailer) shows an example of how lashing should be done, depending on the number of coils loaded.</a:t>
            </a:r>
          </a:p>
          <a:p>
            <a:pPr>
              <a:buFont typeface="Arial" pitchFamily="34" charset="0"/>
              <a:buNone/>
            </a:pPr>
            <a:r>
              <a:rPr lang="en-GB" baseline="0" dirty="0"/>
              <a:t>In practice, there is no need to leave spaces between the coils.</a:t>
            </a:r>
          </a:p>
          <a:p>
            <a:pPr>
              <a:buFont typeface="Arial" pitchFamily="34" charset="0"/>
              <a:buNone/>
            </a:pPr>
            <a:endParaRPr lang="en-GB" baseline="0" dirty="0"/>
          </a:p>
          <a:p>
            <a:pPr>
              <a:buFont typeface="Arial" pitchFamily="34" charset="0"/>
              <a:buNone/>
            </a:pPr>
            <a:r>
              <a:rPr lang="en-GB" baseline="0" dirty="0"/>
              <a:t>The axle of the coils will be used for referencing direction of loading.</a:t>
            </a:r>
          </a:p>
          <a:p>
            <a:pPr>
              <a:buFont typeface="Arial" pitchFamily="34" charset="0"/>
              <a:buNone/>
            </a:pPr>
            <a:r>
              <a:rPr lang="en-GB" baseline="0" dirty="0"/>
              <a:t>Hence, the top diagram is referred to as ‘across’, and lower diagram referred to as ‘along’.</a:t>
            </a:r>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24</a:t>
            </a:fld>
            <a:endParaRPr lang="en-GB"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Trainer</a:t>
            </a:r>
            <a:r>
              <a:rPr lang="en-GB" baseline="0" dirty="0"/>
              <a:t> notes:</a:t>
            </a:r>
          </a:p>
          <a:p>
            <a:endParaRPr lang="en-GB" baseline="0" dirty="0"/>
          </a:p>
          <a:p>
            <a:r>
              <a:rPr lang="en-GB" baseline="0" dirty="0"/>
              <a:t>The guidelines on this slide apply to the next 4 slides on coils.</a:t>
            </a:r>
            <a:endParaRPr lang="en-GB" dirty="0"/>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25</a:t>
            </a:fld>
            <a:endParaRPr lang="en-GB"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Trainer notes:</a:t>
            </a:r>
          </a:p>
          <a:p>
            <a:endParaRPr lang="en-GB" dirty="0"/>
          </a:p>
          <a:p>
            <a:pPr>
              <a:buFont typeface="Arial" pitchFamily="34" charset="0"/>
              <a:buNone/>
            </a:pPr>
            <a:r>
              <a:rPr lang="en-GB" dirty="0"/>
              <a:t>Lashing</a:t>
            </a:r>
            <a:r>
              <a:rPr lang="en-GB" baseline="0" dirty="0"/>
              <a:t> devices may slip off the coil easily, when employing regular lashing methods.</a:t>
            </a:r>
            <a:endParaRPr lang="en-GB" dirty="0"/>
          </a:p>
          <a:p>
            <a:pPr defTabSz="966612">
              <a:buFont typeface="Arial" pitchFamily="34" charset="0"/>
              <a:buNone/>
              <a:defRPr/>
            </a:pPr>
            <a:r>
              <a:rPr lang="en-GB" sz="1300" dirty="0"/>
              <a:t>Loop lashing would be better for securing the coils.</a:t>
            </a:r>
          </a:p>
          <a:p>
            <a:pPr defTabSz="966612">
              <a:defRPr/>
            </a:pPr>
            <a:endParaRPr lang="en-GB" sz="1300" dirty="0"/>
          </a:p>
          <a:p>
            <a:r>
              <a:rPr lang="en-GB" baseline="0" dirty="0"/>
              <a:t>Loop lashing is an alternative lashing method.</a:t>
            </a:r>
          </a:p>
          <a:p>
            <a:r>
              <a:rPr lang="en-GB" baseline="0" dirty="0"/>
              <a:t>Both ends of the same lashing device is attached to the same anchorage point.</a:t>
            </a:r>
          </a:p>
          <a:p>
            <a:r>
              <a:rPr lang="en-GB" baseline="0" dirty="0"/>
              <a:t>It will require 2 to 4 times as many devices to secure the same load, compared to regular lashing.</a:t>
            </a:r>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26</a:t>
            </a:fld>
            <a:endParaRPr lang="en-GB"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Trainer notes:</a:t>
            </a:r>
          </a:p>
          <a:p>
            <a:endParaRPr lang="en-GB" dirty="0"/>
          </a:p>
          <a:p>
            <a:pPr>
              <a:buFont typeface="Arial" pitchFamily="34" charset="0"/>
              <a:buNone/>
            </a:pPr>
            <a:r>
              <a:rPr lang="en-GB" dirty="0"/>
              <a:t>Brackets are usually available only upon special requests made by customers.</a:t>
            </a:r>
          </a:p>
          <a:p>
            <a:pPr>
              <a:buFont typeface="Arial" pitchFamily="34" charset="0"/>
              <a:buNone/>
            </a:pPr>
            <a:r>
              <a:rPr lang="en-GB" dirty="0"/>
              <a:t>The</a:t>
            </a:r>
            <a:r>
              <a:rPr lang="en-GB" baseline="0" dirty="0"/>
              <a:t> function is similar to </a:t>
            </a:r>
            <a:r>
              <a:rPr lang="en-GB" baseline="0" dirty="0" err="1"/>
              <a:t>dunnage</a:t>
            </a:r>
            <a:r>
              <a:rPr lang="en-GB" baseline="0" dirty="0"/>
              <a:t> wood; it impedes the movement of the loads.</a:t>
            </a:r>
            <a:endParaRPr lang="en-GB" dirty="0"/>
          </a:p>
          <a:p>
            <a:pPr>
              <a:buFont typeface="Arial" pitchFamily="34" charset="0"/>
              <a:buNone/>
            </a:pPr>
            <a:endParaRPr lang="en-GB" dirty="0"/>
          </a:p>
          <a:p>
            <a:pPr>
              <a:buFont typeface="Arial" pitchFamily="34" charset="0"/>
              <a:buNone/>
            </a:pPr>
            <a:r>
              <a:rPr lang="en-GB" dirty="0"/>
              <a:t>Loop lashing </a:t>
            </a:r>
            <a:r>
              <a:rPr lang="en-GB" baseline="0" dirty="0"/>
              <a:t>is an alternative lashing method and </a:t>
            </a:r>
            <a:r>
              <a:rPr lang="en-GB" dirty="0"/>
              <a:t>can be used for better securing</a:t>
            </a:r>
            <a:r>
              <a:rPr lang="en-GB" baseline="0" dirty="0"/>
              <a:t> of loads placed in brackets.</a:t>
            </a:r>
          </a:p>
          <a:p>
            <a:r>
              <a:rPr lang="en-GB" baseline="0" dirty="0"/>
              <a:t>Both ends of the same lashing device is attached to the same anchorage point.</a:t>
            </a:r>
          </a:p>
          <a:p>
            <a:r>
              <a:rPr lang="en-GB" baseline="0" dirty="0"/>
              <a:t>It will require 2 to 4 times as many devices to secure the same load, compared to regular lashing.</a:t>
            </a:r>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27</a:t>
            </a:fld>
            <a:endParaRPr lang="en-GB"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Trainer</a:t>
            </a:r>
            <a:r>
              <a:rPr lang="en-GB" baseline="0" dirty="0"/>
              <a:t> notes:</a:t>
            </a:r>
          </a:p>
          <a:p>
            <a:endParaRPr lang="en-GB" baseline="0" dirty="0"/>
          </a:p>
          <a:p>
            <a:pPr>
              <a:buFont typeface="Arial" pitchFamily="34" charset="0"/>
              <a:buNone/>
            </a:pPr>
            <a:r>
              <a:rPr lang="en-GB" baseline="0" dirty="0"/>
              <a:t>Coils are light and flimsy, and thus move about more easily when transporting.</a:t>
            </a:r>
          </a:p>
          <a:p>
            <a:pPr>
              <a:buFont typeface="Arial" pitchFamily="34" charset="0"/>
              <a:buNone/>
            </a:pPr>
            <a:r>
              <a:rPr lang="en-GB" baseline="0" dirty="0"/>
              <a:t>Hence, all rows need to be lashed and chocked to restrain movement.</a:t>
            </a:r>
          </a:p>
          <a:p>
            <a:pPr>
              <a:buFont typeface="Arial" pitchFamily="34" charset="0"/>
              <a:buChar char="•"/>
            </a:pPr>
            <a:endParaRPr lang="en-GB" baseline="0" dirty="0"/>
          </a:p>
          <a:p>
            <a:pPr>
              <a:buFont typeface="Arial" pitchFamily="34" charset="0"/>
              <a:buNone/>
            </a:pPr>
            <a:r>
              <a:rPr lang="en-GB" baseline="0" dirty="0"/>
              <a:t>Picture shows example of insufficient lashing:</a:t>
            </a:r>
          </a:p>
          <a:p>
            <a:pPr>
              <a:buFont typeface="Arial" pitchFamily="34" charset="0"/>
              <a:buChar char="•"/>
            </a:pPr>
            <a:r>
              <a:rPr lang="en-GB" sz="1300" dirty="0"/>
              <a:t> not all rows are lashed, </a:t>
            </a:r>
          </a:p>
          <a:p>
            <a:pPr>
              <a:buFont typeface="Arial" pitchFamily="34" charset="0"/>
              <a:buChar char="•"/>
            </a:pPr>
            <a:r>
              <a:rPr lang="en-GB" sz="1300" dirty="0"/>
              <a:t> last row needs two lashing</a:t>
            </a:r>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28</a:t>
            </a:fld>
            <a:endParaRPr lang="en-GB"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Trainer notes:</a:t>
            </a:r>
          </a:p>
          <a:p>
            <a:endParaRPr lang="en-GB" dirty="0"/>
          </a:p>
          <a:p>
            <a:pPr>
              <a:buFont typeface="Arial" pitchFamily="34" charset="0"/>
              <a:buNone/>
            </a:pPr>
            <a:r>
              <a:rPr lang="en-GB" dirty="0"/>
              <a:t>Choking</a:t>
            </a:r>
            <a:r>
              <a:rPr lang="en-GB" baseline="0" dirty="0"/>
              <a:t> wood is not sufficient to prevent the cable drum from rolling off.</a:t>
            </a:r>
          </a:p>
          <a:p>
            <a:pPr>
              <a:buFont typeface="Arial" pitchFamily="34" charset="0"/>
              <a:buNone/>
            </a:pPr>
            <a:r>
              <a:rPr lang="en-GB" baseline="0" dirty="0"/>
              <a:t>A tail board or large stanchions should be installed to contain the cable drums.</a:t>
            </a:r>
          </a:p>
          <a:p>
            <a:pPr>
              <a:buFont typeface="Arial" pitchFamily="34" charset="0"/>
              <a:buChar char="•"/>
            </a:pPr>
            <a:endParaRPr lang="en-GB" baseline="0" dirty="0"/>
          </a:p>
          <a:p>
            <a:pPr>
              <a:buFont typeface="Arial" pitchFamily="34" charset="0"/>
              <a:buNone/>
            </a:pPr>
            <a:r>
              <a:rPr lang="en-GB" baseline="0" dirty="0"/>
              <a:t>Picture shows example of insufficient lashing and containment:</a:t>
            </a:r>
          </a:p>
          <a:p>
            <a:pPr>
              <a:buFont typeface="Arial" pitchFamily="34" charset="0"/>
              <a:buChar char="•"/>
            </a:pPr>
            <a:r>
              <a:rPr lang="en-GB" sz="1300" dirty="0"/>
              <a:t> insufficient lashing - last row requires double lashing</a:t>
            </a:r>
          </a:p>
          <a:p>
            <a:pPr>
              <a:buFont typeface="Arial" pitchFamily="34" charset="0"/>
              <a:buChar char="•"/>
            </a:pPr>
            <a:r>
              <a:rPr lang="en-GB" sz="1300" dirty="0"/>
              <a:t> inadequate containment - no barrier (tailboard or stanchion) installed on tail-end of trailer</a:t>
            </a:r>
          </a:p>
          <a:p>
            <a:pPr>
              <a:buFont typeface="Arial" pitchFamily="34" charset="0"/>
              <a:buChar char="•"/>
            </a:pPr>
            <a:endParaRPr lang="en-GB" dirty="0"/>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29</a:t>
            </a:fld>
            <a:endParaRPr lang="en-GB"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SG" dirty="0"/>
              <a:t>Trainer Notes:</a:t>
            </a:r>
          </a:p>
          <a:p>
            <a:endParaRPr lang="en-SG" dirty="0"/>
          </a:p>
          <a:p>
            <a:pPr>
              <a:buFont typeface="Arial" pitchFamily="34" charset="0"/>
              <a:buNone/>
            </a:pPr>
            <a:r>
              <a:rPr lang="en-SG" dirty="0"/>
              <a:t>This</a:t>
            </a:r>
            <a:r>
              <a:rPr lang="en-SG" baseline="0" dirty="0"/>
              <a:t> set of slides is customisable, y</a:t>
            </a:r>
            <a:r>
              <a:rPr lang="en-SG" dirty="0"/>
              <a:t>ou may choose the cargo</a:t>
            </a:r>
            <a:r>
              <a:rPr lang="en-SG" baseline="0" dirty="0"/>
              <a:t> types</a:t>
            </a:r>
            <a:r>
              <a:rPr lang="en-SG" dirty="0"/>
              <a:t> that can be found at your workplace,</a:t>
            </a:r>
            <a:r>
              <a:rPr lang="en-SG" baseline="0" dirty="0"/>
              <a:t> and take out the rest.</a:t>
            </a:r>
          </a:p>
          <a:p>
            <a:pPr>
              <a:buFont typeface="Arial" pitchFamily="34" charset="0"/>
              <a:buNone/>
            </a:pPr>
            <a:r>
              <a:rPr lang="en-SG" baseline="0" dirty="0"/>
              <a:t>Please also add in any types of cargo that you find is not in the list.</a:t>
            </a:r>
          </a:p>
          <a:p>
            <a:pPr>
              <a:buFont typeface="Arial" pitchFamily="34" charset="0"/>
              <a:buNone/>
            </a:pPr>
            <a:endParaRPr lang="en-SG" dirty="0"/>
          </a:p>
          <a:p>
            <a:pPr>
              <a:buFont typeface="Arial" pitchFamily="34" charset="0"/>
              <a:buNone/>
            </a:pPr>
            <a:r>
              <a:rPr lang="en-SG" dirty="0"/>
              <a:t>The</a:t>
            </a:r>
            <a:r>
              <a:rPr lang="en-SG" baseline="0" dirty="0"/>
              <a:t> securing methods are safe practices that are commonly used by the industry. </a:t>
            </a:r>
          </a:p>
          <a:p>
            <a:pPr>
              <a:buFont typeface="Arial" pitchFamily="34" charset="0"/>
              <a:buNone/>
            </a:pPr>
            <a:r>
              <a:rPr lang="en-SG" baseline="0" dirty="0"/>
              <a:t>If your company has stricter requirements than what is recommended, please amend the slides and follow your company’s standards. </a:t>
            </a:r>
            <a:endParaRPr lang="en-GB" dirty="0"/>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3</a:t>
            </a:fld>
            <a:endParaRPr lang="en-GB"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Trainer notes:</a:t>
            </a:r>
          </a:p>
          <a:p>
            <a:endParaRPr lang="en-GB" dirty="0"/>
          </a:p>
          <a:p>
            <a:r>
              <a:rPr lang="en-GB" dirty="0"/>
              <a:t>Metal panels can be irregularly</a:t>
            </a:r>
            <a:r>
              <a:rPr lang="en-GB" baseline="0" dirty="0"/>
              <a:t> shaped, and are typically heavy.</a:t>
            </a:r>
          </a:p>
          <a:p>
            <a:r>
              <a:rPr lang="en-GB" baseline="0" dirty="0"/>
              <a:t>The conventional lashing method may not be sufficient to restrain the loads.</a:t>
            </a:r>
            <a:endParaRPr lang="en-GB" dirty="0"/>
          </a:p>
          <a:p>
            <a:r>
              <a:rPr lang="en-GB" dirty="0"/>
              <a:t>Additional</a:t>
            </a:r>
            <a:r>
              <a:rPr lang="en-GB" baseline="0" dirty="0"/>
              <a:t> vertical lashing is employed to prevent the forward and backward movement of the loads.</a:t>
            </a:r>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30</a:t>
            </a:fld>
            <a:endParaRPr lang="en-GB"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Trainer notes:</a:t>
            </a:r>
          </a:p>
          <a:p>
            <a:endParaRPr lang="en-GB" dirty="0"/>
          </a:p>
          <a:p>
            <a:r>
              <a:rPr lang="en-GB" dirty="0"/>
              <a:t>It is important</a:t>
            </a:r>
            <a:r>
              <a:rPr lang="en-GB" baseline="0" dirty="0"/>
              <a:t> to leave some room in the bin, and not overload it.</a:t>
            </a:r>
          </a:p>
          <a:p>
            <a:r>
              <a:rPr lang="en-GB" baseline="0" dirty="0"/>
              <a:t>Scrap metal sticking above the level of the bin can be blown off by wind during transportation.</a:t>
            </a:r>
          </a:p>
          <a:p>
            <a:r>
              <a:rPr lang="en-GB" baseline="0" dirty="0"/>
              <a:t>Or it may easily fall off when travelling over uneven road surfaces.</a:t>
            </a:r>
            <a:endParaRPr lang="en-GB" dirty="0"/>
          </a:p>
          <a:p>
            <a:endParaRPr lang="en-GB" dirty="0"/>
          </a:p>
          <a:p>
            <a:pPr>
              <a:buFont typeface="Arial" pitchFamily="34" charset="0"/>
              <a:buNone/>
            </a:pPr>
            <a:r>
              <a:rPr lang="en-GB" dirty="0"/>
              <a:t>Scrap metal can</a:t>
            </a:r>
            <a:r>
              <a:rPr lang="en-GB" baseline="0" dirty="0"/>
              <a:t> come in all sizes and weight.</a:t>
            </a:r>
          </a:p>
          <a:p>
            <a:pPr>
              <a:buFont typeface="Arial" pitchFamily="34" charset="0"/>
              <a:buNone/>
            </a:pPr>
            <a:r>
              <a:rPr lang="en-GB" baseline="0" dirty="0"/>
              <a:t>The lighter pieces may fall off easily during transporting.</a:t>
            </a:r>
          </a:p>
          <a:p>
            <a:pPr>
              <a:buFont typeface="Arial" pitchFamily="34" charset="0"/>
              <a:buNone/>
            </a:pPr>
            <a:r>
              <a:rPr lang="en-GB" baseline="0" dirty="0"/>
              <a:t>Covering with a canvas sheet can prevent loose pieces from falling off.</a:t>
            </a:r>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31</a:t>
            </a:fld>
            <a:endParaRPr lang="en-GB"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Trainer notes:</a:t>
            </a:r>
          </a:p>
          <a:p>
            <a:endParaRPr lang="en-GB" dirty="0"/>
          </a:p>
          <a:p>
            <a:pPr>
              <a:buFont typeface="Arial" pitchFamily="34" charset="0"/>
              <a:buNone/>
            </a:pPr>
            <a:r>
              <a:rPr lang="en-GB" baseline="0" dirty="0"/>
              <a:t>Similar to pipes, the practice of tying a piece of red cloth to overhanging timber should not be encouraged.</a:t>
            </a:r>
          </a:p>
          <a:p>
            <a:pPr>
              <a:buFont typeface="Arial" pitchFamily="34" charset="0"/>
              <a:buNone/>
            </a:pPr>
            <a:r>
              <a:rPr lang="en-GB" baseline="0" dirty="0"/>
              <a:t>Hence, loads should never be left sticking out of the truck body. </a:t>
            </a:r>
          </a:p>
          <a:p>
            <a:pPr>
              <a:buFont typeface="Arial" pitchFamily="34" charset="0"/>
              <a:buNone/>
            </a:pPr>
            <a:r>
              <a:rPr lang="en-GB" baseline="0" dirty="0"/>
              <a:t>Other road users cannot judge the length of protrusion, and may drive too close to it.</a:t>
            </a:r>
          </a:p>
          <a:p>
            <a:pPr>
              <a:buFont typeface="Arial" pitchFamily="34" charset="0"/>
              <a:buNone/>
            </a:pPr>
            <a:endParaRPr lang="en-GB" baseline="0" dirty="0"/>
          </a:p>
          <a:p>
            <a:pPr>
              <a:buFont typeface="Arial" pitchFamily="34" charset="0"/>
              <a:buNone/>
            </a:pPr>
            <a:r>
              <a:rPr lang="en-GB" baseline="0" dirty="0"/>
              <a:t>Picture (of wooden plank breaching windscreen) taken from video of ABS news - http://www.youtube.com/watch?v=xjV2m70hA4o</a:t>
            </a:r>
          </a:p>
          <a:p>
            <a:pPr>
              <a:buFont typeface="Arial" pitchFamily="34" charset="0"/>
              <a:buNone/>
            </a:pPr>
            <a:r>
              <a:rPr lang="en-GB" baseline="0" dirty="0"/>
              <a:t>The plank fell off a truck on the highway and struck the car behind the truck.</a:t>
            </a:r>
          </a:p>
          <a:p>
            <a:pPr>
              <a:buFont typeface="Arial" pitchFamily="34" charset="0"/>
              <a:buNone/>
            </a:pPr>
            <a:r>
              <a:rPr lang="en-GB" baseline="0" dirty="0"/>
              <a:t>From this case study, we see that seemingly harmless loads can become deadly projectiles when travelling at high speeds.</a:t>
            </a:r>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32</a:t>
            </a:fld>
            <a:endParaRPr lang="en-GB"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Trainer notes:</a:t>
            </a:r>
          </a:p>
          <a:p>
            <a:endParaRPr lang="en-GB" dirty="0"/>
          </a:p>
          <a:p>
            <a:r>
              <a:rPr lang="en-GB" dirty="0"/>
              <a:t>Low bed trailers are required</a:t>
            </a:r>
            <a:r>
              <a:rPr lang="en-GB" baseline="0" dirty="0"/>
              <a:t> for transporting heavy machines for two reasons:</a:t>
            </a:r>
          </a:p>
          <a:p>
            <a:pPr marL="228600" indent="-228600">
              <a:buAutoNum type="arabicPeriod"/>
            </a:pPr>
            <a:r>
              <a:rPr lang="en-GB" baseline="0" dirty="0"/>
              <a:t>To abide to height constraints on the public roads.</a:t>
            </a:r>
          </a:p>
          <a:p>
            <a:pPr marL="228600" indent="-228600">
              <a:buAutoNum type="arabicPeriod"/>
            </a:pPr>
            <a:r>
              <a:rPr lang="en-GB" baseline="0" dirty="0"/>
              <a:t>To lower the centre of gravity for more stability during transporting.</a:t>
            </a:r>
          </a:p>
          <a:p>
            <a:pPr marL="228600" indent="-228600">
              <a:buAutoNum type="arabicPeriod"/>
            </a:pPr>
            <a:endParaRPr lang="en-GB" baseline="0" dirty="0"/>
          </a:p>
          <a:p>
            <a:pPr marL="228600" indent="-228600">
              <a:buNone/>
            </a:pPr>
            <a:r>
              <a:rPr lang="en-GB" baseline="0" dirty="0"/>
              <a:t>Dirt and gravel can come loose during transporting and damage other vehicles on the road.</a:t>
            </a:r>
          </a:p>
          <a:p>
            <a:pPr marL="228600" indent="-228600">
              <a:buNone/>
            </a:pPr>
            <a:r>
              <a:rPr lang="en-GB" baseline="0" dirty="0"/>
              <a:t>Grease left on the tracks can reduce friction, and impede securing.</a:t>
            </a:r>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33</a:t>
            </a:fld>
            <a:endParaRPr lang="en-GB"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Trainer notes:</a:t>
            </a:r>
          </a:p>
          <a:p>
            <a:endParaRPr lang="en-GB" dirty="0"/>
          </a:p>
          <a:p>
            <a:r>
              <a:rPr lang="en-GB" baseline="0" dirty="0"/>
              <a:t>Manufacturers of such machines should provide instructions on adequate securing for the loads.</a:t>
            </a:r>
            <a:endParaRPr lang="en-GB" dirty="0"/>
          </a:p>
          <a:p>
            <a:pPr>
              <a:buFont typeface="Arial" pitchFamily="34" charset="0"/>
              <a:buNone/>
            </a:pPr>
            <a:r>
              <a:rPr lang="en-GB" dirty="0"/>
              <a:t>Heavy</a:t>
            </a:r>
            <a:r>
              <a:rPr lang="en-GB" baseline="0" dirty="0"/>
              <a:t> machineries should have fittings/ anchorage points on them for securing to the trailer.</a:t>
            </a:r>
            <a:endParaRPr lang="en-GB" dirty="0"/>
          </a:p>
          <a:p>
            <a:pPr>
              <a:buFont typeface="Arial" pitchFamily="34" charset="0"/>
              <a:buNone/>
            </a:pPr>
            <a:r>
              <a:rPr lang="en-GB" baseline="0" dirty="0"/>
              <a:t>Machines without anchorage points  should have additional lashing when securing to the trailer bed.</a:t>
            </a:r>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34</a:t>
            </a:fld>
            <a:endParaRPr lang="en-GB"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35</a:t>
            </a:fld>
            <a:endParaRPr lang="en-GB"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Trainer notes:</a:t>
            </a:r>
          </a:p>
          <a:p>
            <a:endParaRPr lang="en-GB" dirty="0"/>
          </a:p>
          <a:p>
            <a:pPr>
              <a:buFont typeface="Arial" pitchFamily="34" charset="0"/>
              <a:buNone/>
            </a:pPr>
            <a:r>
              <a:rPr lang="en-GB" dirty="0"/>
              <a:t>Galvanised chains are preferred over lashing belts</a:t>
            </a:r>
            <a:r>
              <a:rPr lang="en-GB" baseline="0" dirty="0"/>
              <a:t> for its greater tensile strength.</a:t>
            </a:r>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36</a:t>
            </a:fld>
            <a:endParaRPr lang="en-GB"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Trainer notes:</a:t>
            </a:r>
          </a:p>
          <a:p>
            <a:endParaRPr lang="en-GB" dirty="0"/>
          </a:p>
          <a:p>
            <a:pPr>
              <a:buFont typeface="Arial" pitchFamily="34" charset="0"/>
              <a:buNone/>
            </a:pPr>
            <a:r>
              <a:rPr lang="en-GB" dirty="0"/>
              <a:t>Galvanised chains are preferred over lashing belts</a:t>
            </a:r>
            <a:r>
              <a:rPr lang="en-GB" baseline="0" dirty="0"/>
              <a:t> for its greater tensile strength.</a:t>
            </a:r>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37</a:t>
            </a:fld>
            <a:endParaRPr lang="en-GB"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Trainer</a:t>
            </a:r>
            <a:r>
              <a:rPr lang="en-GB" baseline="0" dirty="0"/>
              <a:t> notes:</a:t>
            </a:r>
          </a:p>
          <a:p>
            <a:endParaRPr lang="en-GB" baseline="0" dirty="0"/>
          </a:p>
          <a:p>
            <a:pPr>
              <a:buFont typeface="Arial" pitchFamily="34" charset="0"/>
              <a:buNone/>
            </a:pPr>
            <a:r>
              <a:rPr lang="en-GB" baseline="0" dirty="0"/>
              <a:t>Jumbo bags carry loose cargo and do not hold their shape.</a:t>
            </a:r>
          </a:p>
          <a:p>
            <a:pPr>
              <a:buFont typeface="Arial" pitchFamily="34" charset="0"/>
              <a:buNone/>
            </a:pPr>
            <a:r>
              <a:rPr lang="en-GB" baseline="0" dirty="0"/>
              <a:t>Thus stacking of these bags are not encouraged, as lashing cannot provide adequate security.</a:t>
            </a:r>
          </a:p>
          <a:p>
            <a:pPr>
              <a:buFont typeface="Arial" pitchFamily="34" charset="0"/>
              <a:buNone/>
            </a:pPr>
            <a:r>
              <a:rPr lang="en-GB" baseline="0" dirty="0"/>
              <a:t>Packing the bags tightly together reduces the space for movement during transporting.</a:t>
            </a:r>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38</a:t>
            </a:fld>
            <a:endParaRPr lang="en-GB"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Trainer</a:t>
            </a:r>
            <a:r>
              <a:rPr lang="en-GB" baseline="0" dirty="0"/>
              <a:t> notes:</a:t>
            </a:r>
          </a:p>
          <a:p>
            <a:endParaRPr lang="en-GB" baseline="0" dirty="0"/>
          </a:p>
          <a:p>
            <a:pPr>
              <a:buFont typeface="Arial" pitchFamily="34" charset="0"/>
              <a:buNone/>
            </a:pPr>
            <a:r>
              <a:rPr lang="en-GB" baseline="0" dirty="0"/>
              <a:t>Car transporters are specially designed trailers, used in carrying motor vehicles.</a:t>
            </a:r>
          </a:p>
          <a:p>
            <a:pPr>
              <a:buFont typeface="Arial" pitchFamily="34" charset="0"/>
              <a:buNone/>
            </a:pPr>
            <a:r>
              <a:rPr lang="en-GB" baseline="0" dirty="0"/>
              <a:t>The tail-end of the trailer has ramps to allow vehicles to be loaded.</a:t>
            </a:r>
          </a:p>
          <a:p>
            <a:pPr>
              <a:buFont typeface="Arial" pitchFamily="34" charset="0"/>
              <a:buNone/>
            </a:pPr>
            <a:r>
              <a:rPr lang="en-GB" baseline="0" dirty="0"/>
              <a:t>Wheel chokes are required in the front and back of the wheels to prevent movements in both directions.</a:t>
            </a:r>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39</a:t>
            </a:fld>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a:lstStyle/>
          <a:p>
            <a:pPr eaLnBrk="1" hangingPunct="1"/>
            <a:r>
              <a:rPr lang="en-GB" dirty="0"/>
              <a:t>Trainer notes:</a:t>
            </a:r>
          </a:p>
          <a:p>
            <a:pPr eaLnBrk="1" hangingPunct="1"/>
            <a:endParaRPr lang="en-GB" dirty="0"/>
          </a:p>
          <a:p>
            <a:pPr eaLnBrk="1" hangingPunct="1">
              <a:buFontTx/>
              <a:buNone/>
            </a:pPr>
            <a:r>
              <a:rPr lang="en-GB" dirty="0"/>
              <a:t>Please insert company’s WSH Policy here.</a:t>
            </a:r>
          </a:p>
          <a:p>
            <a:pPr eaLnBrk="1" hangingPunct="1">
              <a:buFontTx/>
              <a:buNone/>
            </a:pPr>
            <a:r>
              <a:rPr lang="en-GB" dirty="0"/>
              <a:t>Give</a:t>
            </a:r>
            <a:r>
              <a:rPr lang="en-GB" baseline="0" dirty="0"/>
              <a:t> a brief explanation about</a:t>
            </a:r>
            <a:r>
              <a:rPr lang="en-GB" dirty="0"/>
              <a:t> your WSH Policy, to help the staff understand the company’s stance on WSH.</a:t>
            </a:r>
          </a:p>
        </p:txBody>
      </p:sp>
      <p:sp>
        <p:nvSpPr>
          <p:cNvPr id="17412" name="Slide Number Placeholder 3"/>
          <p:cNvSpPr>
            <a:spLocks noGrp="1"/>
          </p:cNvSpPr>
          <p:nvPr>
            <p:ph type="sldNum" sz="quarter" idx="5"/>
          </p:nvPr>
        </p:nvSpPr>
        <p:spPr bwMode="auto">
          <a:noFill/>
          <a:ln>
            <a:miter lim="800000"/>
            <a:headEnd/>
            <a:tailEnd/>
          </a:ln>
        </p:spPr>
        <p:txBody>
          <a:bodyPr/>
          <a:lstStyle/>
          <a:p>
            <a:fld id="{3B8C77C1-D5E8-4C33-9606-94ECD6A0AFE4}" type="slidenum">
              <a:rPr lang="en-GB"/>
              <a:pPr/>
              <a:t>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a:lstStyle/>
          <a:p>
            <a:pPr eaLnBrk="1" hangingPunct="1"/>
            <a:r>
              <a:rPr lang="en-GB" dirty="0"/>
              <a:t>Trainer Notes:</a:t>
            </a:r>
          </a:p>
          <a:p>
            <a:pPr eaLnBrk="1" hangingPunct="1"/>
            <a:endParaRPr lang="en-GB" dirty="0"/>
          </a:p>
          <a:p>
            <a:pPr eaLnBrk="1" hangingPunct="1">
              <a:buFontTx/>
              <a:buNone/>
            </a:pPr>
            <a:r>
              <a:rPr lang="en-GB" dirty="0"/>
              <a:t>Please add on your company’s WSH rules and regulations here.</a:t>
            </a:r>
          </a:p>
        </p:txBody>
      </p:sp>
      <p:sp>
        <p:nvSpPr>
          <p:cNvPr id="18436" name="Slide Number Placeholder 3"/>
          <p:cNvSpPr>
            <a:spLocks noGrp="1"/>
          </p:cNvSpPr>
          <p:nvPr>
            <p:ph type="sldNum" sz="quarter" idx="5"/>
          </p:nvPr>
        </p:nvSpPr>
        <p:spPr bwMode="auto">
          <a:noFill/>
          <a:ln>
            <a:miter lim="800000"/>
            <a:headEnd/>
            <a:tailEnd/>
          </a:ln>
        </p:spPr>
        <p:txBody>
          <a:bodyPr/>
          <a:lstStyle/>
          <a:p>
            <a:fld id="{3B34D215-0ED9-42FC-83BB-5097E61EE061}" type="slidenum">
              <a:rPr lang="en-US"/>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eaLnBrk="1" hangingPunct="1"/>
            <a:r>
              <a:rPr lang="en-GB" dirty="0"/>
              <a:t>Trainer Notes:</a:t>
            </a:r>
          </a:p>
          <a:p>
            <a:pPr eaLnBrk="1" hangingPunct="1"/>
            <a:endParaRPr lang="en-GB" dirty="0"/>
          </a:p>
          <a:p>
            <a:pPr eaLnBrk="1" hangingPunct="1"/>
            <a:r>
              <a:rPr lang="en-GB" dirty="0"/>
              <a:t>Emphasis</a:t>
            </a:r>
            <a:r>
              <a:rPr lang="en-GB" baseline="0" dirty="0"/>
              <a:t> should be placed on picking the correct vehicle.</a:t>
            </a:r>
            <a:endParaRPr lang="en-GB" dirty="0"/>
          </a:p>
          <a:p>
            <a:pPr eaLnBrk="1" hangingPunct="1">
              <a:buFont typeface="Arial" pitchFamily="34" charset="0"/>
              <a:buNone/>
            </a:pPr>
            <a:r>
              <a:rPr lang="en-GB" dirty="0"/>
              <a:t>The</a:t>
            </a:r>
            <a:r>
              <a:rPr lang="en-GB" baseline="0" dirty="0"/>
              <a:t> vehicle used for transporting needs to be longer than the load, especially when transporting timber or pipes.</a:t>
            </a:r>
          </a:p>
          <a:p>
            <a:pPr eaLnBrk="1" hangingPunct="1">
              <a:buFont typeface="Arial" pitchFamily="34" charset="0"/>
              <a:buNone/>
            </a:pPr>
            <a:r>
              <a:rPr lang="en-GB" baseline="0" dirty="0"/>
              <a:t>Loads sticking out of the vehicle body can pose a danger to workers in the workplace and the public when on the road.</a:t>
            </a:r>
          </a:p>
        </p:txBody>
      </p:sp>
      <p:sp>
        <p:nvSpPr>
          <p:cNvPr id="19460" name="Slide Number Placeholder 3"/>
          <p:cNvSpPr>
            <a:spLocks noGrp="1"/>
          </p:cNvSpPr>
          <p:nvPr>
            <p:ph type="sldNum" sz="quarter" idx="5"/>
          </p:nvPr>
        </p:nvSpPr>
        <p:spPr bwMode="auto">
          <a:noFill/>
          <a:ln>
            <a:miter lim="800000"/>
            <a:headEnd/>
            <a:tailEnd/>
          </a:ln>
        </p:spPr>
        <p:txBody>
          <a:bodyPr/>
          <a:lstStyle/>
          <a:p>
            <a:fld id="{2071BC1C-174E-4C9F-B808-95C5EECCFBF3}" type="slidenum">
              <a:rPr lang="en-GB"/>
              <a:pPr/>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Trainer Notes:</a:t>
            </a:r>
          </a:p>
          <a:p>
            <a:endParaRPr lang="en-GB" baseline="0" dirty="0"/>
          </a:p>
          <a:p>
            <a:pPr>
              <a:buFont typeface="Arial" pitchFamily="34" charset="0"/>
              <a:buNone/>
            </a:pPr>
            <a:r>
              <a:rPr lang="en-GB" baseline="0" dirty="0"/>
              <a:t>The rear glass panel in the driver’s cabin is susceptible to being breached by the load when the load shifts forward during a sudden brake.</a:t>
            </a:r>
          </a:p>
          <a:p>
            <a:pPr>
              <a:buFont typeface="Arial" pitchFamily="34" charset="0"/>
              <a:buNone/>
            </a:pPr>
            <a:r>
              <a:rPr lang="en-GB" baseline="0" dirty="0"/>
              <a:t>Headboards are an important safety fitting that serves as an additional barrier and protects the driver’s cabin. </a:t>
            </a:r>
          </a:p>
          <a:p>
            <a:pPr>
              <a:buFont typeface="Arial" pitchFamily="34" charset="0"/>
              <a:buChar char="•"/>
            </a:pPr>
            <a:endParaRPr lang="en-GB" baseline="0" dirty="0"/>
          </a:p>
          <a:p>
            <a:pPr>
              <a:buFont typeface="Arial" pitchFamily="34" charset="0"/>
              <a:buNone/>
            </a:pPr>
            <a:r>
              <a:rPr lang="en-GB" baseline="0" dirty="0"/>
              <a:t>Stanchions provide additional support and help contain the load.</a:t>
            </a:r>
          </a:p>
          <a:p>
            <a:pPr>
              <a:buFont typeface="Arial" pitchFamily="34" charset="0"/>
              <a:buNone/>
            </a:pPr>
            <a:r>
              <a:rPr lang="en-GB" baseline="0" dirty="0"/>
              <a:t>Wooden side boards serve a similar function but stanchions can withstand heavier loads.</a:t>
            </a:r>
          </a:p>
          <a:p>
            <a:pPr>
              <a:buFont typeface="Arial" pitchFamily="34" charset="0"/>
              <a:buNone/>
            </a:pPr>
            <a:endParaRPr lang="en-GB" baseline="0" dirty="0"/>
          </a:p>
          <a:p>
            <a:pPr>
              <a:buFont typeface="Arial" pitchFamily="34" charset="0"/>
              <a:buNone/>
            </a:pPr>
            <a:r>
              <a:rPr lang="en-GB" baseline="0" dirty="0"/>
              <a:t>When stacking loads, the stacks should never be stacked taller than the headboards or stanchions, whichever is shorter.</a:t>
            </a:r>
          </a:p>
          <a:p>
            <a:pPr>
              <a:buFont typeface="Arial" pitchFamily="34" charset="0"/>
              <a:buNone/>
            </a:pPr>
            <a:r>
              <a:rPr lang="en-GB" baseline="0" dirty="0"/>
              <a:t>This should apply to all the types of stackable loads in this set of slides.</a:t>
            </a:r>
            <a:endParaRPr lang="en-GB" dirty="0"/>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7</a:t>
            </a:fld>
            <a:endParaRPr 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0" dirty="0"/>
              <a:t>Trainer Notes:</a:t>
            </a:r>
          </a:p>
          <a:p>
            <a:endParaRPr lang="en-GB"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dirty="0"/>
              <a:t>Both anchorage</a:t>
            </a:r>
            <a:r>
              <a:rPr lang="en-GB" sz="1200" baseline="0" dirty="0"/>
              <a:t> points and lead securing devices are used in conjunction</a:t>
            </a:r>
            <a:r>
              <a:rPr lang="en-GB" sz="1200" dirty="0"/>
              <a:t> for securing loads to the body of the vehicle.</a:t>
            </a:r>
            <a:endParaRPr lang="en-GB" baseline="0" dirty="0"/>
          </a:p>
          <a:p>
            <a:pPr>
              <a:buFont typeface="Arial" pitchFamily="34" charset="0"/>
              <a:buNone/>
            </a:pPr>
            <a:r>
              <a:rPr lang="en-GB" baseline="0" dirty="0"/>
              <a:t>Damaged lashing devices can give way at any time, and thus pose a huge risk when used on public roads.</a:t>
            </a:r>
          </a:p>
          <a:p>
            <a:pPr>
              <a:buFont typeface="Arial" pitchFamily="34" charset="0"/>
              <a:buNone/>
            </a:pPr>
            <a:r>
              <a:rPr lang="en-GB" baseline="0" dirty="0"/>
              <a:t>Conduct checks before moving off, and replace and devices showing signs of wear and tear.</a:t>
            </a:r>
          </a:p>
          <a:p>
            <a:pPr>
              <a:buFont typeface="Arial" pitchFamily="34" charset="0"/>
              <a:buNone/>
            </a:pPr>
            <a:r>
              <a:rPr lang="en-GB" baseline="0" dirty="0"/>
              <a:t>Similarly, anchorage points that are rusty, or loose, should be replaced when the vehicle is sent for maintenance.</a:t>
            </a:r>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8</a:t>
            </a:fld>
            <a:endParaRPr lang="en-GB"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Trainer Notes:</a:t>
            </a:r>
          </a:p>
          <a:p>
            <a:endParaRPr lang="en-GB" dirty="0"/>
          </a:p>
          <a:p>
            <a:pPr>
              <a:buFont typeface="Arial" pitchFamily="34" charset="0"/>
              <a:buNone/>
            </a:pPr>
            <a:r>
              <a:rPr lang="en-GB" dirty="0"/>
              <a:t>This slide shows the general</a:t>
            </a:r>
            <a:r>
              <a:rPr lang="en-GB" baseline="0" dirty="0"/>
              <a:t> rule to follow when stacking loads on vehicles.</a:t>
            </a:r>
          </a:p>
          <a:p>
            <a:pPr>
              <a:buFont typeface="Arial" pitchFamily="34" charset="0"/>
              <a:buNone/>
            </a:pPr>
            <a:r>
              <a:rPr lang="en-GB" baseline="0" dirty="0"/>
              <a:t>All three rules are means of improving the stability of the load stack and vehicle.</a:t>
            </a:r>
          </a:p>
          <a:p>
            <a:pPr>
              <a:buFont typeface="Arial" pitchFamily="34" charset="0"/>
              <a:buNone/>
            </a:pPr>
            <a:endParaRPr lang="en-GB" baseline="0" dirty="0"/>
          </a:p>
          <a:p>
            <a:pPr>
              <a:buFont typeface="Arial" pitchFamily="34" charset="0"/>
              <a:buNone/>
            </a:pPr>
            <a:r>
              <a:rPr lang="en-GB" baseline="0" dirty="0"/>
              <a:t>Stable loads are less likely to move around or fall off the vehicle during transportation.</a:t>
            </a:r>
          </a:p>
          <a:p>
            <a:pPr>
              <a:buFont typeface="Arial" pitchFamily="34" charset="0"/>
              <a:buNone/>
            </a:pPr>
            <a:r>
              <a:rPr lang="en-GB" baseline="0" dirty="0"/>
              <a:t>Even weight distribution allows for better control of the vehicle when making turns on the road.</a:t>
            </a:r>
            <a:endParaRPr lang="en-GB" dirty="0"/>
          </a:p>
        </p:txBody>
      </p:sp>
      <p:sp>
        <p:nvSpPr>
          <p:cNvPr id="4" name="Slide Number Placeholder 3"/>
          <p:cNvSpPr>
            <a:spLocks noGrp="1"/>
          </p:cNvSpPr>
          <p:nvPr>
            <p:ph type="sldNum" sz="quarter" idx="10"/>
          </p:nvPr>
        </p:nvSpPr>
        <p:spPr/>
        <p:txBody>
          <a:bodyPr/>
          <a:lstStyle/>
          <a:p>
            <a:pPr>
              <a:defRPr/>
            </a:pPr>
            <a:fld id="{40C345C1-964E-48FF-9F3F-07A596FC459E}" type="slidenum">
              <a:rPr lang="en-GB" smtClean="0"/>
              <a:pPr>
                <a:defRPr/>
              </a:pPr>
              <a:t>9</a:t>
            </a:fld>
            <a:endParaRPr lang="en-GB"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705600" y="4206240"/>
            <a:ext cx="960120" cy="457200"/>
          </a:xfrm>
        </p:spPr>
        <p:txBody>
          <a:bodyPr/>
          <a:lstStyle/>
          <a:p>
            <a:fld id="{ACDF6120-F1F0-4C60-9FE9-39AC71A9C79D}" type="datetimeFigureOut">
              <a:rPr lang="en-US" smtClean="0"/>
              <a:pPr/>
              <a:t>4/5/2021</a:t>
            </a:fld>
            <a:endParaRPr lang="en-US" sz="1600" dirty="0"/>
          </a:p>
        </p:txBody>
      </p:sp>
      <p:sp>
        <p:nvSpPr>
          <p:cNvPr id="17" name="Footer Placeholder 16"/>
          <p:cNvSpPr>
            <a:spLocks noGrp="1"/>
          </p:cNvSpPr>
          <p:nvPr>
            <p:ph type="ftr" sz="quarter" idx="11"/>
          </p:nvPr>
        </p:nvSpPr>
        <p:spPr>
          <a:xfrm>
            <a:off x="5410200" y="4205288"/>
            <a:ext cx="1295400" cy="457200"/>
          </a:xfrm>
        </p:spPr>
        <p:txBody>
          <a:bodyPr/>
          <a:lstStyle/>
          <a:p>
            <a:endParaRPr kumimoji="0" lang="en-US" dirty="0"/>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EA7C8D44-3667-46F6-9772-CC52308E2A7F}" type="slidenum">
              <a:rPr kumimoji="0" lang="en-US" smtClean="0"/>
              <a:pPr/>
              <a:t>‹#›</a:t>
            </a:fld>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CDF6120-F1F0-4C60-9FE9-39AC71A9C79D}" type="datetimeFigureOut">
              <a:rPr lang="en-US" smtClean="0"/>
              <a:pPr/>
              <a:t>4/5/2021</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EA7C8D44-3667-46F6-9772-CC52308E2A7F}" type="slidenum">
              <a:rPr kumimoji="0" lang="en-US" smtClean="0"/>
              <a:pPr/>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CDF6120-F1F0-4C60-9FE9-39AC71A9C79D}" type="datetimeFigureOut">
              <a:rPr lang="en-US" smtClean="0"/>
              <a:pPr/>
              <a:t>4/5/2021</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EA7C8D44-3667-46F6-9772-CC52308E2A7F}" type="slidenum">
              <a:rPr kumimoji="0" lang="en-US" smtClean="0"/>
              <a:pPr/>
              <a:t>‹#›</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8229600" cy="1066800"/>
          </a:xfrm>
        </p:spPr>
        <p:txBody>
          <a:bodyPr>
            <a:normAutofit/>
          </a:bodyPr>
          <a:lstStyle>
            <a:lvl1pPr>
              <a:defRPr sz="4000" b="0">
                <a:solidFill>
                  <a:schemeClr val="accent2">
                    <a:lumMod val="75000"/>
                  </a:schemeClr>
                </a:solidFill>
              </a:defRPr>
            </a:lvl1p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CDF6120-F1F0-4C60-9FE9-39AC71A9C79D}" type="datetimeFigureOut">
              <a:rPr lang="en-US" smtClean="0"/>
              <a:pPr/>
              <a:t>4/5/2021</a:t>
            </a:fld>
            <a:endParaRPr lang="en-US" dirty="0"/>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EA7C8D44-3667-46F6-9772-CC52308E2A7F}" type="slidenum">
              <a:rPr kumimoji="0" lang="en-US" smtClean="0"/>
              <a:pPr/>
              <a:t>‹#›</a:t>
            </a:fld>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ACDF6120-F1F0-4C60-9FE9-39AC71A9C79D}" type="datetimeFigureOut">
              <a:rPr lang="en-US" smtClean="0"/>
              <a:pPr/>
              <a:t>4/5/2021</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EA7C8D44-3667-46F6-9772-CC52308E2A7F}" type="slidenum">
              <a:rPr kumimoji="0" lang="en-US" smtClean="0"/>
              <a:pPr/>
              <a:t>‹#›</a:t>
            </a:fld>
            <a:endParaRPr kumimoji="0" lang="en-US" dirty="0"/>
          </a:p>
        </p:txBody>
      </p:sp>
      <p:sp>
        <p:nvSpPr>
          <p:cNvPr id="7" name="Rectangle 6"/>
          <p:cNvSpPr/>
          <p:nvPr userDrawn="1"/>
        </p:nvSpPr>
        <p:spPr>
          <a:xfrm>
            <a:off x="6096000" y="6248400"/>
            <a:ext cx="1524000" cy="609600"/>
          </a:xfrm>
          <a:prstGeom prst="rect">
            <a:avLst/>
          </a:prstGeom>
          <a:solidFill>
            <a:schemeClr val="accent2">
              <a:lumMod val="20000"/>
              <a:lumOff val="80000"/>
            </a:schemeClr>
          </a:solid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lumMod val="65000"/>
                    <a:lumOff val="35000"/>
                  </a:schemeClr>
                </a:solidFill>
              </a:rPr>
              <a:t>Insert company logo</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CDF6120-F1F0-4C60-9FE9-39AC71A9C79D}" type="datetimeFigureOut">
              <a:rPr lang="en-US" smtClean="0"/>
              <a:pPr/>
              <a:t>4/5/2021</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EA7C8D44-3667-46F6-9772-CC52308E2A7F}" type="slidenum">
              <a:rPr kumimoji="0" lang="en-US" smtClean="0"/>
              <a:pPr/>
              <a:t>‹#›</a:t>
            </a:fld>
            <a:endParaRPr kumimoji="0" lang="en-US"/>
          </a:p>
        </p:txBody>
      </p:sp>
      <p:sp>
        <p:nvSpPr>
          <p:cNvPr id="9" name="Rectangle 8"/>
          <p:cNvSpPr/>
          <p:nvPr userDrawn="1"/>
        </p:nvSpPr>
        <p:spPr>
          <a:xfrm>
            <a:off x="6096000" y="6248400"/>
            <a:ext cx="1524000" cy="609600"/>
          </a:xfrm>
          <a:prstGeom prst="rect">
            <a:avLst/>
          </a:prstGeom>
          <a:solidFill>
            <a:schemeClr val="accent2">
              <a:lumMod val="20000"/>
              <a:lumOff val="80000"/>
            </a:schemeClr>
          </a:solid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lumMod val="65000"/>
                    <a:lumOff val="35000"/>
                  </a:schemeClr>
                </a:solidFill>
              </a:rPr>
              <a:t>Insert company logo</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fld id="{ACDF6120-F1F0-4C60-9FE9-39AC71A9C79D}" type="datetimeFigureOut">
              <a:rPr lang="en-US" smtClean="0"/>
              <a:pPr/>
              <a:t>4/5/2021</a:t>
            </a:fld>
            <a:endParaRPr lang="en-US"/>
          </a:p>
        </p:txBody>
      </p:sp>
      <p:sp>
        <p:nvSpPr>
          <p:cNvPr id="27" name="Slide Number Placeholder 26"/>
          <p:cNvSpPr>
            <a:spLocks noGrp="1"/>
          </p:cNvSpPr>
          <p:nvPr>
            <p:ph type="sldNum" sz="quarter" idx="11"/>
          </p:nvPr>
        </p:nvSpPr>
        <p:spPr/>
        <p:txBody>
          <a:bodyPr rtlCol="0"/>
          <a:lstStyle/>
          <a:p>
            <a:fld id="{EA7C8D44-3667-46F6-9772-CC52308E2A7F}" type="slidenum">
              <a:rPr kumimoji="0" lang="en-US" smtClean="0"/>
              <a:pPr/>
              <a:t>‹#›</a:t>
            </a:fld>
            <a:endParaRPr kumimoji="0" lang="en-US"/>
          </a:p>
        </p:txBody>
      </p:sp>
      <p:sp>
        <p:nvSpPr>
          <p:cNvPr id="28" name="Footer Placeholder 27"/>
          <p:cNvSpPr>
            <a:spLocks noGrp="1"/>
          </p:cNvSpPr>
          <p:nvPr>
            <p:ph type="ftr" sz="quarter" idx="12"/>
          </p:nvPr>
        </p:nvSpPr>
        <p:spPr/>
        <p:txBody>
          <a:bodyPr rtlCol="0"/>
          <a:lstStyle/>
          <a:p>
            <a:endParaRPr kumimoji="0" lang="en-US"/>
          </a:p>
        </p:txBody>
      </p:sp>
      <p:sp>
        <p:nvSpPr>
          <p:cNvPr id="11" name="Rectangle 10"/>
          <p:cNvSpPr/>
          <p:nvPr userDrawn="1"/>
        </p:nvSpPr>
        <p:spPr>
          <a:xfrm>
            <a:off x="6096000" y="6248400"/>
            <a:ext cx="1524000" cy="609600"/>
          </a:xfrm>
          <a:prstGeom prst="rect">
            <a:avLst/>
          </a:prstGeom>
          <a:solidFill>
            <a:schemeClr val="accent2">
              <a:lumMod val="20000"/>
              <a:lumOff val="80000"/>
            </a:schemeClr>
          </a:solid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lumMod val="65000"/>
                    <a:lumOff val="35000"/>
                  </a:schemeClr>
                </a:solidFill>
              </a:rPr>
              <a:t>Insert company logo</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normAutofit/>
          </a:bodyPr>
          <a:lstStyle>
            <a:lvl1pPr>
              <a:defRPr sz="4000">
                <a:solidFill>
                  <a:schemeClr val="accent2">
                    <a:lumMod val="75000"/>
                  </a:schemeClr>
                </a:solidFill>
              </a:defRPr>
            </a:lvl1pPr>
          </a:lstStyle>
          <a:p>
            <a:r>
              <a:rPr kumimoji="0" lang="en-US"/>
              <a:t>Click to edit Master title style</a:t>
            </a:r>
          </a:p>
        </p:txBody>
      </p:sp>
      <p:sp>
        <p:nvSpPr>
          <p:cNvPr id="3" name="Date Placeholder 2"/>
          <p:cNvSpPr>
            <a:spLocks noGrp="1"/>
          </p:cNvSpPr>
          <p:nvPr>
            <p:ph type="dt" sz="half" idx="10"/>
          </p:nvPr>
        </p:nvSpPr>
        <p:spPr>
          <a:xfrm>
            <a:off x="6583680" y="612648"/>
            <a:ext cx="957264" cy="457200"/>
          </a:xfrm>
        </p:spPr>
        <p:txBody>
          <a:bodyPr/>
          <a:lstStyle/>
          <a:p>
            <a:fld id="{ACDF6120-F1F0-4C60-9FE9-39AC71A9C79D}" type="datetimeFigureOut">
              <a:rPr lang="en-US" smtClean="0"/>
              <a:pPr/>
              <a:t>4/5/2021</a:t>
            </a:fld>
            <a:endParaRPr lang="en-US"/>
          </a:p>
        </p:txBody>
      </p:sp>
      <p:sp>
        <p:nvSpPr>
          <p:cNvPr id="4" name="Footer Placeholder 3"/>
          <p:cNvSpPr>
            <a:spLocks noGrp="1"/>
          </p:cNvSpPr>
          <p:nvPr>
            <p:ph type="ftr" sz="quarter" idx="11"/>
          </p:nvPr>
        </p:nvSpPr>
        <p:spPr>
          <a:xfrm>
            <a:off x="5257800" y="612648"/>
            <a:ext cx="1325880" cy="457200"/>
          </a:xfrm>
        </p:spPr>
        <p:txBody>
          <a:bodyPr/>
          <a:lstStyle/>
          <a:p>
            <a:endParaRPr kumimoji="0" lang="en-US"/>
          </a:p>
        </p:txBody>
      </p:sp>
      <p:sp>
        <p:nvSpPr>
          <p:cNvPr id="5" name="Slide Number Placeholder 4"/>
          <p:cNvSpPr>
            <a:spLocks noGrp="1"/>
          </p:cNvSpPr>
          <p:nvPr>
            <p:ph type="sldNum" sz="quarter" idx="12"/>
          </p:nvPr>
        </p:nvSpPr>
        <p:spPr>
          <a:xfrm>
            <a:off x="8174736" y="2272"/>
            <a:ext cx="762000" cy="365760"/>
          </a:xfrm>
        </p:spPr>
        <p:txBody>
          <a:bodyPr/>
          <a:lstStyle/>
          <a:p>
            <a:fld id="{EA7C8D44-3667-46F6-9772-CC52308E2A7F}" type="slidenum">
              <a:rPr kumimoji="0" lang="en-US" smtClean="0"/>
              <a:pPr/>
              <a:t>‹#›</a:t>
            </a:fld>
            <a:endParaRPr kumimoji="0" lang="en-US"/>
          </a:p>
        </p:txBody>
      </p:sp>
      <p:sp>
        <p:nvSpPr>
          <p:cNvPr id="7" name="Rectangle 6"/>
          <p:cNvSpPr/>
          <p:nvPr userDrawn="1"/>
        </p:nvSpPr>
        <p:spPr>
          <a:xfrm>
            <a:off x="6096000" y="6248400"/>
            <a:ext cx="1524000" cy="609600"/>
          </a:xfrm>
          <a:prstGeom prst="rect">
            <a:avLst/>
          </a:prstGeom>
          <a:solidFill>
            <a:schemeClr val="accent2">
              <a:lumMod val="20000"/>
              <a:lumOff val="80000"/>
            </a:schemeClr>
          </a:solid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lumMod val="65000"/>
                    <a:lumOff val="35000"/>
                  </a:schemeClr>
                </a:solidFill>
              </a:rPr>
              <a:t>Insert company logo</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DF6120-F1F0-4C60-9FE9-39AC71A9C79D}" type="datetimeFigureOut">
              <a:rPr lang="en-US" smtClean="0"/>
              <a:pPr/>
              <a:t>4/5/2021</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EA7C8D44-3667-46F6-9772-CC52308E2A7F}" type="slidenum">
              <a:rPr kumimoji="0" lang="en-US" smtClean="0"/>
              <a:pPr/>
              <a:t>‹#›</a:t>
            </a:fld>
            <a:endParaRPr kumimoji="0" lang="en-US"/>
          </a:p>
        </p:txBody>
      </p:sp>
      <p:sp>
        <p:nvSpPr>
          <p:cNvPr id="6" name="Rectangle 5"/>
          <p:cNvSpPr/>
          <p:nvPr userDrawn="1"/>
        </p:nvSpPr>
        <p:spPr>
          <a:xfrm>
            <a:off x="6096000" y="6248400"/>
            <a:ext cx="1524000" cy="609600"/>
          </a:xfrm>
          <a:prstGeom prst="rect">
            <a:avLst/>
          </a:prstGeom>
          <a:solidFill>
            <a:schemeClr val="accent2">
              <a:lumMod val="20000"/>
              <a:lumOff val="80000"/>
            </a:schemeClr>
          </a:solid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lumMod val="65000"/>
                    <a:lumOff val="35000"/>
                  </a:schemeClr>
                </a:solidFill>
              </a:rPr>
              <a:t>Insert company logo</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buClr>
                <a:schemeClr val="accent2"/>
              </a:buClr>
              <a:defRPr sz="3200"/>
            </a:lvl1pPr>
            <a:lvl2pPr>
              <a:defRPr sz="2800"/>
            </a:lvl2pPr>
            <a:lvl3pPr>
              <a:defRPr sz="2400"/>
            </a:lvl3pPr>
            <a:lvl4pPr>
              <a:defRPr sz="2000"/>
            </a:lvl4pPr>
            <a:lvl5pPr>
              <a:defRPr sz="20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Date Placeholder 4"/>
          <p:cNvSpPr>
            <a:spLocks noGrp="1"/>
          </p:cNvSpPr>
          <p:nvPr>
            <p:ph type="dt" sz="half" idx="10"/>
          </p:nvPr>
        </p:nvSpPr>
        <p:spPr/>
        <p:txBody>
          <a:bodyPr/>
          <a:lstStyle/>
          <a:p>
            <a:fld id="{ACDF6120-F1F0-4C60-9FE9-39AC71A9C79D}" type="datetimeFigureOut">
              <a:rPr lang="en-US" smtClean="0"/>
              <a:pPr/>
              <a:t>4/5/2021</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EA7C8D44-3667-46F6-9772-CC52308E2A7F}" type="slidenum">
              <a:rPr kumimoji="0" lang="en-US" smtClean="0"/>
              <a:pPr/>
              <a:t>‹#›</a:t>
            </a:fld>
            <a:endParaRPr kumimoji="0" lang="en-US"/>
          </a:p>
        </p:txBody>
      </p:sp>
      <p:sp>
        <p:nvSpPr>
          <p:cNvPr id="9" name="Rectangle 8"/>
          <p:cNvSpPr/>
          <p:nvPr userDrawn="1"/>
        </p:nvSpPr>
        <p:spPr>
          <a:xfrm>
            <a:off x="6096000" y="6248400"/>
            <a:ext cx="1524000" cy="609600"/>
          </a:xfrm>
          <a:prstGeom prst="rect">
            <a:avLst/>
          </a:prstGeom>
          <a:solidFill>
            <a:schemeClr val="accent2">
              <a:lumMod val="20000"/>
              <a:lumOff val="80000"/>
            </a:schemeClr>
          </a:solid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lumMod val="65000"/>
                    <a:lumOff val="35000"/>
                  </a:schemeClr>
                </a:solidFill>
              </a:rPr>
              <a:t>Insert company logo</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ACDF6120-F1F0-4C60-9FE9-39AC71A9C79D}" type="datetimeFigureOut">
              <a:rPr lang="en-US" smtClean="0"/>
              <a:pPr/>
              <a:t>4/5/2021</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EA7C8D44-3667-46F6-9772-CC52308E2A7F}" type="slidenum">
              <a:rPr kumimoji="0" lang="en-US" smtClean="0"/>
              <a:pPr/>
              <a:t>‹#›</a:t>
            </a:fld>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ACDF6120-F1F0-4C60-9FE9-39AC71A9C79D}" type="datetimeFigureOut">
              <a:rPr lang="en-US" smtClean="0"/>
              <a:pPr/>
              <a:t>4/5/2021</a:t>
            </a:fld>
            <a:endParaRPr lang="en-US" sz="1400" dirty="0">
              <a:solidFill>
                <a:schemeClr val="tx2"/>
              </a:solidFill>
            </a:endParaRPr>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pPr algn="r" eaLnBrk="1" latinLnBrk="0" hangingPunct="1"/>
            <a:endParaRPr kumimoji="0" lang="en-US" sz="1400" dirty="0">
              <a:solidFill>
                <a:schemeClr val="tx2"/>
              </a:solidFill>
            </a:endParaRPr>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pPr algn="l" eaLnBrk="1" latinLnBrk="0" hangingPunct="1"/>
            <a:fld id="{EA7C8D44-3667-46F6-9772-CC52308E2A7F}" type="slidenum">
              <a:rPr kumimoji="0" lang="en-US" smtClean="0"/>
              <a:pPr algn="l" eaLnBrk="1" latinLnBrk="0" hangingPunct="1"/>
              <a:t>‹#›</a:t>
            </a:fld>
            <a:endParaRPr kumimoji="0" lang="en-US" sz="1600" dirty="0">
              <a:solidFill>
                <a:schemeClr val="tx2"/>
              </a:solidFill>
            </a:endParaRPr>
          </a:p>
        </p:txBody>
      </p:sp>
      <p:pic>
        <p:nvPicPr>
          <p:cNvPr id="20" name="Picture 19" descr="wshc_logo.jpg"/>
          <p:cNvPicPr>
            <a:picLocks noChangeAspect="1"/>
          </p:cNvPicPr>
          <p:nvPr userDrawn="1"/>
        </p:nvPicPr>
        <p:blipFill>
          <a:blip r:embed="rId13" cstate="print">
            <a:lum bright="20000" contrast="-20000"/>
          </a:blip>
          <a:stretch>
            <a:fillRect/>
          </a:stretch>
        </p:blipFill>
        <p:spPr>
          <a:xfrm>
            <a:off x="7705617" y="6248401"/>
            <a:ext cx="1438384" cy="609600"/>
          </a:xfrm>
          <a:prstGeom prst="rect">
            <a:avLst/>
          </a:prstGeom>
        </p:spPr>
      </p:pic>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000" b="0" kern="1200">
          <a:solidFill>
            <a:schemeClr val="accent2">
              <a:lumMod val="75000"/>
            </a:schemeClr>
          </a:solidFill>
          <a:latin typeface="+mj-lt"/>
          <a:ea typeface="+mj-ea"/>
          <a:cs typeface="+mj-cs"/>
        </a:defRPr>
      </a:lvl1pPr>
    </p:titleStyle>
    <p:bodyStyle>
      <a:lvl1pPr marL="365760" indent="-256032" algn="l" rtl="0" eaLnBrk="1" latinLnBrk="0" hangingPunct="1">
        <a:lnSpc>
          <a:spcPct val="120000"/>
        </a:lnSpc>
        <a:spcBef>
          <a:spcPts val="100"/>
        </a:spcBef>
        <a:buClr>
          <a:schemeClr val="accent6"/>
        </a:buClr>
        <a:buFont typeface="Georgia"/>
        <a:buChar char="•"/>
        <a:defRPr kumimoji="0" sz="2800" kern="1200">
          <a:solidFill>
            <a:schemeClr val="tx1"/>
          </a:solidFill>
          <a:latin typeface="+mn-lt"/>
          <a:ea typeface="+mn-ea"/>
          <a:cs typeface="+mn-cs"/>
        </a:defRPr>
      </a:lvl1pPr>
      <a:lvl2pPr marL="658368" indent="-246888" algn="l" rtl="0" eaLnBrk="1" latinLnBrk="0" hangingPunct="1">
        <a:lnSpc>
          <a:spcPct val="120000"/>
        </a:lnSpc>
        <a:spcBef>
          <a:spcPts val="1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lnSpc>
          <a:spcPct val="120000"/>
        </a:lnSpc>
        <a:spcBef>
          <a:spcPts val="1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lnSpc>
          <a:spcPct val="120000"/>
        </a:lnSpc>
        <a:spcBef>
          <a:spcPts val="1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lnSpc>
          <a:spcPct val="120000"/>
        </a:lnSpc>
        <a:spcBef>
          <a:spcPts val="1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9876" name="Picture 4" descr="http://evidencesolutions.com/web/images/flat_bed_with_pipe.jpg"/>
          <p:cNvPicPr>
            <a:picLocks noChangeAspect="1" noChangeArrowheads="1"/>
          </p:cNvPicPr>
          <p:nvPr/>
        </p:nvPicPr>
        <p:blipFill>
          <a:blip r:embed="rId3" cstate="email"/>
          <a:srcRect/>
          <a:stretch>
            <a:fillRect/>
          </a:stretch>
        </p:blipFill>
        <p:spPr bwMode="auto">
          <a:xfrm flipH="1">
            <a:off x="0" y="0"/>
            <a:ext cx="9144000" cy="3657600"/>
          </a:xfrm>
          <a:prstGeom prst="rect">
            <a:avLst/>
          </a:prstGeom>
          <a:noFill/>
        </p:spPr>
      </p:pic>
      <p:sp>
        <p:nvSpPr>
          <p:cNvPr id="21" name="Rectangle 20"/>
          <p:cNvSpPr/>
          <p:nvPr/>
        </p:nvSpPr>
        <p:spPr>
          <a:xfrm>
            <a:off x="0" y="2819400"/>
            <a:ext cx="7162800" cy="762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atin typeface="+mj-lt"/>
              </a:rPr>
              <a:t>Training slides on securing loads safely</a:t>
            </a:r>
          </a:p>
        </p:txBody>
      </p:sp>
      <p:grpSp>
        <p:nvGrpSpPr>
          <p:cNvPr id="19" name="Group 18"/>
          <p:cNvGrpSpPr/>
          <p:nvPr/>
        </p:nvGrpSpPr>
        <p:grpSpPr>
          <a:xfrm>
            <a:off x="0" y="3581400"/>
            <a:ext cx="9144000" cy="3276600"/>
            <a:chOff x="0" y="3886200"/>
            <a:chExt cx="9144000" cy="3276600"/>
          </a:xfrm>
        </p:grpSpPr>
        <p:sp>
          <p:nvSpPr>
            <p:cNvPr id="8" name="Rectangle 7"/>
            <p:cNvSpPr/>
            <p:nvPr/>
          </p:nvSpPr>
          <p:spPr>
            <a:xfrm>
              <a:off x="0" y="3886200"/>
              <a:ext cx="9144000" cy="3276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p:cNvGrpSpPr/>
            <p:nvPr/>
          </p:nvGrpSpPr>
          <p:grpSpPr>
            <a:xfrm>
              <a:off x="0" y="3886200"/>
              <a:ext cx="9144000" cy="0"/>
              <a:chOff x="0" y="3429000"/>
              <a:chExt cx="9144000" cy="0"/>
            </a:xfrm>
          </p:grpSpPr>
          <p:cxnSp>
            <p:nvCxnSpPr>
              <p:cNvPr id="7" name="Straight Connector 6"/>
              <p:cNvCxnSpPr/>
              <p:nvPr/>
            </p:nvCxnSpPr>
            <p:spPr>
              <a:xfrm>
                <a:off x="4267200" y="3429000"/>
                <a:ext cx="4876800" cy="0"/>
              </a:xfrm>
              <a:prstGeom prst="line">
                <a:avLst/>
              </a:prstGeom>
              <a:ln w="7620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981200" y="3429000"/>
                <a:ext cx="2667000"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3429000"/>
                <a:ext cx="20574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grpSp>
      </p:grpSp>
      <p:sp>
        <p:nvSpPr>
          <p:cNvPr id="23" name="Rectangle 22"/>
          <p:cNvSpPr/>
          <p:nvPr/>
        </p:nvSpPr>
        <p:spPr>
          <a:xfrm>
            <a:off x="381000" y="3810000"/>
            <a:ext cx="8229600" cy="2831544"/>
          </a:xfrm>
          <a:prstGeom prst="rect">
            <a:avLst/>
          </a:prstGeom>
        </p:spPr>
        <p:txBody>
          <a:bodyPr wrap="square">
            <a:spAutoFit/>
          </a:bodyPr>
          <a:lstStyle/>
          <a:p>
            <a:pPr>
              <a:spcBef>
                <a:spcPts val="600"/>
              </a:spcBef>
              <a:spcAft>
                <a:spcPts val="600"/>
              </a:spcAft>
            </a:pPr>
            <a:r>
              <a:rPr lang="en-GB" sz="2400" dirty="0">
                <a:solidFill>
                  <a:schemeClr val="bg1"/>
                </a:solidFill>
                <a:latin typeface="+mn-lt"/>
              </a:rPr>
              <a:t>This set of slides is created for transport operators. You can use it to complement your company’s in-house Workplace Safety &amp; Health (WSH) training. </a:t>
            </a:r>
          </a:p>
          <a:p>
            <a:pPr>
              <a:spcBef>
                <a:spcPts val="600"/>
              </a:spcBef>
              <a:spcAft>
                <a:spcPts val="600"/>
              </a:spcAft>
            </a:pPr>
            <a:r>
              <a:rPr lang="en-GB" sz="2400" dirty="0">
                <a:solidFill>
                  <a:schemeClr val="bg1"/>
                </a:solidFill>
                <a:latin typeface="+mn-lt"/>
              </a:rPr>
              <a:t>Various types of loads and good load-securing practices are illustrated with diagrams and pictures in the slides and you can customise it by selecting the loads relevant to your company’s operations. </a:t>
            </a:r>
          </a:p>
        </p:txBody>
      </p:sp>
      <p:sp>
        <p:nvSpPr>
          <p:cNvPr id="11" name="Rectangle 10"/>
          <p:cNvSpPr/>
          <p:nvPr/>
        </p:nvSpPr>
        <p:spPr>
          <a:xfrm>
            <a:off x="0" y="6865203"/>
            <a:ext cx="9144000" cy="830997"/>
          </a:xfrm>
          <a:prstGeom prst="rect">
            <a:avLst/>
          </a:prstGeom>
        </p:spPr>
        <p:txBody>
          <a:bodyPr wrap="square">
            <a:spAutoFit/>
          </a:bodyPr>
          <a:lstStyle/>
          <a:p>
            <a:r>
              <a:rPr lang="en-GB" sz="1200" dirty="0"/>
              <a:t>All rights reserved, 2015. The information provided in this training slides is accurate at time of publication. All examples shared in this training slides are meant for learning purposes only. The learning points for each example are not exhaustive and should not be taken to encapsulate all the responsibilities and obligations of the user of this training slides under the law. The Workplace Safety and Health Council does not accept any liability or responsibility for any modifications made to this set of training slides.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3"/>
          <p:cNvSpPr>
            <a:spLocks noGrp="1"/>
          </p:cNvSpPr>
          <p:nvPr>
            <p:ph idx="4294967295"/>
          </p:nvPr>
        </p:nvSpPr>
        <p:spPr bwMode="auto">
          <a:xfrm>
            <a:off x="1371600" y="1143000"/>
            <a:ext cx="5791200" cy="2590800"/>
          </a:xfrm>
          <a:prstGeom prst="rect">
            <a:avLst/>
          </a:prstGeom>
          <a:noFill/>
          <a:ln>
            <a:miter lim="800000"/>
            <a:headEnd/>
            <a:tailEnd/>
          </a:ln>
        </p:spPr>
        <p:txBody>
          <a:bodyPr vert="horz" wrap="square" lIns="91440" tIns="45720" rIns="91440" bIns="45720" numCol="1" anchor="t" anchorCtr="0" compatLnSpc="1">
            <a:prstTxWarp prst="textNoShape">
              <a:avLst/>
            </a:prstTxWarp>
            <a:noAutofit/>
          </a:bodyPr>
          <a:lstStyle/>
          <a:p>
            <a:pPr>
              <a:buNone/>
            </a:pPr>
            <a:r>
              <a:rPr lang="en-US" dirty="0">
                <a:solidFill>
                  <a:schemeClr val="accent2"/>
                </a:solidFill>
              </a:rPr>
              <a:t>Securing</a:t>
            </a:r>
            <a:endParaRPr lang="en-US" dirty="0"/>
          </a:p>
          <a:p>
            <a:r>
              <a:rPr lang="en-GB" sz="2400" dirty="0"/>
              <a:t>Check lashings for damages before use </a:t>
            </a:r>
          </a:p>
          <a:p>
            <a:r>
              <a:rPr lang="en-US" sz="2400" dirty="0"/>
              <a:t>Bundle loose loads tightly together</a:t>
            </a:r>
          </a:p>
          <a:p>
            <a:r>
              <a:rPr lang="en-US" sz="2400" dirty="0"/>
              <a:t>Secure and contain the loads properly</a:t>
            </a:r>
          </a:p>
          <a:p>
            <a:pPr lvl="0"/>
            <a:r>
              <a:rPr lang="en-GB" sz="2400" dirty="0"/>
              <a:t>Use friction mats to reduce movement</a:t>
            </a:r>
          </a:p>
          <a:p>
            <a:endParaRPr lang="en-US" sz="2400" dirty="0"/>
          </a:p>
        </p:txBody>
      </p:sp>
      <p:sp>
        <p:nvSpPr>
          <p:cNvPr id="12" name="Title 4"/>
          <p:cNvSpPr>
            <a:spLocks noGrp="1"/>
          </p:cNvSpPr>
          <p:nvPr>
            <p:ph type="title"/>
          </p:nvPr>
        </p:nvSpPr>
        <p:spPr>
          <a:xfrm>
            <a:off x="0" y="304800"/>
            <a:ext cx="9144000" cy="838200"/>
          </a:xfrm>
          <a:noFill/>
        </p:spPr>
        <p:txBody>
          <a:bodyPr anchor="b">
            <a:normAutofit/>
          </a:bodyPr>
          <a:lstStyle/>
          <a:p>
            <a:r>
              <a:rPr lang="en-GB" dirty="0"/>
              <a:t>5. General Guide </a:t>
            </a:r>
            <a:r>
              <a:rPr lang="en-US" dirty="0">
                <a:latin typeface="Calibri" pitchFamily="34" charset="0"/>
              </a:rPr>
              <a:t>on Securing Loads</a:t>
            </a:r>
            <a:endParaRPr lang="en-GB" dirty="0"/>
          </a:p>
        </p:txBody>
      </p:sp>
      <p:pic>
        <p:nvPicPr>
          <p:cNvPr id="1026" name="Picture 2"/>
          <p:cNvPicPr>
            <a:picLocks noChangeAspect="1" noChangeArrowheads="1"/>
          </p:cNvPicPr>
          <p:nvPr/>
        </p:nvPicPr>
        <p:blipFill>
          <a:blip r:embed="rId3" cstate="print">
            <a:grayscl/>
          </a:blip>
          <a:srcRect l="1351" t="4320" r="1351" b="29249"/>
          <a:stretch>
            <a:fillRect/>
          </a:stretch>
        </p:blipFill>
        <p:spPr bwMode="auto">
          <a:xfrm>
            <a:off x="990600" y="3650166"/>
            <a:ext cx="7101840" cy="2598234"/>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0" y="1295400"/>
            <a:ext cx="6096000" cy="1676400"/>
          </a:xfrm>
        </p:spPr>
        <p:txBody>
          <a:bodyPr>
            <a:normAutofit/>
          </a:bodyPr>
          <a:lstStyle/>
          <a:p>
            <a:pPr>
              <a:lnSpc>
                <a:spcPct val="120000"/>
              </a:lnSpc>
              <a:spcBef>
                <a:spcPts val="100"/>
              </a:spcBef>
            </a:pPr>
            <a:r>
              <a:rPr lang="en-GB" sz="2400" dirty="0"/>
              <a:t>Ensure a headboard is installed on vehicle</a:t>
            </a:r>
          </a:p>
          <a:p>
            <a:pPr>
              <a:lnSpc>
                <a:spcPct val="120000"/>
              </a:lnSpc>
              <a:spcBef>
                <a:spcPts val="100"/>
              </a:spcBef>
            </a:pPr>
            <a:r>
              <a:rPr lang="en-GB" sz="2400" dirty="0"/>
              <a:t>Shrink wrap every column of tyres</a:t>
            </a:r>
          </a:p>
          <a:p>
            <a:pPr>
              <a:lnSpc>
                <a:spcPct val="120000"/>
              </a:lnSpc>
              <a:spcBef>
                <a:spcPts val="100"/>
              </a:spcBef>
            </a:pPr>
            <a:r>
              <a:rPr lang="en-GB" sz="2400" dirty="0"/>
              <a:t>Lash every row of tyres to the vehicle</a:t>
            </a:r>
          </a:p>
          <a:p>
            <a:pPr>
              <a:lnSpc>
                <a:spcPct val="120000"/>
              </a:lnSpc>
              <a:spcBef>
                <a:spcPts val="100"/>
              </a:spcBef>
            </a:pPr>
            <a:endParaRPr lang="en-GB" sz="2400" dirty="0"/>
          </a:p>
          <a:p>
            <a:pPr>
              <a:lnSpc>
                <a:spcPct val="120000"/>
              </a:lnSpc>
              <a:spcBef>
                <a:spcPts val="100"/>
              </a:spcBef>
            </a:pPr>
            <a:endParaRPr lang="en-GB" sz="2400" dirty="0"/>
          </a:p>
        </p:txBody>
      </p:sp>
      <p:sp>
        <p:nvSpPr>
          <p:cNvPr id="46" name="Title 4"/>
          <p:cNvSpPr>
            <a:spLocks noGrp="1"/>
          </p:cNvSpPr>
          <p:nvPr>
            <p:ph type="title" idx="4294967295"/>
          </p:nvPr>
        </p:nvSpPr>
        <p:spPr>
          <a:xfrm>
            <a:off x="0" y="304800"/>
            <a:ext cx="9144000" cy="838200"/>
          </a:xfrm>
          <a:noFill/>
        </p:spPr>
        <p:txBody>
          <a:bodyPr anchor="b">
            <a:normAutofit/>
          </a:bodyPr>
          <a:lstStyle/>
          <a:p>
            <a:r>
              <a:rPr lang="en-GB" dirty="0"/>
              <a:t>Tyres</a:t>
            </a:r>
          </a:p>
        </p:txBody>
      </p:sp>
      <p:grpSp>
        <p:nvGrpSpPr>
          <p:cNvPr id="99" name="Group 98"/>
          <p:cNvGrpSpPr/>
          <p:nvPr/>
        </p:nvGrpSpPr>
        <p:grpSpPr>
          <a:xfrm>
            <a:off x="1219200" y="2971800"/>
            <a:ext cx="7315200" cy="3247292"/>
            <a:chOff x="990600" y="3124200"/>
            <a:chExt cx="7315200" cy="3247292"/>
          </a:xfrm>
        </p:grpSpPr>
        <p:grpSp>
          <p:nvGrpSpPr>
            <p:cNvPr id="93" name="Group 92"/>
            <p:cNvGrpSpPr/>
            <p:nvPr/>
          </p:nvGrpSpPr>
          <p:grpSpPr>
            <a:xfrm>
              <a:off x="1091438" y="3124200"/>
              <a:ext cx="5943600" cy="1723292"/>
              <a:chOff x="1243838" y="4522178"/>
              <a:chExt cx="5943600" cy="1723292"/>
            </a:xfrm>
          </p:grpSpPr>
          <p:pic>
            <p:nvPicPr>
              <p:cNvPr id="1026" name="Picture 2"/>
              <p:cNvPicPr>
                <a:picLocks noChangeAspect="1" noChangeArrowheads="1"/>
              </p:cNvPicPr>
              <p:nvPr/>
            </p:nvPicPr>
            <p:blipFill>
              <a:blip r:embed="rId3" cstate="print"/>
              <a:srcRect/>
              <a:stretch>
                <a:fillRect/>
              </a:stretch>
            </p:blipFill>
            <p:spPr bwMode="auto">
              <a:xfrm>
                <a:off x="1243838" y="4522178"/>
                <a:ext cx="5943600" cy="1723292"/>
              </a:xfrm>
              <a:prstGeom prst="rect">
                <a:avLst/>
              </a:prstGeom>
              <a:noFill/>
              <a:ln w="9525">
                <a:noFill/>
                <a:miter lim="800000"/>
                <a:headEnd/>
                <a:tailEnd/>
              </a:ln>
            </p:spPr>
          </p:pic>
          <p:grpSp>
            <p:nvGrpSpPr>
              <p:cNvPr id="43" name="Group 42"/>
              <p:cNvGrpSpPr/>
              <p:nvPr/>
            </p:nvGrpSpPr>
            <p:grpSpPr>
              <a:xfrm>
                <a:off x="2952083" y="4648200"/>
                <a:ext cx="3336878" cy="733568"/>
                <a:chOff x="2927445" y="5029200"/>
                <a:chExt cx="3336878" cy="733568"/>
              </a:xfrm>
            </p:grpSpPr>
            <p:cxnSp>
              <p:nvCxnSpPr>
                <p:cNvPr id="29" name="Straight Connector 28"/>
                <p:cNvCxnSpPr/>
                <p:nvPr/>
              </p:nvCxnSpPr>
              <p:spPr>
                <a:xfrm>
                  <a:off x="2927445" y="5029200"/>
                  <a:ext cx="2275" cy="733568"/>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269776" y="5029200"/>
                  <a:ext cx="2275" cy="733568"/>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588224" y="5029200"/>
                  <a:ext cx="2275" cy="733568"/>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28280" y="5029200"/>
                  <a:ext cx="2275" cy="733568"/>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260376" y="5029200"/>
                  <a:ext cx="2275" cy="733568"/>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614080" y="5029200"/>
                  <a:ext cx="2275" cy="733568"/>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939352" y="5029200"/>
                  <a:ext cx="2275" cy="733568"/>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271448" y="5029200"/>
                  <a:ext cx="2275" cy="733568"/>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611504" y="5029200"/>
                  <a:ext cx="2275" cy="733568"/>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950424" y="5029200"/>
                  <a:ext cx="2275" cy="733568"/>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262048" y="5029200"/>
                  <a:ext cx="2275" cy="733568"/>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grpSp>
        </p:grpSp>
        <p:grpSp>
          <p:nvGrpSpPr>
            <p:cNvPr id="98" name="Group 97"/>
            <p:cNvGrpSpPr/>
            <p:nvPr/>
          </p:nvGrpSpPr>
          <p:grpSpPr>
            <a:xfrm>
              <a:off x="990600" y="4832838"/>
              <a:ext cx="7315200" cy="1538654"/>
              <a:chOff x="990600" y="4832838"/>
              <a:chExt cx="7315200" cy="1538654"/>
            </a:xfrm>
          </p:grpSpPr>
          <p:sp>
            <p:nvSpPr>
              <p:cNvPr id="49" name="Rectangle 48"/>
              <p:cNvSpPr/>
              <p:nvPr/>
            </p:nvSpPr>
            <p:spPr>
              <a:xfrm>
                <a:off x="7539464" y="5538848"/>
                <a:ext cx="654050" cy="685800"/>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4" name="Group 93"/>
              <p:cNvGrpSpPr/>
              <p:nvPr/>
            </p:nvGrpSpPr>
            <p:grpSpPr>
              <a:xfrm>
                <a:off x="990600" y="4832838"/>
                <a:ext cx="7315200" cy="1538654"/>
                <a:chOff x="1143000" y="3048000"/>
                <a:chExt cx="7315200" cy="1538654"/>
              </a:xfrm>
            </p:grpSpPr>
            <p:pic>
              <p:nvPicPr>
                <p:cNvPr id="5" name="Picture 2"/>
                <p:cNvPicPr>
                  <a:picLocks noChangeAspect="1" noChangeArrowheads="1"/>
                </p:cNvPicPr>
                <p:nvPr/>
              </p:nvPicPr>
              <p:blipFill>
                <a:blip r:embed="rId4" cstate="print"/>
                <a:srcRect/>
                <a:stretch>
                  <a:fillRect/>
                </a:stretch>
              </p:blipFill>
              <p:spPr bwMode="auto">
                <a:xfrm>
                  <a:off x="2110613" y="3048000"/>
                  <a:ext cx="5014913" cy="1538654"/>
                </a:xfrm>
                <a:prstGeom prst="rect">
                  <a:avLst/>
                </a:prstGeom>
                <a:noFill/>
                <a:ln w="9525">
                  <a:noFill/>
                  <a:miter lim="800000"/>
                  <a:headEnd/>
                  <a:tailEnd/>
                </a:ln>
              </p:spPr>
            </p:pic>
            <p:grpSp>
              <p:nvGrpSpPr>
                <p:cNvPr id="11" name="Group 10"/>
                <p:cNvGrpSpPr/>
                <p:nvPr/>
              </p:nvGrpSpPr>
              <p:grpSpPr>
                <a:xfrm>
                  <a:off x="7715298" y="3744885"/>
                  <a:ext cx="609600" cy="718662"/>
                  <a:chOff x="7620000" y="4931611"/>
                  <a:chExt cx="609600" cy="718662"/>
                </a:xfrm>
              </p:grpSpPr>
              <p:sp>
                <p:nvSpPr>
                  <p:cNvPr id="7" name="Rounded Rectangle 6"/>
                  <p:cNvSpPr/>
                  <p:nvPr/>
                </p:nvSpPr>
                <p:spPr>
                  <a:xfrm>
                    <a:off x="7620000" y="4931611"/>
                    <a:ext cx="609600" cy="228600"/>
                  </a:xfrm>
                  <a:prstGeom prst="roundRect">
                    <a:avLst>
                      <a:gd name="adj" fmla="val 26364"/>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7620000" y="5176642"/>
                    <a:ext cx="609600" cy="228600"/>
                  </a:xfrm>
                  <a:prstGeom prst="roundRect">
                    <a:avLst>
                      <a:gd name="adj" fmla="val 26364"/>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7620000" y="5421673"/>
                    <a:ext cx="609600" cy="228600"/>
                  </a:xfrm>
                  <a:prstGeom prst="roundRect">
                    <a:avLst>
                      <a:gd name="adj" fmla="val 26364"/>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7589501" y="3200400"/>
                  <a:ext cx="868699" cy="523220"/>
                </a:xfrm>
                <a:prstGeom prst="rect">
                  <a:avLst/>
                </a:prstGeom>
                <a:noFill/>
              </p:spPr>
              <p:txBody>
                <a:bodyPr wrap="none" rtlCol="0">
                  <a:spAutoFit/>
                </a:bodyPr>
                <a:lstStyle/>
                <a:p>
                  <a:pPr algn="ctr"/>
                  <a:r>
                    <a:rPr lang="en-GB" sz="1400" dirty="0">
                      <a:latin typeface="+mn-lt"/>
                    </a:rPr>
                    <a:t>Shrink</a:t>
                  </a:r>
                </a:p>
                <a:p>
                  <a:pPr algn="ctr"/>
                  <a:r>
                    <a:rPr lang="en-GB" sz="1400" dirty="0">
                      <a:latin typeface="+mn-lt"/>
                    </a:rPr>
                    <a:t>wrapping</a:t>
                  </a:r>
                </a:p>
              </p:txBody>
            </p:sp>
            <p:grpSp>
              <p:nvGrpSpPr>
                <p:cNvPr id="28" name="Group 27"/>
                <p:cNvGrpSpPr/>
                <p:nvPr/>
              </p:nvGrpSpPr>
              <p:grpSpPr>
                <a:xfrm>
                  <a:off x="2955494" y="3137848"/>
                  <a:ext cx="3338016" cy="1393208"/>
                  <a:chOff x="2930856" y="3518848"/>
                  <a:chExt cx="3338016" cy="1393208"/>
                </a:xfrm>
              </p:grpSpPr>
              <p:cxnSp>
                <p:nvCxnSpPr>
                  <p:cNvPr id="14" name="Straight Connector 13"/>
                  <p:cNvCxnSpPr/>
                  <p:nvPr/>
                </p:nvCxnSpPr>
                <p:spPr>
                  <a:xfrm>
                    <a:off x="2930856" y="3518848"/>
                    <a:ext cx="0" cy="137160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269776" y="3525672"/>
                    <a:ext cx="0" cy="137160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588224" y="3525672"/>
                    <a:ext cx="0" cy="137160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927144" y="3525672"/>
                    <a:ext cx="0" cy="137160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260376" y="3540456"/>
                    <a:ext cx="0" cy="137160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612944" y="3532496"/>
                    <a:ext cx="0" cy="137160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939352" y="3533632"/>
                    <a:ext cx="0" cy="137160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271448" y="3525672"/>
                    <a:ext cx="0" cy="137160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610368" y="3525672"/>
                    <a:ext cx="0" cy="137160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957248" y="3525672"/>
                    <a:ext cx="0" cy="137160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268872" y="3525672"/>
                    <a:ext cx="0" cy="137160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a:off x="1143000" y="3777762"/>
                  <a:ext cx="838200" cy="523220"/>
                </a:xfrm>
                <a:prstGeom prst="rect">
                  <a:avLst/>
                </a:prstGeom>
                <a:noFill/>
              </p:spPr>
              <p:txBody>
                <a:bodyPr wrap="square" rtlCol="0">
                  <a:spAutoFit/>
                </a:bodyPr>
                <a:lstStyle/>
                <a:p>
                  <a:pPr algn="ctr"/>
                  <a:r>
                    <a:rPr lang="en-GB" sz="1400" dirty="0">
                      <a:latin typeface="+mn-lt"/>
                    </a:rPr>
                    <a:t>Lashing device</a:t>
                  </a:r>
                </a:p>
              </p:txBody>
            </p:sp>
            <p:cxnSp>
              <p:nvCxnSpPr>
                <p:cNvPr id="44" name="Straight Arrow Connector 43"/>
                <p:cNvCxnSpPr/>
                <p:nvPr/>
              </p:nvCxnSpPr>
              <p:spPr>
                <a:xfrm>
                  <a:off x="6654038" y="4114800"/>
                  <a:ext cx="990600" cy="0"/>
                </a:xfrm>
                <a:prstGeom prst="straightConnector1">
                  <a:avLst/>
                </a:prstGeom>
                <a:ln w="38100">
                  <a:solidFill>
                    <a:srgbClr val="02C7EE"/>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5970007" y="3799366"/>
                  <a:ext cx="668080" cy="657447"/>
                </a:xfrm>
                <a:prstGeom prst="ellips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Arrow Connector 47"/>
                <p:cNvCxnSpPr/>
                <p:nvPr/>
              </p:nvCxnSpPr>
              <p:spPr>
                <a:xfrm flipH="1">
                  <a:off x="1926064" y="4082562"/>
                  <a:ext cx="990600" cy="0"/>
                </a:xfrm>
                <a:prstGeom prst="straightConnector1">
                  <a:avLst/>
                </a:prstGeom>
                <a:ln w="38100">
                  <a:solidFill>
                    <a:srgbClr val="02C7EE"/>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grpSp>
      <p:sp>
        <p:nvSpPr>
          <p:cNvPr id="100" name="TextBox 99"/>
          <p:cNvSpPr txBox="1"/>
          <p:nvPr/>
        </p:nvSpPr>
        <p:spPr>
          <a:xfrm>
            <a:off x="152400" y="3657600"/>
            <a:ext cx="914400" cy="307777"/>
          </a:xfrm>
          <a:prstGeom prst="rect">
            <a:avLst/>
          </a:prstGeom>
          <a:noFill/>
        </p:spPr>
        <p:txBody>
          <a:bodyPr wrap="square" rtlCol="0">
            <a:spAutoFit/>
          </a:bodyPr>
          <a:lstStyle/>
          <a:p>
            <a:r>
              <a:rPr lang="en-GB" sz="1400" dirty="0">
                <a:latin typeface="+mn-lt"/>
              </a:rPr>
              <a:t>Side view:</a:t>
            </a:r>
          </a:p>
        </p:txBody>
      </p:sp>
      <p:sp>
        <p:nvSpPr>
          <p:cNvPr id="101" name="TextBox 100"/>
          <p:cNvSpPr txBox="1"/>
          <p:nvPr/>
        </p:nvSpPr>
        <p:spPr>
          <a:xfrm>
            <a:off x="152400" y="5331023"/>
            <a:ext cx="914400" cy="307777"/>
          </a:xfrm>
          <a:prstGeom prst="rect">
            <a:avLst/>
          </a:prstGeom>
          <a:noFill/>
        </p:spPr>
        <p:txBody>
          <a:bodyPr wrap="square" rtlCol="0">
            <a:spAutoFit/>
          </a:bodyPr>
          <a:lstStyle/>
          <a:p>
            <a:r>
              <a:rPr lang="en-GB" sz="1400" dirty="0">
                <a:latin typeface="+mn-lt"/>
              </a:rPr>
              <a:t>Top view:</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4800"/>
            <a:ext cx="9144000" cy="838200"/>
          </a:xfrm>
          <a:noFill/>
        </p:spPr>
        <p:txBody>
          <a:bodyPr anchor="b">
            <a:normAutofit/>
          </a:bodyPr>
          <a:lstStyle/>
          <a:p>
            <a:r>
              <a:rPr lang="en-GB" dirty="0"/>
              <a:t>Boxes</a:t>
            </a:r>
          </a:p>
        </p:txBody>
      </p:sp>
      <p:sp>
        <p:nvSpPr>
          <p:cNvPr id="3" name="Content Placeholder 2"/>
          <p:cNvSpPr>
            <a:spLocks noGrp="1"/>
          </p:cNvSpPr>
          <p:nvPr>
            <p:ph sz="quarter" idx="4294967295"/>
          </p:nvPr>
        </p:nvSpPr>
        <p:spPr>
          <a:xfrm>
            <a:off x="3200400" y="1600200"/>
            <a:ext cx="5638800" cy="2057400"/>
          </a:xfrm>
        </p:spPr>
        <p:txBody>
          <a:bodyPr>
            <a:noAutofit/>
          </a:bodyPr>
          <a:lstStyle/>
          <a:p>
            <a:pPr>
              <a:lnSpc>
                <a:spcPct val="120000"/>
              </a:lnSpc>
              <a:spcBef>
                <a:spcPts val="100"/>
              </a:spcBef>
            </a:pPr>
            <a:r>
              <a:rPr lang="en-GB" sz="2400" dirty="0"/>
              <a:t>Pack boxes as closely as possible</a:t>
            </a:r>
          </a:p>
          <a:p>
            <a:pPr>
              <a:lnSpc>
                <a:spcPct val="120000"/>
              </a:lnSpc>
              <a:spcBef>
                <a:spcPts val="100"/>
              </a:spcBef>
            </a:pPr>
            <a:r>
              <a:rPr lang="en-GB" sz="2400" dirty="0"/>
              <a:t>Lash all rows of boxes to the vehicle</a:t>
            </a:r>
          </a:p>
          <a:p>
            <a:pPr>
              <a:lnSpc>
                <a:spcPct val="120000"/>
              </a:lnSpc>
              <a:spcBef>
                <a:spcPts val="100"/>
              </a:spcBef>
            </a:pPr>
            <a:r>
              <a:rPr lang="en-GB" sz="2400" dirty="0"/>
              <a:t>Use at least 1 lashing device per 1.5m of box length</a:t>
            </a:r>
          </a:p>
        </p:txBody>
      </p:sp>
      <p:grpSp>
        <p:nvGrpSpPr>
          <p:cNvPr id="9" name="Group 8"/>
          <p:cNvGrpSpPr/>
          <p:nvPr/>
        </p:nvGrpSpPr>
        <p:grpSpPr>
          <a:xfrm>
            <a:off x="381000" y="1752600"/>
            <a:ext cx="2514601" cy="2286000"/>
            <a:chOff x="2514600" y="3168869"/>
            <a:chExt cx="4000501" cy="3231931"/>
          </a:xfrm>
        </p:grpSpPr>
        <p:pic>
          <p:nvPicPr>
            <p:cNvPr id="1027" name="Picture 3"/>
            <p:cNvPicPr>
              <a:picLocks noChangeAspect="1" noChangeArrowheads="1"/>
            </p:cNvPicPr>
            <p:nvPr/>
          </p:nvPicPr>
          <p:blipFill>
            <a:blip r:embed="rId3" cstate="print"/>
            <a:srcRect/>
            <a:stretch>
              <a:fillRect/>
            </a:stretch>
          </p:blipFill>
          <p:spPr bwMode="auto">
            <a:xfrm>
              <a:off x="2514600" y="3168869"/>
              <a:ext cx="4000501" cy="2438400"/>
            </a:xfrm>
            <a:prstGeom prst="rect">
              <a:avLst/>
            </a:prstGeom>
            <a:noFill/>
            <a:ln w="9525">
              <a:noFill/>
              <a:miter lim="800000"/>
              <a:headEnd/>
              <a:tailEnd/>
            </a:ln>
          </p:spPr>
        </p:pic>
        <p:grpSp>
          <p:nvGrpSpPr>
            <p:cNvPr id="8" name="Group 7"/>
            <p:cNvGrpSpPr/>
            <p:nvPr/>
          </p:nvGrpSpPr>
          <p:grpSpPr>
            <a:xfrm>
              <a:off x="2635827" y="5538952"/>
              <a:ext cx="3394363" cy="861848"/>
              <a:chOff x="2483427" y="5593544"/>
              <a:chExt cx="3394363" cy="861848"/>
            </a:xfrm>
          </p:grpSpPr>
          <p:sp>
            <p:nvSpPr>
              <p:cNvPr id="6" name="TextBox 5"/>
              <p:cNvSpPr txBox="1"/>
              <p:nvPr/>
            </p:nvSpPr>
            <p:spPr>
              <a:xfrm>
                <a:off x="3210792" y="5701275"/>
                <a:ext cx="2666998" cy="739725"/>
              </a:xfrm>
              <a:prstGeom prst="rect">
                <a:avLst/>
              </a:prstGeom>
              <a:noFill/>
            </p:spPr>
            <p:txBody>
              <a:bodyPr wrap="square" rtlCol="0">
                <a:spAutoFit/>
              </a:bodyPr>
              <a:lstStyle/>
              <a:p>
                <a:r>
                  <a:rPr lang="en-GB" sz="1400" dirty="0">
                    <a:latin typeface="+mn-lt"/>
                  </a:rPr>
                  <a:t>Lashing only on one row of boxes</a:t>
                </a:r>
              </a:p>
            </p:txBody>
          </p:sp>
          <p:sp>
            <p:nvSpPr>
              <p:cNvPr id="7" name="Multiply 6"/>
              <p:cNvSpPr/>
              <p:nvPr/>
            </p:nvSpPr>
            <p:spPr>
              <a:xfrm>
                <a:off x="2483427" y="5593544"/>
                <a:ext cx="848591" cy="861848"/>
              </a:xfrm>
              <a:prstGeom prst="mathMultiply">
                <a:avLst>
                  <a:gd name="adj1" fmla="val 1597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0" name="Group 39"/>
          <p:cNvGrpSpPr/>
          <p:nvPr/>
        </p:nvGrpSpPr>
        <p:grpSpPr>
          <a:xfrm>
            <a:off x="2438400" y="3657600"/>
            <a:ext cx="5562600" cy="2514600"/>
            <a:chOff x="2087091" y="4114800"/>
            <a:chExt cx="4770909" cy="2133600"/>
          </a:xfrm>
        </p:grpSpPr>
        <p:grpSp>
          <p:nvGrpSpPr>
            <p:cNvPr id="39" name="Group 38"/>
            <p:cNvGrpSpPr/>
            <p:nvPr/>
          </p:nvGrpSpPr>
          <p:grpSpPr>
            <a:xfrm>
              <a:off x="2087091" y="4114800"/>
              <a:ext cx="4770909" cy="2133600"/>
              <a:chOff x="2087091" y="4114800"/>
              <a:chExt cx="4770909" cy="2133600"/>
            </a:xfrm>
          </p:grpSpPr>
          <p:pic>
            <p:nvPicPr>
              <p:cNvPr id="4" name="Picture 2"/>
              <p:cNvPicPr>
                <a:picLocks noChangeAspect="1" noChangeArrowheads="1"/>
              </p:cNvPicPr>
              <p:nvPr/>
            </p:nvPicPr>
            <p:blipFill>
              <a:blip r:embed="rId4" cstate="print"/>
              <a:srcRect/>
              <a:stretch>
                <a:fillRect/>
              </a:stretch>
            </p:blipFill>
            <p:spPr bwMode="auto">
              <a:xfrm>
                <a:off x="2087091" y="4331961"/>
                <a:ext cx="4191000" cy="1916439"/>
              </a:xfrm>
              <a:prstGeom prst="rect">
                <a:avLst/>
              </a:prstGeom>
              <a:noFill/>
              <a:ln w="9525">
                <a:noFill/>
                <a:miter lim="800000"/>
                <a:headEnd/>
                <a:tailEnd/>
              </a:ln>
            </p:spPr>
          </p:pic>
          <p:grpSp>
            <p:nvGrpSpPr>
              <p:cNvPr id="38" name="Group 37"/>
              <p:cNvGrpSpPr/>
              <p:nvPr/>
            </p:nvGrpSpPr>
            <p:grpSpPr>
              <a:xfrm>
                <a:off x="3434938" y="4114800"/>
                <a:ext cx="3423062" cy="1144495"/>
                <a:chOff x="3434938" y="4114800"/>
                <a:chExt cx="3423062" cy="1144495"/>
              </a:xfrm>
            </p:grpSpPr>
            <p:grpSp>
              <p:nvGrpSpPr>
                <p:cNvPr id="37" name="Group 36"/>
                <p:cNvGrpSpPr/>
                <p:nvPr/>
              </p:nvGrpSpPr>
              <p:grpSpPr>
                <a:xfrm>
                  <a:off x="3434938" y="4114800"/>
                  <a:ext cx="2321066" cy="1144495"/>
                  <a:chOff x="3434938" y="4114800"/>
                  <a:chExt cx="2321066" cy="1144495"/>
                </a:xfrm>
              </p:grpSpPr>
              <p:sp>
                <p:nvSpPr>
                  <p:cNvPr id="14" name="Rectangle 13"/>
                  <p:cNvSpPr/>
                  <p:nvPr/>
                </p:nvSpPr>
                <p:spPr>
                  <a:xfrm>
                    <a:off x="4970252" y="4580627"/>
                    <a:ext cx="785752" cy="63873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3436362" y="4443247"/>
                    <a:ext cx="1516638" cy="77611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p:cNvCxnSpPr/>
                  <p:nvPr/>
                </p:nvCxnSpPr>
                <p:spPr>
                  <a:xfrm flipH="1">
                    <a:off x="5367070" y="4557436"/>
                    <a:ext cx="4714" cy="687295"/>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657600" y="4412628"/>
                    <a:ext cx="0" cy="84666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24400" y="4412628"/>
                    <a:ext cx="0" cy="84666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434938" y="4343400"/>
                    <a:ext cx="1518062" cy="0"/>
                  </a:xfrm>
                  <a:prstGeom prst="straightConnector1">
                    <a:avLst/>
                  </a:prstGeom>
                  <a:ln w="28575">
                    <a:solidFill>
                      <a:srgbClr val="02C7EE"/>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917386" y="4114800"/>
                    <a:ext cx="502214" cy="256481"/>
                  </a:xfrm>
                  <a:prstGeom prst="rect">
                    <a:avLst/>
                  </a:prstGeom>
                  <a:noFill/>
                </p:spPr>
                <p:txBody>
                  <a:bodyPr wrap="none" rtlCol="0">
                    <a:spAutoFit/>
                  </a:bodyPr>
                  <a:lstStyle/>
                  <a:p>
                    <a:r>
                      <a:rPr lang="en-GB" sz="1200" dirty="0"/>
                      <a:t>3.2m</a:t>
                    </a:r>
                  </a:p>
                </p:txBody>
              </p:sp>
            </p:grpSp>
            <p:sp>
              <p:nvSpPr>
                <p:cNvPr id="24" name="TextBox 23"/>
                <p:cNvSpPr txBox="1"/>
                <p:nvPr/>
              </p:nvSpPr>
              <p:spPr>
                <a:xfrm>
                  <a:off x="6019800" y="4582180"/>
                  <a:ext cx="838200" cy="523220"/>
                </a:xfrm>
                <a:prstGeom prst="rect">
                  <a:avLst/>
                </a:prstGeom>
                <a:noFill/>
              </p:spPr>
              <p:txBody>
                <a:bodyPr wrap="square" rtlCol="0">
                  <a:spAutoFit/>
                </a:bodyPr>
                <a:lstStyle/>
                <a:p>
                  <a:pPr algn="ctr"/>
                  <a:r>
                    <a:rPr lang="en-GB" sz="1400" dirty="0">
                      <a:latin typeface="+mn-lt"/>
                    </a:rPr>
                    <a:t>Lashing device</a:t>
                  </a:r>
                </a:p>
              </p:txBody>
            </p:sp>
            <p:cxnSp>
              <p:nvCxnSpPr>
                <p:cNvPr id="28" name="Straight Arrow Connector 27"/>
                <p:cNvCxnSpPr/>
                <p:nvPr/>
              </p:nvCxnSpPr>
              <p:spPr>
                <a:xfrm>
                  <a:off x="5385756" y="4876800"/>
                  <a:ext cx="762000" cy="0"/>
                </a:xfrm>
                <a:prstGeom prst="straightConnector1">
                  <a:avLst/>
                </a:prstGeom>
                <a:ln w="38100">
                  <a:solidFill>
                    <a:srgbClr val="02C7EE"/>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cxnSp>
          <p:nvCxnSpPr>
            <p:cNvPr id="33" name="Straight Arrow Connector 32"/>
            <p:cNvCxnSpPr/>
            <p:nvPr/>
          </p:nvCxnSpPr>
          <p:spPr>
            <a:xfrm>
              <a:off x="4953000" y="4343400"/>
              <a:ext cx="838200" cy="0"/>
            </a:xfrm>
            <a:prstGeom prst="straightConnector1">
              <a:avLst/>
            </a:prstGeom>
            <a:ln w="28575">
              <a:solidFill>
                <a:srgbClr val="02C7EE"/>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112694" y="4114800"/>
              <a:ext cx="526106" cy="276999"/>
            </a:xfrm>
            <a:prstGeom prst="rect">
              <a:avLst/>
            </a:prstGeom>
            <a:noFill/>
          </p:spPr>
          <p:txBody>
            <a:bodyPr wrap="square" rtlCol="0">
              <a:spAutoFit/>
            </a:bodyPr>
            <a:lstStyle/>
            <a:p>
              <a:r>
                <a:rPr lang="en-GB" sz="1200" dirty="0"/>
                <a:t>1.4m</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4800"/>
            <a:ext cx="9144000" cy="838200"/>
          </a:xfrm>
        </p:spPr>
        <p:txBody>
          <a:bodyPr anchor="b"/>
          <a:lstStyle/>
          <a:p>
            <a:r>
              <a:rPr lang="en-GB" dirty="0"/>
              <a:t>Sacks/ Bags</a:t>
            </a:r>
          </a:p>
        </p:txBody>
      </p:sp>
      <p:sp>
        <p:nvSpPr>
          <p:cNvPr id="3" name="Content Placeholder 2"/>
          <p:cNvSpPr>
            <a:spLocks noGrp="1"/>
          </p:cNvSpPr>
          <p:nvPr>
            <p:ph sz="quarter" idx="4294967295"/>
          </p:nvPr>
        </p:nvSpPr>
        <p:spPr>
          <a:xfrm>
            <a:off x="990600" y="1143000"/>
            <a:ext cx="7162800" cy="2743200"/>
          </a:xfrm>
        </p:spPr>
        <p:txBody>
          <a:bodyPr>
            <a:normAutofit/>
          </a:bodyPr>
          <a:lstStyle/>
          <a:p>
            <a:r>
              <a:rPr lang="en-GB" sz="2400" dirty="0"/>
              <a:t>Place alternate layers in opposite directions</a:t>
            </a:r>
          </a:p>
          <a:p>
            <a:r>
              <a:rPr lang="en-GB" sz="2400" dirty="0"/>
              <a:t>Strap or wrap each stack to a pallet</a:t>
            </a:r>
          </a:p>
          <a:p>
            <a:r>
              <a:rPr lang="en-GB" sz="2400" dirty="0"/>
              <a:t>Lash every single row</a:t>
            </a:r>
          </a:p>
          <a:p>
            <a:r>
              <a:rPr lang="en-GB" sz="2400" dirty="0"/>
              <a:t>If load is not secured to pallet, do not stack the load, and cover the loads with a canvas sheet</a:t>
            </a:r>
          </a:p>
        </p:txBody>
      </p:sp>
      <p:grpSp>
        <p:nvGrpSpPr>
          <p:cNvPr id="4" name="Group 49"/>
          <p:cNvGrpSpPr/>
          <p:nvPr/>
        </p:nvGrpSpPr>
        <p:grpSpPr>
          <a:xfrm>
            <a:off x="1219200" y="3505200"/>
            <a:ext cx="6019800" cy="2667000"/>
            <a:chOff x="-2057400" y="593873"/>
            <a:chExt cx="12514694" cy="5603578"/>
          </a:xfrm>
        </p:grpSpPr>
        <p:pic>
          <p:nvPicPr>
            <p:cNvPr id="2050" name="Picture 2"/>
            <p:cNvPicPr>
              <a:picLocks noChangeAspect="1" noChangeArrowheads="1"/>
            </p:cNvPicPr>
            <p:nvPr/>
          </p:nvPicPr>
          <p:blipFill>
            <a:blip r:embed="rId3" cstate="print"/>
            <a:srcRect/>
            <a:stretch>
              <a:fillRect/>
            </a:stretch>
          </p:blipFill>
          <p:spPr bwMode="auto">
            <a:xfrm>
              <a:off x="-2057400" y="593873"/>
              <a:ext cx="12514694" cy="5603578"/>
            </a:xfrm>
            <a:prstGeom prst="rect">
              <a:avLst/>
            </a:prstGeom>
            <a:noFill/>
            <a:ln w="9525">
              <a:noFill/>
              <a:miter lim="800000"/>
              <a:headEnd/>
              <a:tailEnd/>
            </a:ln>
          </p:spPr>
        </p:pic>
        <p:grpSp>
          <p:nvGrpSpPr>
            <p:cNvPr id="6" name="Group 48"/>
            <p:cNvGrpSpPr/>
            <p:nvPr/>
          </p:nvGrpSpPr>
          <p:grpSpPr>
            <a:xfrm>
              <a:off x="733300" y="662050"/>
              <a:ext cx="9572553" cy="4472050"/>
              <a:chOff x="733300" y="662050"/>
              <a:chExt cx="9572553" cy="4472050"/>
            </a:xfrm>
          </p:grpSpPr>
          <p:cxnSp>
            <p:nvCxnSpPr>
              <p:cNvPr id="5" name="Straight Connector 4"/>
              <p:cNvCxnSpPr/>
              <p:nvPr/>
            </p:nvCxnSpPr>
            <p:spPr bwMode="auto">
              <a:xfrm>
                <a:off x="733300" y="662050"/>
                <a:ext cx="0" cy="1371600"/>
              </a:xfrm>
              <a:prstGeom prst="line">
                <a:avLst/>
              </a:prstGeom>
              <a:ln w="412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bwMode="auto">
              <a:xfrm>
                <a:off x="2145475" y="662050"/>
                <a:ext cx="0" cy="1371600"/>
              </a:xfrm>
              <a:prstGeom prst="line">
                <a:avLst/>
              </a:prstGeom>
              <a:ln w="412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a:off x="3557650" y="662050"/>
                <a:ext cx="0" cy="1371600"/>
              </a:xfrm>
              <a:prstGeom prst="line">
                <a:avLst/>
              </a:prstGeom>
              <a:ln w="412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auto">
              <a:xfrm>
                <a:off x="4971599" y="662050"/>
                <a:ext cx="0" cy="1371600"/>
              </a:xfrm>
              <a:prstGeom prst="line">
                <a:avLst/>
              </a:prstGeom>
              <a:ln w="412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auto">
              <a:xfrm>
                <a:off x="6383774" y="662050"/>
                <a:ext cx="0" cy="1371600"/>
              </a:xfrm>
              <a:prstGeom prst="line">
                <a:avLst/>
              </a:prstGeom>
              <a:ln w="412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auto">
              <a:xfrm>
                <a:off x="745412" y="4372100"/>
                <a:ext cx="0" cy="762000"/>
              </a:xfrm>
              <a:prstGeom prst="line">
                <a:avLst/>
              </a:prstGeom>
              <a:ln w="412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auto">
              <a:xfrm>
                <a:off x="6407962" y="4365175"/>
                <a:ext cx="0" cy="762000"/>
              </a:xfrm>
              <a:prstGeom prst="line">
                <a:avLst/>
              </a:prstGeom>
              <a:ln w="41275">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12" name="Group 35"/>
              <p:cNvGrpSpPr/>
              <p:nvPr/>
            </p:nvGrpSpPr>
            <p:grpSpPr>
              <a:xfrm>
                <a:off x="7956468" y="4372532"/>
                <a:ext cx="2349385" cy="748703"/>
                <a:chOff x="7956468" y="4372532"/>
                <a:chExt cx="2349385" cy="748703"/>
              </a:xfrm>
            </p:grpSpPr>
            <p:cxnSp>
              <p:nvCxnSpPr>
                <p:cNvPr id="20" name="Straight Connector 19"/>
                <p:cNvCxnSpPr/>
                <p:nvPr/>
              </p:nvCxnSpPr>
              <p:spPr bwMode="auto">
                <a:xfrm flipH="1">
                  <a:off x="7956468" y="4425885"/>
                  <a:ext cx="136443" cy="69535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auto">
                <a:xfrm>
                  <a:off x="10153452" y="4419600"/>
                  <a:ext cx="152401" cy="69535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auto">
                <a:xfrm flipV="1">
                  <a:off x="8149472" y="4374037"/>
                  <a:ext cx="1376314" cy="9427"/>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auto">
                <a:xfrm>
                  <a:off x="9587060" y="4378751"/>
                  <a:ext cx="513761"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34" name="Arc 33"/>
                <p:cNvSpPr/>
                <p:nvPr/>
              </p:nvSpPr>
              <p:spPr>
                <a:xfrm>
                  <a:off x="8077200" y="4379256"/>
                  <a:ext cx="228600" cy="228600"/>
                </a:xfrm>
                <a:prstGeom prst="arc">
                  <a:avLst>
                    <a:gd name="adj1" fmla="val 11549802"/>
                    <a:gd name="adj2" fmla="val 15661858"/>
                  </a:avLst>
                </a:prstGeom>
                <a:ln w="381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Arc 34"/>
                <p:cNvSpPr/>
                <p:nvPr/>
              </p:nvSpPr>
              <p:spPr>
                <a:xfrm flipH="1">
                  <a:off x="9935132" y="4372532"/>
                  <a:ext cx="228600" cy="228600"/>
                </a:xfrm>
                <a:prstGeom prst="arc">
                  <a:avLst>
                    <a:gd name="adj1" fmla="val 11549802"/>
                    <a:gd name="adj2" fmla="val 15661858"/>
                  </a:avLst>
                </a:prstGeom>
                <a:ln w="381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3" name="Group 47"/>
              <p:cNvGrpSpPr/>
              <p:nvPr/>
            </p:nvGrpSpPr>
            <p:grpSpPr>
              <a:xfrm>
                <a:off x="7932718" y="665628"/>
                <a:ext cx="2354282" cy="1329427"/>
                <a:chOff x="7932718" y="665628"/>
                <a:chExt cx="2354282" cy="1329427"/>
              </a:xfrm>
            </p:grpSpPr>
            <p:cxnSp>
              <p:nvCxnSpPr>
                <p:cNvPr id="16" name="Straight Connector 15"/>
                <p:cNvCxnSpPr/>
                <p:nvPr/>
              </p:nvCxnSpPr>
              <p:spPr bwMode="auto">
                <a:xfrm flipH="1">
                  <a:off x="7932718" y="746312"/>
                  <a:ext cx="122070" cy="1248743"/>
                </a:xfrm>
                <a:prstGeom prst="line">
                  <a:avLst/>
                </a:prstGeom>
                <a:ln w="412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auto">
                <a:xfrm>
                  <a:off x="10145806" y="739588"/>
                  <a:ext cx="141194" cy="1241612"/>
                </a:xfrm>
                <a:prstGeom prst="line">
                  <a:avLst/>
                </a:prstGeom>
                <a:ln w="412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auto">
                <a:xfrm>
                  <a:off x="8160124" y="665628"/>
                  <a:ext cx="1905000" cy="0"/>
                </a:xfrm>
                <a:prstGeom prst="line">
                  <a:avLst/>
                </a:prstGeom>
                <a:ln w="41275">
                  <a:solidFill>
                    <a:srgbClr val="92D050"/>
                  </a:solidFill>
                </a:ln>
              </p:spPr>
              <p:style>
                <a:lnRef idx="1">
                  <a:schemeClr val="accent1"/>
                </a:lnRef>
                <a:fillRef idx="0">
                  <a:schemeClr val="accent1"/>
                </a:fillRef>
                <a:effectRef idx="0">
                  <a:schemeClr val="accent1"/>
                </a:effectRef>
                <a:fontRef idx="minor">
                  <a:schemeClr val="tx1"/>
                </a:fontRef>
              </p:style>
            </p:cxnSp>
            <p:sp>
              <p:nvSpPr>
                <p:cNvPr id="44" name="Arc 43"/>
                <p:cNvSpPr/>
                <p:nvPr/>
              </p:nvSpPr>
              <p:spPr>
                <a:xfrm flipH="1">
                  <a:off x="8054792" y="665628"/>
                  <a:ext cx="228600" cy="228600"/>
                </a:xfrm>
                <a:prstGeom prst="arc">
                  <a:avLst>
                    <a:gd name="adj1" fmla="val 16200000"/>
                    <a:gd name="adj2" fmla="val 21020927"/>
                  </a:avLst>
                </a:prstGeom>
                <a:ln w="381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 name="Arc 45"/>
                <p:cNvSpPr/>
                <p:nvPr/>
              </p:nvSpPr>
              <p:spPr>
                <a:xfrm>
                  <a:off x="9921684" y="665628"/>
                  <a:ext cx="228600" cy="228600"/>
                </a:xfrm>
                <a:prstGeom prst="arc">
                  <a:avLst>
                    <a:gd name="adj1" fmla="val 16200000"/>
                    <a:gd name="adj2" fmla="val 21020927"/>
                  </a:avLst>
                </a:prstGeom>
                <a:ln w="381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4800"/>
            <a:ext cx="9144000" cy="838200"/>
          </a:xfrm>
          <a:noFill/>
        </p:spPr>
        <p:txBody>
          <a:bodyPr anchor="b"/>
          <a:lstStyle/>
          <a:p>
            <a:r>
              <a:rPr lang="en-GB" dirty="0"/>
              <a:t>Bales/ Bundled loads</a:t>
            </a:r>
          </a:p>
        </p:txBody>
      </p:sp>
      <p:sp>
        <p:nvSpPr>
          <p:cNvPr id="3" name="Content Placeholder 2"/>
          <p:cNvSpPr>
            <a:spLocks noGrp="1"/>
          </p:cNvSpPr>
          <p:nvPr>
            <p:ph sz="quarter" idx="4294967295"/>
          </p:nvPr>
        </p:nvSpPr>
        <p:spPr>
          <a:xfrm>
            <a:off x="3124200" y="2133600"/>
            <a:ext cx="5486400" cy="1143000"/>
          </a:xfrm>
        </p:spPr>
        <p:txBody>
          <a:bodyPr>
            <a:normAutofit/>
          </a:bodyPr>
          <a:lstStyle/>
          <a:p>
            <a:r>
              <a:rPr lang="en-GB" sz="2400" dirty="0"/>
              <a:t>One layer: lash the first and last row</a:t>
            </a:r>
          </a:p>
          <a:p>
            <a:r>
              <a:rPr lang="en-GB" sz="2400" dirty="0"/>
              <a:t>Two or more layers: lash all rows</a:t>
            </a:r>
          </a:p>
        </p:txBody>
      </p:sp>
      <p:grpSp>
        <p:nvGrpSpPr>
          <p:cNvPr id="9" name="Group 8"/>
          <p:cNvGrpSpPr/>
          <p:nvPr/>
        </p:nvGrpSpPr>
        <p:grpSpPr>
          <a:xfrm>
            <a:off x="228600" y="1676400"/>
            <a:ext cx="2363355" cy="3578445"/>
            <a:chOff x="4107557" y="3481464"/>
            <a:chExt cx="2363355" cy="3578445"/>
          </a:xfrm>
        </p:grpSpPr>
        <p:pic>
          <p:nvPicPr>
            <p:cNvPr id="3077" name="Picture 5" descr="C:\Users\momhmy\Desktop\L&amp;T\Safe loading pics\F31.jpg"/>
            <p:cNvPicPr>
              <a:picLocks noChangeAspect="1" noChangeArrowheads="1"/>
            </p:cNvPicPr>
            <p:nvPr/>
          </p:nvPicPr>
          <p:blipFill>
            <a:blip r:embed="rId3" cstate="print"/>
            <a:srcRect r="17784"/>
            <a:stretch>
              <a:fillRect/>
            </a:stretch>
          </p:blipFill>
          <p:spPr bwMode="auto">
            <a:xfrm>
              <a:off x="4107557" y="3481464"/>
              <a:ext cx="2362200" cy="1480127"/>
            </a:xfrm>
            <a:prstGeom prst="hexagon">
              <a:avLst/>
            </a:prstGeom>
            <a:noFill/>
          </p:spPr>
        </p:pic>
        <p:pic>
          <p:nvPicPr>
            <p:cNvPr id="3078" name="Picture 6" descr="C:\Users\momhmy\Desktop\L&amp;T\Safe loading pics\F30.jpg"/>
            <p:cNvPicPr>
              <a:picLocks noChangeAspect="1" noChangeArrowheads="1"/>
            </p:cNvPicPr>
            <p:nvPr/>
          </p:nvPicPr>
          <p:blipFill>
            <a:blip r:embed="rId4" cstate="print"/>
            <a:srcRect/>
            <a:stretch>
              <a:fillRect/>
            </a:stretch>
          </p:blipFill>
          <p:spPr bwMode="auto">
            <a:xfrm>
              <a:off x="4114800" y="5571191"/>
              <a:ext cx="2356112" cy="1488718"/>
            </a:xfrm>
            <a:prstGeom prst="hexagon">
              <a:avLst/>
            </a:prstGeom>
            <a:noFill/>
          </p:spPr>
        </p:pic>
        <p:grpSp>
          <p:nvGrpSpPr>
            <p:cNvPr id="8" name="Group 7"/>
            <p:cNvGrpSpPr/>
            <p:nvPr/>
          </p:nvGrpSpPr>
          <p:grpSpPr>
            <a:xfrm>
              <a:off x="4107557" y="4953000"/>
              <a:ext cx="2202557" cy="685800"/>
              <a:chOff x="4107557" y="5562600"/>
              <a:chExt cx="2202557" cy="685800"/>
            </a:xfrm>
          </p:grpSpPr>
          <p:sp>
            <p:nvSpPr>
              <p:cNvPr id="11" name="TextBox 10"/>
              <p:cNvSpPr txBox="1"/>
              <p:nvPr/>
            </p:nvSpPr>
            <p:spPr>
              <a:xfrm>
                <a:off x="4640957" y="5648980"/>
                <a:ext cx="1669157" cy="523220"/>
              </a:xfrm>
              <a:prstGeom prst="rect">
                <a:avLst/>
              </a:prstGeom>
              <a:noFill/>
            </p:spPr>
            <p:txBody>
              <a:bodyPr wrap="square" rtlCol="0">
                <a:spAutoFit/>
              </a:bodyPr>
              <a:lstStyle/>
              <a:p>
                <a:r>
                  <a:rPr lang="en-GB" sz="1400" dirty="0">
                    <a:latin typeface="+mn-lt"/>
                  </a:rPr>
                  <a:t>Insufficient lashing in both examples</a:t>
                </a:r>
              </a:p>
            </p:txBody>
          </p:sp>
          <p:sp>
            <p:nvSpPr>
              <p:cNvPr id="12" name="Multiply 11"/>
              <p:cNvSpPr/>
              <p:nvPr/>
            </p:nvSpPr>
            <p:spPr>
              <a:xfrm>
                <a:off x="4107557" y="5562600"/>
                <a:ext cx="685800" cy="685800"/>
              </a:xfrm>
              <a:prstGeom prst="mathMultiply">
                <a:avLst>
                  <a:gd name="adj1" fmla="val 1597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6" name="Group 35"/>
          <p:cNvGrpSpPr/>
          <p:nvPr/>
        </p:nvGrpSpPr>
        <p:grpSpPr>
          <a:xfrm>
            <a:off x="2895600" y="3886200"/>
            <a:ext cx="5791200" cy="1981200"/>
            <a:chOff x="2971800" y="3886200"/>
            <a:chExt cx="5791200" cy="1981200"/>
          </a:xfrm>
        </p:grpSpPr>
        <p:grpSp>
          <p:nvGrpSpPr>
            <p:cNvPr id="33" name="Group 32"/>
            <p:cNvGrpSpPr/>
            <p:nvPr/>
          </p:nvGrpSpPr>
          <p:grpSpPr>
            <a:xfrm>
              <a:off x="2971800" y="3886200"/>
              <a:ext cx="5114925" cy="1981200"/>
              <a:chOff x="966441" y="4419600"/>
              <a:chExt cx="4657725" cy="1761067"/>
            </a:xfrm>
          </p:grpSpPr>
          <p:pic>
            <p:nvPicPr>
              <p:cNvPr id="2052" name="Picture 4" descr="C:\Users\momhmy\Desktop\Untitled 2.jpg"/>
              <p:cNvPicPr>
                <a:picLocks noChangeAspect="1" noChangeArrowheads="1"/>
              </p:cNvPicPr>
              <p:nvPr/>
            </p:nvPicPr>
            <p:blipFill>
              <a:blip r:embed="rId5" cstate="print"/>
              <a:srcRect b="3704"/>
              <a:stretch>
                <a:fillRect/>
              </a:stretch>
            </p:blipFill>
            <p:spPr bwMode="auto">
              <a:xfrm>
                <a:off x="966441" y="4419600"/>
                <a:ext cx="4657725" cy="1761067"/>
              </a:xfrm>
              <a:prstGeom prst="rect">
                <a:avLst/>
              </a:prstGeom>
              <a:noFill/>
            </p:spPr>
          </p:pic>
          <p:sp>
            <p:nvSpPr>
              <p:cNvPr id="13" name="Rounded Rectangle 12"/>
              <p:cNvSpPr/>
              <p:nvPr/>
            </p:nvSpPr>
            <p:spPr>
              <a:xfrm>
                <a:off x="2262248" y="4902510"/>
                <a:ext cx="609600" cy="381000"/>
              </a:xfrm>
              <a:prstGeom prst="roundRect">
                <a:avLst>
                  <a:gd name="adj" fmla="val 35072"/>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2262248" y="4512630"/>
                <a:ext cx="609600" cy="381000"/>
              </a:xfrm>
              <a:prstGeom prst="roundRect">
                <a:avLst>
                  <a:gd name="adj" fmla="val 35072"/>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14"/>
              <p:cNvSpPr/>
              <p:nvPr/>
            </p:nvSpPr>
            <p:spPr>
              <a:xfrm>
                <a:off x="2877786" y="4905496"/>
                <a:ext cx="609600" cy="381000"/>
              </a:xfrm>
              <a:prstGeom prst="roundRect">
                <a:avLst>
                  <a:gd name="adj" fmla="val 35072"/>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15"/>
              <p:cNvSpPr/>
              <p:nvPr/>
            </p:nvSpPr>
            <p:spPr>
              <a:xfrm>
                <a:off x="2877786" y="4515616"/>
                <a:ext cx="609600" cy="381000"/>
              </a:xfrm>
              <a:prstGeom prst="roundRect">
                <a:avLst>
                  <a:gd name="adj" fmla="val 35072"/>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20"/>
              <p:cNvSpPr/>
              <p:nvPr/>
            </p:nvSpPr>
            <p:spPr>
              <a:xfrm>
                <a:off x="3488380" y="4900552"/>
                <a:ext cx="609600" cy="381000"/>
              </a:xfrm>
              <a:prstGeom prst="roundRect">
                <a:avLst>
                  <a:gd name="adj" fmla="val 35072"/>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p:cNvSpPr/>
              <p:nvPr/>
            </p:nvSpPr>
            <p:spPr>
              <a:xfrm>
                <a:off x="3488380" y="4510672"/>
                <a:ext cx="609600" cy="381000"/>
              </a:xfrm>
              <a:prstGeom prst="roundRect">
                <a:avLst>
                  <a:gd name="adj" fmla="val 35072"/>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22"/>
              <p:cNvSpPr/>
              <p:nvPr/>
            </p:nvSpPr>
            <p:spPr>
              <a:xfrm>
                <a:off x="4108862" y="4905496"/>
                <a:ext cx="609600" cy="381000"/>
              </a:xfrm>
              <a:prstGeom prst="roundRect">
                <a:avLst>
                  <a:gd name="adj" fmla="val 35072"/>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le 23"/>
              <p:cNvSpPr/>
              <p:nvPr/>
            </p:nvSpPr>
            <p:spPr>
              <a:xfrm>
                <a:off x="4108862" y="4515616"/>
                <a:ext cx="609600" cy="381000"/>
              </a:xfrm>
              <a:prstGeom prst="roundRect">
                <a:avLst>
                  <a:gd name="adj" fmla="val 35072"/>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ed Rectangle 24"/>
              <p:cNvSpPr/>
              <p:nvPr/>
            </p:nvSpPr>
            <p:spPr>
              <a:xfrm>
                <a:off x="4724400" y="4903494"/>
                <a:ext cx="609600" cy="381000"/>
              </a:xfrm>
              <a:prstGeom prst="roundRect">
                <a:avLst>
                  <a:gd name="adj" fmla="val 35072"/>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ounded Rectangle 25"/>
              <p:cNvSpPr/>
              <p:nvPr/>
            </p:nvSpPr>
            <p:spPr>
              <a:xfrm>
                <a:off x="4724400" y="4513614"/>
                <a:ext cx="609600" cy="381000"/>
              </a:xfrm>
              <a:prstGeom prst="roundRect">
                <a:avLst>
                  <a:gd name="adj" fmla="val 35072"/>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p:cNvCxnSpPr/>
              <p:nvPr/>
            </p:nvCxnSpPr>
            <p:spPr>
              <a:xfrm>
                <a:off x="2584862" y="4489862"/>
                <a:ext cx="0" cy="83820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200400" y="4495800"/>
                <a:ext cx="0" cy="83820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810000" y="4495800"/>
                <a:ext cx="0" cy="83820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419600" y="4495800"/>
                <a:ext cx="0" cy="83820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029200" y="4495800"/>
                <a:ext cx="0" cy="83820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7924800" y="3962400"/>
              <a:ext cx="838200" cy="523220"/>
            </a:xfrm>
            <a:prstGeom prst="rect">
              <a:avLst/>
            </a:prstGeom>
            <a:noFill/>
          </p:spPr>
          <p:txBody>
            <a:bodyPr wrap="square" rtlCol="0">
              <a:spAutoFit/>
            </a:bodyPr>
            <a:lstStyle/>
            <a:p>
              <a:pPr algn="ctr"/>
              <a:r>
                <a:rPr lang="en-GB" sz="1400" dirty="0">
                  <a:latin typeface="+mn-lt"/>
                </a:rPr>
                <a:t>Lashing device</a:t>
              </a:r>
            </a:p>
          </p:txBody>
        </p:sp>
        <p:cxnSp>
          <p:nvCxnSpPr>
            <p:cNvPr id="34" name="Straight Arrow Connector 33"/>
            <p:cNvCxnSpPr/>
            <p:nvPr/>
          </p:nvCxnSpPr>
          <p:spPr>
            <a:xfrm>
              <a:off x="7467600" y="4191000"/>
              <a:ext cx="533400" cy="0"/>
            </a:xfrm>
            <a:prstGeom prst="straightConnector1">
              <a:avLst/>
            </a:prstGeom>
            <a:ln w="38100">
              <a:solidFill>
                <a:srgbClr val="02C7EE"/>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idx="4294967295"/>
          </p:nvPr>
        </p:nvSpPr>
        <p:spPr bwMode="auto">
          <a:xfrm>
            <a:off x="0" y="76200"/>
            <a:ext cx="8229600" cy="1066800"/>
          </a:xfrm>
          <a:noFill/>
          <a:ln>
            <a:miter lim="800000"/>
            <a:headEnd/>
            <a:tailEnd/>
          </a:ln>
        </p:spPr>
        <p:txBody>
          <a:bodyPr vert="horz" wrap="square" lIns="91440" tIns="45720" rIns="91440" bIns="45720" numCol="1" anchor="b" anchorCtr="0" compatLnSpc="1">
            <a:prstTxWarp prst="textNoShape">
              <a:avLst/>
            </a:prstTxWarp>
          </a:bodyPr>
          <a:lstStyle/>
          <a:p>
            <a:r>
              <a:rPr lang="en-GB" dirty="0"/>
              <a:t>Drums</a:t>
            </a:r>
          </a:p>
        </p:txBody>
      </p:sp>
      <p:sp>
        <p:nvSpPr>
          <p:cNvPr id="13315" name="Content Placeholder 2"/>
          <p:cNvSpPr>
            <a:spLocks noGrp="1"/>
          </p:cNvSpPr>
          <p:nvPr>
            <p:ph sz="quarter" idx="4294967295"/>
          </p:nvPr>
        </p:nvSpPr>
        <p:spPr bwMode="auto">
          <a:xfrm>
            <a:off x="762000" y="1066800"/>
            <a:ext cx="6553200" cy="2819400"/>
          </a:xfrm>
          <a:noFill/>
          <a:ln>
            <a:miter lim="800000"/>
            <a:headEnd/>
            <a:tailEnd/>
          </a:ln>
        </p:spPr>
        <p:txBody>
          <a:bodyPr vert="horz" wrap="square" lIns="91440" tIns="45720" rIns="91440" bIns="45720" numCol="1" anchor="t" anchorCtr="0" compatLnSpc="1">
            <a:prstTxWarp prst="textNoShape">
              <a:avLst/>
            </a:prstTxWarp>
            <a:normAutofit/>
          </a:bodyPr>
          <a:lstStyle/>
          <a:p>
            <a:pPr>
              <a:buFontTx/>
              <a:buNone/>
            </a:pPr>
            <a:r>
              <a:rPr lang="en-GB" dirty="0">
                <a:solidFill>
                  <a:schemeClr val="accent2"/>
                </a:solidFill>
              </a:rPr>
              <a:t>Drums standing vertically</a:t>
            </a:r>
          </a:p>
          <a:p>
            <a:r>
              <a:rPr lang="en-GB" sz="2400" dirty="0"/>
              <a:t>Load drums on pallets tightly together</a:t>
            </a:r>
          </a:p>
          <a:p>
            <a:r>
              <a:rPr lang="en-GB" sz="2400" dirty="0"/>
              <a:t>Bundle drums on the same pallet with lashing</a:t>
            </a:r>
          </a:p>
          <a:p>
            <a:r>
              <a:rPr lang="en-GB" sz="2400" dirty="0"/>
              <a:t>Secure lash lines above middle of drums</a:t>
            </a:r>
          </a:p>
          <a:p>
            <a:r>
              <a:rPr lang="en-GB" sz="2400" dirty="0"/>
              <a:t>Lash the first and last rows of drums</a:t>
            </a:r>
          </a:p>
        </p:txBody>
      </p:sp>
      <p:grpSp>
        <p:nvGrpSpPr>
          <p:cNvPr id="41" name="Group 40"/>
          <p:cNvGrpSpPr/>
          <p:nvPr/>
        </p:nvGrpSpPr>
        <p:grpSpPr>
          <a:xfrm>
            <a:off x="1143000" y="3505200"/>
            <a:ext cx="6858000" cy="2743200"/>
            <a:chOff x="1143000" y="3505200"/>
            <a:chExt cx="6858000" cy="2743200"/>
          </a:xfrm>
        </p:grpSpPr>
        <p:grpSp>
          <p:nvGrpSpPr>
            <p:cNvPr id="34" name="Group 33"/>
            <p:cNvGrpSpPr/>
            <p:nvPr/>
          </p:nvGrpSpPr>
          <p:grpSpPr>
            <a:xfrm>
              <a:off x="1143000" y="3505200"/>
              <a:ext cx="6858000" cy="2743200"/>
              <a:chOff x="1295400" y="3665033"/>
              <a:chExt cx="6858000" cy="2956931"/>
            </a:xfrm>
          </p:grpSpPr>
          <p:pic>
            <p:nvPicPr>
              <p:cNvPr id="13317" name="Picture 2"/>
              <p:cNvPicPr>
                <a:picLocks noChangeAspect="1" noChangeArrowheads="1"/>
              </p:cNvPicPr>
              <p:nvPr/>
            </p:nvPicPr>
            <p:blipFill>
              <a:blip r:embed="rId3" cstate="print"/>
              <a:srcRect l="4981" t="4878" r="5355" b="4878"/>
              <a:stretch>
                <a:fillRect/>
              </a:stretch>
            </p:blipFill>
            <p:spPr bwMode="auto">
              <a:xfrm>
                <a:off x="1295400" y="3665033"/>
                <a:ext cx="6858000" cy="2956931"/>
              </a:xfrm>
              <a:prstGeom prst="rect">
                <a:avLst/>
              </a:prstGeom>
              <a:noFill/>
              <a:ln w="9525">
                <a:noFill/>
                <a:miter lim="800000"/>
                <a:headEnd/>
                <a:tailEnd/>
              </a:ln>
            </p:spPr>
          </p:pic>
          <p:grpSp>
            <p:nvGrpSpPr>
              <p:cNvPr id="2" name="Group 33"/>
              <p:cNvGrpSpPr/>
              <p:nvPr/>
            </p:nvGrpSpPr>
            <p:grpSpPr>
              <a:xfrm>
                <a:off x="2673724" y="3691220"/>
                <a:ext cx="5362576" cy="2029781"/>
                <a:chOff x="609600" y="4114800"/>
                <a:chExt cx="5362576" cy="2029781"/>
              </a:xfrm>
            </p:grpSpPr>
            <p:cxnSp>
              <p:nvCxnSpPr>
                <p:cNvPr id="7" name="Straight Connector 6"/>
                <p:cNvCxnSpPr/>
                <p:nvPr/>
              </p:nvCxnSpPr>
              <p:spPr bwMode="auto">
                <a:xfrm>
                  <a:off x="793750" y="5448797"/>
                  <a:ext cx="0" cy="695784"/>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a:off x="4114800" y="5448797"/>
                  <a:ext cx="0" cy="695784"/>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auto">
                <a:xfrm>
                  <a:off x="785813" y="4114800"/>
                  <a:ext cx="0" cy="1102069"/>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auto">
                <a:xfrm>
                  <a:off x="4084639" y="4114800"/>
                  <a:ext cx="0" cy="1102069"/>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auto">
                <a:xfrm>
                  <a:off x="609600" y="5675790"/>
                  <a:ext cx="701675" cy="4935"/>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auto">
                <a:xfrm>
                  <a:off x="611188" y="5840278"/>
                  <a:ext cx="701675" cy="6579"/>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auto">
                <a:xfrm>
                  <a:off x="1355725" y="5679080"/>
                  <a:ext cx="701675" cy="4935"/>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auto">
                <a:xfrm>
                  <a:off x="1357313" y="5845213"/>
                  <a:ext cx="701675" cy="4934"/>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auto">
                <a:xfrm>
                  <a:off x="2097463" y="5675790"/>
                  <a:ext cx="701675" cy="4935"/>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auto">
                <a:xfrm>
                  <a:off x="2100637" y="5840278"/>
                  <a:ext cx="701675" cy="6579"/>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auto">
                <a:xfrm>
                  <a:off x="2851151" y="5675790"/>
                  <a:ext cx="701675" cy="4935"/>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auto">
                <a:xfrm>
                  <a:off x="2854325" y="5840278"/>
                  <a:ext cx="701675" cy="6579"/>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auto">
                <a:xfrm>
                  <a:off x="3600450" y="5675790"/>
                  <a:ext cx="701675" cy="4935"/>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auto">
                <a:xfrm>
                  <a:off x="3598864" y="5841923"/>
                  <a:ext cx="701675" cy="4934"/>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auto">
                <a:xfrm>
                  <a:off x="5138739" y="5675790"/>
                  <a:ext cx="701675" cy="4935"/>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auto">
                <a:xfrm>
                  <a:off x="5137150" y="5841923"/>
                  <a:ext cx="701675" cy="4934"/>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bwMode="auto">
                <a:xfrm>
                  <a:off x="623888" y="4310540"/>
                  <a:ext cx="684212" cy="753355"/>
                </a:xfrm>
                <a:prstGeom prst="roundRect">
                  <a:avLst>
                    <a:gd name="adj" fmla="val 24461"/>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92D050"/>
                    </a:solidFill>
                  </a:endParaRPr>
                </a:p>
              </p:txBody>
            </p:sp>
            <p:sp>
              <p:nvSpPr>
                <p:cNvPr id="30" name="Rounded Rectangle 29"/>
                <p:cNvSpPr/>
                <p:nvPr/>
              </p:nvSpPr>
              <p:spPr bwMode="auto">
                <a:xfrm>
                  <a:off x="1357313" y="4305606"/>
                  <a:ext cx="682625" cy="753355"/>
                </a:xfrm>
                <a:prstGeom prst="roundRect">
                  <a:avLst>
                    <a:gd name="adj" fmla="val 25107"/>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92D050"/>
                    </a:solidFill>
                  </a:endParaRPr>
                </a:p>
              </p:txBody>
            </p:sp>
            <p:sp>
              <p:nvSpPr>
                <p:cNvPr id="31" name="Rounded Rectangle 30"/>
                <p:cNvSpPr/>
                <p:nvPr/>
              </p:nvSpPr>
              <p:spPr bwMode="auto">
                <a:xfrm>
                  <a:off x="2100263" y="4308896"/>
                  <a:ext cx="684212" cy="753355"/>
                </a:xfrm>
                <a:prstGeom prst="roundRect">
                  <a:avLst>
                    <a:gd name="adj" fmla="val 26075"/>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92D050"/>
                    </a:solidFill>
                  </a:endParaRPr>
                </a:p>
              </p:txBody>
            </p:sp>
            <p:sp>
              <p:nvSpPr>
                <p:cNvPr id="32" name="Rounded Rectangle 31"/>
                <p:cNvSpPr/>
                <p:nvPr/>
              </p:nvSpPr>
              <p:spPr bwMode="auto">
                <a:xfrm>
                  <a:off x="2830140" y="4310540"/>
                  <a:ext cx="684212" cy="753355"/>
                </a:xfrm>
                <a:prstGeom prst="roundRect">
                  <a:avLst>
                    <a:gd name="adj" fmla="val 24139"/>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92D050"/>
                    </a:solidFill>
                  </a:endParaRPr>
                </a:p>
              </p:txBody>
            </p:sp>
            <p:sp>
              <p:nvSpPr>
                <p:cNvPr id="33" name="Rounded Rectangle 32"/>
                <p:cNvSpPr/>
                <p:nvPr/>
              </p:nvSpPr>
              <p:spPr bwMode="auto">
                <a:xfrm>
                  <a:off x="3567114" y="4305606"/>
                  <a:ext cx="684212" cy="753355"/>
                </a:xfrm>
                <a:prstGeom prst="roundRect">
                  <a:avLst>
                    <a:gd name="adj" fmla="val 25107"/>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92D050"/>
                    </a:solidFill>
                  </a:endParaRPr>
                </a:p>
              </p:txBody>
            </p:sp>
            <p:cxnSp>
              <p:nvCxnSpPr>
                <p:cNvPr id="35" name="Straight Connector 34"/>
                <p:cNvCxnSpPr/>
                <p:nvPr/>
              </p:nvCxnSpPr>
              <p:spPr bwMode="auto">
                <a:xfrm flipV="1">
                  <a:off x="4987926" y="5448797"/>
                  <a:ext cx="157163" cy="695784"/>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auto">
                <a:xfrm flipH="1">
                  <a:off x="5145089" y="5462245"/>
                  <a:ext cx="684212"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auto">
                <a:xfrm flipH="1" flipV="1">
                  <a:off x="5829301" y="5448797"/>
                  <a:ext cx="142875" cy="694139"/>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grpSp>
        </p:grpSp>
        <p:sp>
          <p:nvSpPr>
            <p:cNvPr id="37" name="TextBox 36"/>
            <p:cNvSpPr txBox="1"/>
            <p:nvPr/>
          </p:nvSpPr>
          <p:spPr>
            <a:xfrm>
              <a:off x="6934200" y="3962400"/>
              <a:ext cx="838200" cy="523220"/>
            </a:xfrm>
            <a:prstGeom prst="rect">
              <a:avLst/>
            </a:prstGeom>
            <a:noFill/>
          </p:spPr>
          <p:txBody>
            <a:bodyPr wrap="square" rtlCol="0">
              <a:spAutoFit/>
            </a:bodyPr>
            <a:lstStyle/>
            <a:p>
              <a:pPr algn="ctr"/>
              <a:r>
                <a:rPr lang="en-GB" sz="1400" dirty="0">
                  <a:latin typeface="+mn-lt"/>
                </a:rPr>
                <a:t>Lashing device</a:t>
              </a:r>
            </a:p>
          </p:txBody>
        </p:sp>
        <p:cxnSp>
          <p:nvCxnSpPr>
            <p:cNvPr id="38" name="Straight Arrow Connector 37"/>
            <p:cNvCxnSpPr/>
            <p:nvPr/>
          </p:nvCxnSpPr>
          <p:spPr>
            <a:xfrm>
              <a:off x="6172200" y="4191000"/>
              <a:ext cx="838200" cy="0"/>
            </a:xfrm>
            <a:prstGeom prst="straightConnector1">
              <a:avLst/>
            </a:prstGeom>
            <a:ln w="38100">
              <a:solidFill>
                <a:srgbClr val="02C7EE"/>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7391400" y="4419600"/>
              <a:ext cx="0" cy="685800"/>
            </a:xfrm>
            <a:prstGeom prst="straightConnector1">
              <a:avLst/>
            </a:prstGeom>
            <a:ln w="38100">
              <a:solidFill>
                <a:srgbClr val="02C7EE"/>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2"/>
          <p:cNvSpPr>
            <a:spLocks noGrp="1"/>
          </p:cNvSpPr>
          <p:nvPr>
            <p:ph sz="quarter" idx="4294967295"/>
          </p:nvPr>
        </p:nvSpPr>
        <p:spPr bwMode="auto">
          <a:xfrm>
            <a:off x="457200" y="1143000"/>
            <a:ext cx="8077200" cy="2971800"/>
          </a:xfrm>
          <a:noFill/>
          <a:ln>
            <a:miter lim="800000"/>
            <a:headEnd/>
            <a:tailEnd/>
          </a:ln>
        </p:spPr>
        <p:txBody>
          <a:bodyPr vert="horz" wrap="square" lIns="91440" tIns="45720" rIns="91440" bIns="45720" numCol="1" anchor="t" anchorCtr="0" compatLnSpc="1">
            <a:prstTxWarp prst="textNoShape">
              <a:avLst/>
            </a:prstTxWarp>
            <a:normAutofit/>
          </a:bodyPr>
          <a:lstStyle/>
          <a:p>
            <a:pPr>
              <a:buFontTx/>
              <a:buNone/>
            </a:pPr>
            <a:r>
              <a:rPr lang="en-GB" dirty="0">
                <a:solidFill>
                  <a:schemeClr val="accent2"/>
                </a:solidFill>
              </a:rPr>
              <a:t>Drums lying horizontally</a:t>
            </a:r>
          </a:p>
          <a:p>
            <a:r>
              <a:rPr lang="en-GB" sz="2400" dirty="0"/>
              <a:t>Ensure stanchions or tailboards are fitted at tail of trailer</a:t>
            </a:r>
          </a:p>
          <a:p>
            <a:r>
              <a:rPr lang="en-GB" sz="2400" dirty="0"/>
              <a:t>Lay drums across the vehicle so they only roll forward or backward</a:t>
            </a:r>
          </a:p>
          <a:p>
            <a:r>
              <a:rPr lang="en-GB" sz="2400" dirty="0"/>
              <a:t>Ensure all drums are in contact with the drums beside them</a:t>
            </a:r>
          </a:p>
          <a:p>
            <a:r>
              <a:rPr lang="en-GB" sz="2400" dirty="0"/>
              <a:t>Chock the first and last row to reduce movement</a:t>
            </a:r>
          </a:p>
          <a:p>
            <a:endParaRPr lang="en-GB" sz="2400" dirty="0"/>
          </a:p>
        </p:txBody>
      </p:sp>
      <p:sp>
        <p:nvSpPr>
          <p:cNvPr id="18" name="Title 1"/>
          <p:cNvSpPr>
            <a:spLocks noGrp="1"/>
          </p:cNvSpPr>
          <p:nvPr>
            <p:ph type="title" idx="4294967295"/>
          </p:nvPr>
        </p:nvSpPr>
        <p:spPr bwMode="auto">
          <a:xfrm>
            <a:off x="0" y="76200"/>
            <a:ext cx="8229600" cy="1066800"/>
          </a:xfrm>
          <a:noFill/>
          <a:ln>
            <a:miter lim="800000"/>
            <a:headEnd/>
            <a:tailEnd/>
          </a:ln>
        </p:spPr>
        <p:txBody>
          <a:bodyPr vert="horz" wrap="square" lIns="91440" tIns="45720" rIns="91440" bIns="45720" numCol="1" anchor="b" anchorCtr="0" compatLnSpc="1">
            <a:prstTxWarp prst="textNoShape">
              <a:avLst/>
            </a:prstTxWarp>
          </a:bodyPr>
          <a:lstStyle/>
          <a:p>
            <a:r>
              <a:rPr lang="en-GB" dirty="0"/>
              <a:t>Drums</a:t>
            </a:r>
          </a:p>
        </p:txBody>
      </p:sp>
      <p:grpSp>
        <p:nvGrpSpPr>
          <p:cNvPr id="19" name="Group 18"/>
          <p:cNvGrpSpPr/>
          <p:nvPr/>
        </p:nvGrpSpPr>
        <p:grpSpPr>
          <a:xfrm>
            <a:off x="838200" y="3999416"/>
            <a:ext cx="7315200" cy="2172784"/>
            <a:chOff x="685800" y="4191000"/>
            <a:chExt cx="7848600" cy="2557347"/>
          </a:xfrm>
        </p:grpSpPr>
        <p:grpSp>
          <p:nvGrpSpPr>
            <p:cNvPr id="2" name="Group 64"/>
            <p:cNvGrpSpPr>
              <a:grpSpLocks/>
            </p:cNvGrpSpPr>
            <p:nvPr/>
          </p:nvGrpSpPr>
          <p:grpSpPr bwMode="auto">
            <a:xfrm>
              <a:off x="685800" y="4191000"/>
              <a:ext cx="7848600" cy="2514600"/>
              <a:chOff x="-77935" y="3626005"/>
              <a:chExt cx="9853406" cy="3057293"/>
            </a:xfrm>
          </p:grpSpPr>
          <p:pic>
            <p:nvPicPr>
              <p:cNvPr id="14341" name="Picture 2"/>
              <p:cNvPicPr>
                <a:picLocks noChangeAspect="1" noChangeArrowheads="1"/>
              </p:cNvPicPr>
              <p:nvPr/>
            </p:nvPicPr>
            <p:blipFill>
              <a:blip r:embed="rId3" cstate="print"/>
              <a:srcRect l="5525" t="9756" r="4909" b="4878"/>
              <a:stretch>
                <a:fillRect/>
              </a:stretch>
            </p:blipFill>
            <p:spPr bwMode="auto">
              <a:xfrm>
                <a:off x="-77935" y="3626005"/>
                <a:ext cx="9853406" cy="3057293"/>
              </a:xfrm>
              <a:prstGeom prst="rect">
                <a:avLst/>
              </a:prstGeom>
              <a:noFill/>
              <a:ln w="9525">
                <a:noFill/>
                <a:miter lim="800000"/>
                <a:headEnd/>
                <a:tailEnd/>
              </a:ln>
            </p:spPr>
          </p:pic>
          <p:grpSp>
            <p:nvGrpSpPr>
              <p:cNvPr id="3" name="Group 63"/>
              <p:cNvGrpSpPr>
                <a:grpSpLocks/>
              </p:cNvGrpSpPr>
              <p:nvPr/>
            </p:nvGrpSpPr>
            <p:grpSpPr bwMode="auto">
              <a:xfrm>
                <a:off x="1692876" y="4413422"/>
                <a:ext cx="7370806" cy="1029730"/>
                <a:chOff x="1692876" y="4413422"/>
                <a:chExt cx="7370806" cy="1029730"/>
              </a:xfrm>
            </p:grpSpPr>
            <p:grpSp>
              <p:nvGrpSpPr>
                <p:cNvPr id="4" name="Group 62"/>
                <p:cNvGrpSpPr>
                  <a:grpSpLocks/>
                </p:cNvGrpSpPr>
                <p:nvPr/>
              </p:nvGrpSpPr>
              <p:grpSpPr bwMode="auto">
                <a:xfrm>
                  <a:off x="1692876" y="4473146"/>
                  <a:ext cx="5912708" cy="970006"/>
                  <a:chOff x="1692876" y="4473146"/>
                  <a:chExt cx="5912708" cy="970006"/>
                </a:xfrm>
              </p:grpSpPr>
              <p:sp>
                <p:nvSpPr>
                  <p:cNvPr id="38" name="Arc 37"/>
                  <p:cNvSpPr/>
                  <p:nvPr/>
                </p:nvSpPr>
                <p:spPr>
                  <a:xfrm>
                    <a:off x="2132306" y="4474546"/>
                    <a:ext cx="478321" cy="408297"/>
                  </a:xfrm>
                  <a:prstGeom prst="arc">
                    <a:avLst>
                      <a:gd name="adj1" fmla="val 11459333"/>
                      <a:gd name="adj2" fmla="val 16051551"/>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40" name="Arc 39"/>
                  <p:cNvSpPr/>
                  <p:nvPr/>
                </p:nvSpPr>
                <p:spPr>
                  <a:xfrm>
                    <a:off x="6678345" y="4474546"/>
                    <a:ext cx="478321" cy="408297"/>
                  </a:xfrm>
                  <a:prstGeom prst="arc">
                    <a:avLst>
                      <a:gd name="adj1" fmla="val 16246783"/>
                      <a:gd name="adj2" fmla="val 20919243"/>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cxnSp>
                <p:nvCxnSpPr>
                  <p:cNvPr id="42" name="Straight Connector 41"/>
                  <p:cNvCxnSpPr>
                    <a:stCxn id="38" idx="2"/>
                    <a:endCxn id="40" idx="0"/>
                  </p:cNvCxnSpPr>
                  <p:nvPr/>
                </p:nvCxnSpPr>
                <p:spPr>
                  <a:xfrm flipV="1">
                    <a:off x="2361501" y="4474546"/>
                    <a:ext cx="4557998"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endCxn id="38" idx="0"/>
                  </p:cNvCxnSpPr>
                  <p:nvPr/>
                </p:nvCxnSpPr>
                <p:spPr>
                  <a:xfrm flipV="1">
                    <a:off x="1693845" y="4634134"/>
                    <a:ext cx="444439" cy="802084"/>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7144708" y="4607190"/>
                    <a:ext cx="460384" cy="835246"/>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p:cNvCxnSpPr/>
                <p:nvPr/>
              </p:nvCxnSpPr>
              <p:spPr>
                <a:xfrm flipV="1">
                  <a:off x="8611557" y="4418587"/>
                  <a:ext cx="1994" cy="951309"/>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9061976" y="4414442"/>
                  <a:ext cx="1994" cy="951309"/>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grpSp>
        </p:grpSp>
        <p:cxnSp>
          <p:nvCxnSpPr>
            <p:cNvPr id="15" name="Straight Arrow Connector 14"/>
            <p:cNvCxnSpPr/>
            <p:nvPr/>
          </p:nvCxnSpPr>
          <p:spPr>
            <a:xfrm flipH="1" flipV="1">
              <a:off x="6629400" y="5638800"/>
              <a:ext cx="609600" cy="838200"/>
            </a:xfrm>
            <a:prstGeom prst="straightConnector1">
              <a:avLst/>
            </a:prstGeom>
            <a:ln w="19050">
              <a:solidFill>
                <a:srgbClr val="02C7EE"/>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943921" y="6386096"/>
              <a:ext cx="1457130" cy="362251"/>
            </a:xfrm>
            <a:prstGeom prst="rect">
              <a:avLst/>
            </a:prstGeom>
            <a:solidFill>
              <a:schemeClr val="bg1"/>
            </a:solidFill>
          </p:spPr>
          <p:txBody>
            <a:bodyPr wrap="square" rtlCol="0">
              <a:spAutoFit/>
            </a:bodyPr>
            <a:lstStyle/>
            <a:p>
              <a:r>
                <a:rPr lang="en-GB" sz="1400" dirty="0">
                  <a:latin typeface="+mn-lt"/>
                </a:rPr>
                <a:t>Chocking wood</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229600" cy="1066800"/>
          </a:xfrm>
        </p:spPr>
        <p:txBody>
          <a:bodyPr anchor="b"/>
          <a:lstStyle/>
          <a:p>
            <a:r>
              <a:rPr lang="en-GB" dirty="0"/>
              <a:t>Empty pallets</a:t>
            </a:r>
          </a:p>
        </p:txBody>
      </p:sp>
      <p:sp>
        <p:nvSpPr>
          <p:cNvPr id="3" name="Content Placeholder 2"/>
          <p:cNvSpPr>
            <a:spLocks noGrp="1"/>
          </p:cNvSpPr>
          <p:nvPr>
            <p:ph sz="quarter" idx="1"/>
          </p:nvPr>
        </p:nvSpPr>
        <p:spPr>
          <a:xfrm>
            <a:off x="1676400" y="1600200"/>
            <a:ext cx="6019800" cy="1219200"/>
          </a:xfrm>
        </p:spPr>
        <p:txBody>
          <a:bodyPr>
            <a:normAutofit/>
          </a:bodyPr>
          <a:lstStyle/>
          <a:p>
            <a:r>
              <a:rPr lang="en-GB" sz="2400" dirty="0"/>
              <a:t>Pack the pallets tightly together </a:t>
            </a:r>
          </a:p>
          <a:p>
            <a:r>
              <a:rPr lang="en-GB" sz="2400" dirty="0"/>
              <a:t>Lash every row to reduce movement</a:t>
            </a:r>
          </a:p>
        </p:txBody>
      </p:sp>
      <p:grpSp>
        <p:nvGrpSpPr>
          <p:cNvPr id="4" name="Group 27"/>
          <p:cNvGrpSpPr/>
          <p:nvPr/>
        </p:nvGrpSpPr>
        <p:grpSpPr>
          <a:xfrm>
            <a:off x="1600200" y="2667000"/>
            <a:ext cx="5943600" cy="3581400"/>
            <a:chOff x="1600200" y="2895600"/>
            <a:chExt cx="5943600" cy="3581400"/>
          </a:xfrm>
        </p:grpSpPr>
        <p:grpSp>
          <p:nvGrpSpPr>
            <p:cNvPr id="5" name="Group 19"/>
            <p:cNvGrpSpPr/>
            <p:nvPr/>
          </p:nvGrpSpPr>
          <p:grpSpPr>
            <a:xfrm>
              <a:off x="1600200" y="2895600"/>
              <a:ext cx="5943600" cy="3581400"/>
              <a:chOff x="609600" y="457200"/>
              <a:chExt cx="9067800" cy="5207648"/>
            </a:xfrm>
          </p:grpSpPr>
          <p:pic>
            <p:nvPicPr>
              <p:cNvPr id="4098" name="Picture 2"/>
              <p:cNvPicPr>
                <a:picLocks noChangeAspect="1" noChangeArrowheads="1"/>
              </p:cNvPicPr>
              <p:nvPr/>
            </p:nvPicPr>
            <p:blipFill>
              <a:blip r:embed="rId3" cstate="print"/>
              <a:srcRect b="4082"/>
              <a:stretch>
                <a:fillRect/>
              </a:stretch>
            </p:blipFill>
            <p:spPr bwMode="auto">
              <a:xfrm>
                <a:off x="609600" y="457200"/>
                <a:ext cx="9067800" cy="5207648"/>
              </a:xfrm>
              <a:prstGeom prst="rect">
                <a:avLst/>
              </a:prstGeom>
              <a:noFill/>
              <a:ln w="9525">
                <a:noFill/>
                <a:miter lim="800000"/>
                <a:headEnd/>
                <a:tailEnd/>
              </a:ln>
            </p:spPr>
          </p:pic>
          <p:grpSp>
            <p:nvGrpSpPr>
              <p:cNvPr id="7" name="Group 18"/>
              <p:cNvGrpSpPr/>
              <p:nvPr/>
            </p:nvGrpSpPr>
            <p:grpSpPr>
              <a:xfrm>
                <a:off x="3344174" y="779252"/>
                <a:ext cx="5040521" cy="1046672"/>
                <a:chOff x="3275971" y="1075426"/>
                <a:chExt cx="5040521" cy="1046672"/>
              </a:xfrm>
            </p:grpSpPr>
            <p:cxnSp>
              <p:nvCxnSpPr>
                <p:cNvPr id="6" name="Straight Connector 5"/>
                <p:cNvCxnSpPr/>
                <p:nvPr/>
              </p:nvCxnSpPr>
              <p:spPr bwMode="auto">
                <a:xfrm>
                  <a:off x="3275971" y="1092998"/>
                  <a:ext cx="2066" cy="102910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auto">
                <a:xfrm>
                  <a:off x="7069348" y="1084052"/>
                  <a:ext cx="2066" cy="102910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auto">
                <a:xfrm>
                  <a:off x="8314426" y="1075426"/>
                  <a:ext cx="2066" cy="102910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flipH="1">
                  <a:off x="4537494" y="1084052"/>
                  <a:ext cx="1436" cy="796506"/>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auto">
                <a:xfrm flipH="1">
                  <a:off x="5796951" y="1084052"/>
                  <a:ext cx="4309" cy="779254"/>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grpSp>
        <p:cxnSp>
          <p:nvCxnSpPr>
            <p:cNvPr id="21" name="Straight Connector 20"/>
            <p:cNvCxnSpPr/>
            <p:nvPr/>
          </p:nvCxnSpPr>
          <p:spPr bwMode="auto">
            <a:xfrm>
              <a:off x="3389994" y="5059538"/>
              <a:ext cx="0" cy="721069"/>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auto">
            <a:xfrm>
              <a:off x="4186666" y="5055204"/>
              <a:ext cx="0" cy="721069"/>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auto">
            <a:xfrm>
              <a:off x="5003196" y="5059538"/>
              <a:ext cx="0" cy="721069"/>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auto">
            <a:xfrm>
              <a:off x="5808536" y="5068206"/>
              <a:ext cx="0" cy="721069"/>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auto">
            <a:xfrm>
              <a:off x="6607730" y="5055204"/>
              <a:ext cx="0" cy="721069"/>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8229600" cy="1066800"/>
          </a:xfrm>
        </p:spPr>
        <p:txBody>
          <a:bodyPr anchor="b"/>
          <a:lstStyle/>
          <a:p>
            <a:r>
              <a:rPr lang="en-GB" dirty="0"/>
              <a:t>Palletised cargo</a:t>
            </a:r>
          </a:p>
        </p:txBody>
      </p:sp>
      <p:sp>
        <p:nvSpPr>
          <p:cNvPr id="3" name="Content Placeholder 2"/>
          <p:cNvSpPr>
            <a:spLocks noGrp="1"/>
          </p:cNvSpPr>
          <p:nvPr>
            <p:ph sz="quarter" idx="4294967295"/>
          </p:nvPr>
        </p:nvSpPr>
        <p:spPr>
          <a:xfrm>
            <a:off x="2743200" y="1676400"/>
            <a:ext cx="6096000" cy="2057400"/>
          </a:xfrm>
        </p:spPr>
        <p:txBody>
          <a:bodyPr>
            <a:normAutofit/>
          </a:bodyPr>
          <a:lstStyle/>
          <a:p>
            <a:r>
              <a:rPr lang="en-GB" sz="2400" dirty="0"/>
              <a:t>Check working condition of pallets</a:t>
            </a:r>
          </a:p>
          <a:p>
            <a:r>
              <a:rPr lang="en-GB" sz="2400" dirty="0"/>
              <a:t>Stack cargo in a stable manner on the pallet</a:t>
            </a:r>
          </a:p>
          <a:p>
            <a:r>
              <a:rPr lang="en-GB" sz="2400" dirty="0"/>
              <a:t>Shrink wrap and secure cargo to the pallet</a:t>
            </a:r>
          </a:p>
          <a:p>
            <a:r>
              <a:rPr lang="en-GB" sz="2400" dirty="0"/>
              <a:t>Lash every row of pallets</a:t>
            </a:r>
          </a:p>
        </p:txBody>
      </p:sp>
      <p:pic>
        <p:nvPicPr>
          <p:cNvPr id="5122" name="Picture 2" descr="C:\Users\momhmy\Desktop\L&amp;T\Safe loading pics\F36&amp;37-2.jpg"/>
          <p:cNvPicPr>
            <a:picLocks noChangeAspect="1" noChangeArrowheads="1"/>
          </p:cNvPicPr>
          <p:nvPr/>
        </p:nvPicPr>
        <p:blipFill>
          <a:blip r:embed="rId3" cstate="print"/>
          <a:srcRect l="15719" t="21274"/>
          <a:stretch>
            <a:fillRect/>
          </a:stretch>
        </p:blipFill>
        <p:spPr bwMode="auto">
          <a:xfrm>
            <a:off x="228600" y="1828800"/>
            <a:ext cx="2385365" cy="1646237"/>
          </a:xfrm>
          <a:prstGeom prst="rect">
            <a:avLst/>
          </a:prstGeom>
          <a:noFill/>
        </p:spPr>
      </p:pic>
      <p:grpSp>
        <p:nvGrpSpPr>
          <p:cNvPr id="4" name="Group 32"/>
          <p:cNvGrpSpPr/>
          <p:nvPr/>
        </p:nvGrpSpPr>
        <p:grpSpPr>
          <a:xfrm>
            <a:off x="609600" y="4343400"/>
            <a:ext cx="7924800" cy="1828800"/>
            <a:chOff x="225072" y="2186070"/>
            <a:chExt cx="11703756" cy="2604832"/>
          </a:xfrm>
        </p:grpSpPr>
        <p:pic>
          <p:nvPicPr>
            <p:cNvPr id="5123" name="Picture 3"/>
            <p:cNvPicPr>
              <a:picLocks noChangeAspect="1" noChangeArrowheads="1"/>
            </p:cNvPicPr>
            <p:nvPr/>
          </p:nvPicPr>
          <p:blipFill>
            <a:blip r:embed="rId4" cstate="print"/>
            <a:srcRect l="1852" t="7495" r="1852" b="3426"/>
            <a:stretch>
              <a:fillRect/>
            </a:stretch>
          </p:blipFill>
          <p:spPr bwMode="auto">
            <a:xfrm>
              <a:off x="225072" y="2186070"/>
              <a:ext cx="11703756" cy="2604832"/>
            </a:xfrm>
            <a:prstGeom prst="rect">
              <a:avLst/>
            </a:prstGeom>
            <a:noFill/>
            <a:ln w="9525">
              <a:noFill/>
              <a:miter lim="800000"/>
              <a:headEnd/>
              <a:tailEnd/>
            </a:ln>
          </p:spPr>
        </p:pic>
        <p:grpSp>
          <p:nvGrpSpPr>
            <p:cNvPr id="5" name="Group 31"/>
            <p:cNvGrpSpPr/>
            <p:nvPr/>
          </p:nvGrpSpPr>
          <p:grpSpPr>
            <a:xfrm>
              <a:off x="2754003" y="2253803"/>
              <a:ext cx="9020505" cy="1275008"/>
              <a:chOff x="2754003" y="2253803"/>
              <a:chExt cx="9020505" cy="1275008"/>
            </a:xfrm>
          </p:grpSpPr>
          <p:cxnSp>
            <p:nvCxnSpPr>
              <p:cNvPr id="6" name="Straight Connector 5"/>
              <p:cNvCxnSpPr/>
              <p:nvPr/>
            </p:nvCxnSpPr>
            <p:spPr bwMode="auto">
              <a:xfrm>
                <a:off x="2754003" y="2260244"/>
                <a:ext cx="0" cy="1262128"/>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auto">
              <a:xfrm>
                <a:off x="4095483" y="2261312"/>
                <a:ext cx="0" cy="1262128"/>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auto">
              <a:xfrm>
                <a:off x="5429517" y="2260244"/>
                <a:ext cx="0" cy="1262128"/>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auto">
              <a:xfrm>
                <a:off x="6752984" y="2260244"/>
                <a:ext cx="0" cy="1262128"/>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auto">
              <a:xfrm>
                <a:off x="8100883" y="2260244"/>
                <a:ext cx="0" cy="1262128"/>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auto">
              <a:xfrm flipH="1">
                <a:off x="9549687" y="2305318"/>
                <a:ext cx="115907" cy="1223493"/>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auto">
              <a:xfrm>
                <a:off x="11636062" y="2318198"/>
                <a:ext cx="138446" cy="1184857"/>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auto">
              <a:xfrm>
                <a:off x="9736428" y="2253803"/>
                <a:ext cx="1828800" cy="1"/>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sp>
            <p:nvSpPr>
              <p:cNvPr id="30" name="Arc 29"/>
              <p:cNvSpPr/>
              <p:nvPr/>
            </p:nvSpPr>
            <p:spPr bwMode="auto">
              <a:xfrm>
                <a:off x="9658083" y="2254873"/>
                <a:ext cx="171717" cy="183527"/>
              </a:xfrm>
              <a:prstGeom prst="arc">
                <a:avLst>
                  <a:gd name="adj1" fmla="val 11459333"/>
                  <a:gd name="adj2" fmla="val 16051551"/>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31" name="Arc 30"/>
              <p:cNvSpPr/>
              <p:nvPr/>
            </p:nvSpPr>
            <p:spPr bwMode="auto">
              <a:xfrm flipH="1">
                <a:off x="11474005" y="2253805"/>
                <a:ext cx="171717" cy="183527"/>
              </a:xfrm>
              <a:prstGeom prst="arc">
                <a:avLst>
                  <a:gd name="adj1" fmla="val 11459333"/>
                  <a:gd name="adj2" fmla="val 16051551"/>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8229600" cy="1066800"/>
          </a:xfrm>
        </p:spPr>
        <p:txBody>
          <a:bodyPr anchor="b"/>
          <a:lstStyle/>
          <a:p>
            <a:r>
              <a:rPr lang="en-GB" dirty="0"/>
              <a:t>Steel Plates/ Structural steel</a:t>
            </a:r>
          </a:p>
        </p:txBody>
      </p:sp>
      <p:sp>
        <p:nvSpPr>
          <p:cNvPr id="3" name="Content Placeholder 2"/>
          <p:cNvSpPr>
            <a:spLocks noGrp="1"/>
          </p:cNvSpPr>
          <p:nvPr>
            <p:ph sz="quarter" idx="4294967295"/>
          </p:nvPr>
        </p:nvSpPr>
        <p:spPr>
          <a:xfrm>
            <a:off x="609600" y="1219200"/>
            <a:ext cx="7620000" cy="2743200"/>
          </a:xfrm>
        </p:spPr>
        <p:txBody>
          <a:bodyPr>
            <a:normAutofit/>
          </a:bodyPr>
          <a:lstStyle/>
          <a:p>
            <a:pPr>
              <a:buNone/>
            </a:pPr>
            <a:r>
              <a:rPr lang="en-GB" dirty="0">
                <a:solidFill>
                  <a:schemeClr val="accent2"/>
                </a:solidFill>
              </a:rPr>
              <a:t>Different-sized steel</a:t>
            </a:r>
          </a:p>
          <a:p>
            <a:r>
              <a:rPr lang="en-GB" sz="2400" dirty="0"/>
              <a:t>Place smaller steel pieces on top of larger, heavier ones</a:t>
            </a:r>
          </a:p>
          <a:p>
            <a:r>
              <a:rPr lang="en-GB" sz="2400" dirty="0"/>
              <a:t>Place spacers in between each stack</a:t>
            </a:r>
          </a:p>
          <a:p>
            <a:r>
              <a:rPr lang="en-GB" sz="2400" dirty="0"/>
              <a:t>Ensure that the stacks and spacers are in contact</a:t>
            </a:r>
          </a:p>
          <a:p>
            <a:r>
              <a:rPr lang="en-GB" sz="2400" dirty="0"/>
              <a:t>Use at least two lashing per stack</a:t>
            </a:r>
          </a:p>
        </p:txBody>
      </p:sp>
      <p:grpSp>
        <p:nvGrpSpPr>
          <p:cNvPr id="17" name="Group 16"/>
          <p:cNvGrpSpPr/>
          <p:nvPr/>
        </p:nvGrpSpPr>
        <p:grpSpPr>
          <a:xfrm>
            <a:off x="914400" y="3733800"/>
            <a:ext cx="7239000" cy="2514600"/>
            <a:chOff x="914400" y="4114800"/>
            <a:chExt cx="7239000" cy="2590800"/>
          </a:xfrm>
        </p:grpSpPr>
        <p:grpSp>
          <p:nvGrpSpPr>
            <p:cNvPr id="12" name="Group 11"/>
            <p:cNvGrpSpPr/>
            <p:nvPr/>
          </p:nvGrpSpPr>
          <p:grpSpPr>
            <a:xfrm>
              <a:off x="914400" y="4114800"/>
              <a:ext cx="7239000" cy="2590800"/>
              <a:chOff x="914400" y="4114800"/>
              <a:chExt cx="7239000" cy="2590800"/>
            </a:xfrm>
          </p:grpSpPr>
          <p:pic>
            <p:nvPicPr>
              <p:cNvPr id="1026" name="Picture 2"/>
              <p:cNvPicPr>
                <a:picLocks noChangeAspect="1" noChangeArrowheads="1"/>
              </p:cNvPicPr>
              <p:nvPr/>
            </p:nvPicPr>
            <p:blipFill>
              <a:blip r:embed="rId3" cstate="print"/>
              <a:srcRect/>
              <a:stretch>
                <a:fillRect/>
              </a:stretch>
            </p:blipFill>
            <p:spPr bwMode="auto">
              <a:xfrm>
                <a:off x="914400" y="4114800"/>
                <a:ext cx="7239000" cy="2590800"/>
              </a:xfrm>
              <a:prstGeom prst="rect">
                <a:avLst/>
              </a:prstGeom>
              <a:noFill/>
              <a:ln w="9525">
                <a:noFill/>
                <a:miter lim="800000"/>
                <a:headEnd/>
                <a:tailEnd/>
              </a:ln>
            </p:spPr>
          </p:pic>
          <p:cxnSp>
            <p:nvCxnSpPr>
              <p:cNvPr id="5" name="Straight Connector 4"/>
              <p:cNvCxnSpPr/>
              <p:nvPr/>
            </p:nvCxnSpPr>
            <p:spPr bwMode="auto">
              <a:xfrm>
                <a:off x="3791201" y="4717576"/>
                <a:ext cx="0" cy="914400"/>
              </a:xfrm>
              <a:prstGeom prst="line">
                <a:avLst/>
              </a:prstGeom>
              <a:ln w="412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bwMode="auto">
              <a:xfrm>
                <a:off x="6499744" y="4626592"/>
                <a:ext cx="0" cy="99060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p:cNvCxnSpPr/>
            <p:nvPr/>
          </p:nvCxnSpPr>
          <p:spPr bwMode="auto">
            <a:xfrm>
              <a:off x="3200400" y="4710752"/>
              <a:ext cx="0" cy="91440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auto">
            <a:xfrm>
              <a:off x="4419600" y="4710752"/>
              <a:ext cx="0" cy="91440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auto">
            <a:xfrm>
              <a:off x="7239000" y="4626592"/>
              <a:ext cx="0" cy="99060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auto">
            <a:xfrm>
              <a:off x="5486400" y="4620904"/>
              <a:ext cx="0" cy="99060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447800" y="3429000"/>
            <a:ext cx="7620000" cy="838200"/>
          </a:xfrm>
          <a:prstGeom prst="rect">
            <a:avLst/>
          </a:prstGeom>
        </p:spPr>
        <p:txBody>
          <a:bodyPr/>
          <a:lstStyle/>
          <a:p>
            <a:pPr algn="ctr" fontAlgn="auto">
              <a:spcAft>
                <a:spcPts val="0"/>
              </a:spcAft>
              <a:defRPr/>
            </a:pPr>
            <a:r>
              <a:rPr lang="en-US" sz="4800" b="1" dirty="0">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0" scaled="1"/>
                  <a:tileRect/>
                </a:gradFill>
                <a:latin typeface="Calibri"/>
                <a:ea typeface="+mj-ea"/>
                <a:cs typeface="+mj-cs"/>
              </a:rPr>
              <a:t>SAFE LOADING ON VEHICLES </a:t>
            </a:r>
          </a:p>
        </p:txBody>
      </p:sp>
      <p:sp>
        <p:nvSpPr>
          <p:cNvPr id="11" name="Rectangle 10"/>
          <p:cNvSpPr/>
          <p:nvPr/>
        </p:nvSpPr>
        <p:spPr>
          <a:xfrm>
            <a:off x="6781800" y="914400"/>
            <a:ext cx="1905000" cy="1371600"/>
          </a:xfrm>
          <a:prstGeom prst="rect">
            <a:avLst/>
          </a:prstGeom>
          <a:solidFill>
            <a:schemeClr val="accent2">
              <a:lumMod val="20000"/>
              <a:lumOff val="80000"/>
            </a:schemeClr>
          </a:solidFill>
          <a:ln>
            <a:prstDash val="dash"/>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kern="0" dirty="0">
                <a:solidFill>
                  <a:schemeClr val="accent1">
                    <a:lumMod val="50000"/>
                  </a:schemeClr>
                </a:solidFill>
                <a:latin typeface="Calibri"/>
                <a:cs typeface="+mn-cs"/>
              </a:rPr>
              <a:t>Your company logo here</a:t>
            </a:r>
          </a:p>
        </p:txBody>
      </p:sp>
      <p:grpSp>
        <p:nvGrpSpPr>
          <p:cNvPr id="17" name="Group 16"/>
          <p:cNvGrpSpPr/>
          <p:nvPr/>
        </p:nvGrpSpPr>
        <p:grpSpPr>
          <a:xfrm>
            <a:off x="0" y="4267200"/>
            <a:ext cx="9144000" cy="76200"/>
            <a:chOff x="0" y="3200400"/>
            <a:chExt cx="9144000" cy="76200"/>
          </a:xfrm>
        </p:grpSpPr>
        <p:sp>
          <p:nvSpPr>
            <p:cNvPr id="13" name="Rectangle 12"/>
            <p:cNvSpPr/>
            <p:nvPr/>
          </p:nvSpPr>
          <p:spPr>
            <a:xfrm>
              <a:off x="0" y="3200400"/>
              <a:ext cx="5410200" cy="7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4267200" y="3200400"/>
              <a:ext cx="2514600" cy="76200"/>
            </a:xfrm>
            <a:prstGeom prst="rect">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6248400" y="3200400"/>
              <a:ext cx="1752600" cy="7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7620000" y="3200400"/>
              <a:ext cx="1524000" cy="76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Rectangle 17"/>
          <p:cNvSpPr/>
          <p:nvPr/>
        </p:nvSpPr>
        <p:spPr>
          <a:xfrm>
            <a:off x="228600" y="6096000"/>
            <a:ext cx="2057400" cy="533400"/>
          </a:xfrm>
          <a:prstGeom prst="rect">
            <a:avLst/>
          </a:prstGeom>
          <a:solidFill>
            <a:schemeClr val="accent2">
              <a:lumMod val="20000"/>
              <a:lumOff val="80000"/>
            </a:schemeClr>
          </a:solidFill>
          <a:ln>
            <a:prstDash val="dash"/>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kern="0" dirty="0">
                <a:solidFill>
                  <a:schemeClr val="accent1">
                    <a:lumMod val="50000"/>
                  </a:schemeClr>
                </a:solidFill>
                <a:latin typeface="Calibri"/>
                <a:cs typeface="+mn-cs"/>
              </a:rPr>
              <a:t>Date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8229600" cy="1066800"/>
          </a:xfrm>
        </p:spPr>
        <p:txBody>
          <a:bodyPr anchor="b"/>
          <a:lstStyle/>
          <a:p>
            <a:r>
              <a:rPr lang="en-GB" dirty="0"/>
              <a:t>Steel Plates/ Structural steel</a:t>
            </a:r>
          </a:p>
        </p:txBody>
      </p:sp>
      <p:sp>
        <p:nvSpPr>
          <p:cNvPr id="3" name="Content Placeholder 2"/>
          <p:cNvSpPr>
            <a:spLocks noGrp="1"/>
          </p:cNvSpPr>
          <p:nvPr>
            <p:ph sz="quarter" idx="4294967295"/>
          </p:nvPr>
        </p:nvSpPr>
        <p:spPr>
          <a:xfrm>
            <a:off x="762000" y="1676400"/>
            <a:ext cx="7848600" cy="2133600"/>
          </a:xfrm>
        </p:spPr>
        <p:txBody>
          <a:bodyPr>
            <a:normAutofit/>
          </a:bodyPr>
          <a:lstStyle/>
          <a:p>
            <a:pPr>
              <a:buNone/>
            </a:pPr>
            <a:r>
              <a:rPr lang="en-GB" dirty="0">
                <a:solidFill>
                  <a:schemeClr val="accent2"/>
                </a:solidFill>
              </a:rPr>
              <a:t>Structural steel</a:t>
            </a:r>
          </a:p>
          <a:p>
            <a:pPr>
              <a:lnSpc>
                <a:spcPct val="114000"/>
              </a:lnSpc>
            </a:pPr>
            <a:r>
              <a:rPr lang="en-GB" sz="2400" dirty="0"/>
              <a:t>Ensure enough stanchion bars are fitted on the lorry bed</a:t>
            </a:r>
          </a:p>
          <a:p>
            <a:pPr>
              <a:lnSpc>
                <a:spcPct val="114000"/>
              </a:lnSpc>
            </a:pPr>
            <a:r>
              <a:rPr lang="en-GB" sz="2400" dirty="0"/>
              <a:t>Use at least two lashing devices for each piece of steel</a:t>
            </a:r>
          </a:p>
          <a:p>
            <a:pPr>
              <a:lnSpc>
                <a:spcPct val="114000"/>
              </a:lnSpc>
            </a:pPr>
            <a:r>
              <a:rPr lang="en-GB" sz="2400" dirty="0"/>
              <a:t>Use more lashing devices when stacking in layers</a:t>
            </a:r>
          </a:p>
        </p:txBody>
      </p:sp>
      <p:grpSp>
        <p:nvGrpSpPr>
          <p:cNvPr id="26" name="Group 25"/>
          <p:cNvGrpSpPr/>
          <p:nvPr/>
        </p:nvGrpSpPr>
        <p:grpSpPr>
          <a:xfrm>
            <a:off x="838200" y="3962400"/>
            <a:ext cx="7391400" cy="2057400"/>
            <a:chOff x="1447800" y="4419600"/>
            <a:chExt cx="6324600" cy="1828800"/>
          </a:xfrm>
        </p:grpSpPr>
        <p:grpSp>
          <p:nvGrpSpPr>
            <p:cNvPr id="23" name="Group 22"/>
            <p:cNvGrpSpPr/>
            <p:nvPr/>
          </p:nvGrpSpPr>
          <p:grpSpPr>
            <a:xfrm>
              <a:off x="1447800" y="4419600"/>
              <a:ext cx="6324600" cy="1828800"/>
              <a:chOff x="1371601" y="3505200"/>
              <a:chExt cx="6096000" cy="1524000"/>
            </a:xfrm>
          </p:grpSpPr>
          <p:pic>
            <p:nvPicPr>
              <p:cNvPr id="2050" name="Picture 2"/>
              <p:cNvPicPr>
                <a:picLocks noChangeAspect="1" noChangeArrowheads="1"/>
              </p:cNvPicPr>
              <p:nvPr/>
            </p:nvPicPr>
            <p:blipFill>
              <a:blip r:embed="rId3" cstate="print"/>
              <a:srcRect b="47854"/>
              <a:stretch>
                <a:fillRect/>
              </a:stretch>
            </p:blipFill>
            <p:spPr bwMode="auto">
              <a:xfrm>
                <a:off x="1371601" y="3505200"/>
                <a:ext cx="6096000" cy="1524000"/>
              </a:xfrm>
              <a:prstGeom prst="rect">
                <a:avLst/>
              </a:prstGeom>
              <a:noFill/>
              <a:ln w="9525">
                <a:noFill/>
                <a:miter lim="800000"/>
                <a:headEnd/>
                <a:tailEnd/>
              </a:ln>
            </p:spPr>
          </p:pic>
          <p:grpSp>
            <p:nvGrpSpPr>
              <p:cNvPr id="34" name="Group 33"/>
              <p:cNvGrpSpPr/>
              <p:nvPr/>
            </p:nvGrpSpPr>
            <p:grpSpPr>
              <a:xfrm>
                <a:off x="3471797" y="3924387"/>
                <a:ext cx="1548762" cy="414021"/>
                <a:chOff x="3593214" y="3663305"/>
                <a:chExt cx="1638300" cy="457200"/>
              </a:xfrm>
            </p:grpSpPr>
            <p:cxnSp>
              <p:nvCxnSpPr>
                <p:cNvPr id="5" name="Straight Connector 4"/>
                <p:cNvCxnSpPr/>
                <p:nvPr/>
              </p:nvCxnSpPr>
              <p:spPr bwMode="auto">
                <a:xfrm>
                  <a:off x="3593214" y="3663305"/>
                  <a:ext cx="0" cy="45720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a:off x="5231514" y="3663305"/>
                  <a:ext cx="0" cy="45720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6302584" y="3933622"/>
                <a:ext cx="983442" cy="399620"/>
                <a:chOff x="6587655" y="3673503"/>
                <a:chExt cx="1040297" cy="441297"/>
              </a:xfrm>
            </p:grpSpPr>
            <p:cxnSp>
              <p:nvCxnSpPr>
                <p:cNvPr id="16" name="Straight Connector 15"/>
                <p:cNvCxnSpPr/>
                <p:nvPr/>
              </p:nvCxnSpPr>
              <p:spPr bwMode="auto">
                <a:xfrm flipH="1">
                  <a:off x="6587655" y="3673503"/>
                  <a:ext cx="103367" cy="433346"/>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auto">
                <a:xfrm>
                  <a:off x="7529886" y="3681454"/>
                  <a:ext cx="98066" cy="433346"/>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auto">
                <a:xfrm flipH="1">
                  <a:off x="6689696" y="3673504"/>
                  <a:ext cx="838200"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grpSp>
        </p:grpSp>
        <p:sp>
          <p:nvSpPr>
            <p:cNvPr id="24" name="Rectangle 23"/>
            <p:cNvSpPr/>
            <p:nvPr/>
          </p:nvSpPr>
          <p:spPr>
            <a:xfrm>
              <a:off x="1524000" y="6019800"/>
              <a:ext cx="1295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8229600" cy="1066800"/>
          </a:xfrm>
        </p:spPr>
        <p:txBody>
          <a:bodyPr anchor="b"/>
          <a:lstStyle/>
          <a:p>
            <a:r>
              <a:rPr lang="en-GB" dirty="0"/>
              <a:t>Steel Plates/ Structural steel</a:t>
            </a:r>
          </a:p>
        </p:txBody>
      </p:sp>
      <p:sp>
        <p:nvSpPr>
          <p:cNvPr id="3" name="Content Placeholder 2"/>
          <p:cNvSpPr>
            <a:spLocks noGrp="1"/>
          </p:cNvSpPr>
          <p:nvPr>
            <p:ph sz="quarter" idx="4294967295"/>
          </p:nvPr>
        </p:nvSpPr>
        <p:spPr>
          <a:xfrm>
            <a:off x="152400" y="1219200"/>
            <a:ext cx="8839200" cy="2133600"/>
          </a:xfrm>
        </p:spPr>
        <p:txBody>
          <a:bodyPr>
            <a:normAutofit/>
          </a:bodyPr>
          <a:lstStyle/>
          <a:p>
            <a:pPr>
              <a:buNone/>
            </a:pPr>
            <a:r>
              <a:rPr lang="en-GB" dirty="0">
                <a:solidFill>
                  <a:schemeClr val="accent2"/>
                </a:solidFill>
              </a:rPr>
              <a:t> Structural steel</a:t>
            </a:r>
          </a:p>
          <a:p>
            <a:pPr>
              <a:lnSpc>
                <a:spcPct val="114000"/>
              </a:lnSpc>
            </a:pPr>
            <a:r>
              <a:rPr lang="en-GB" sz="2400" dirty="0"/>
              <a:t>Ensure </a:t>
            </a:r>
            <a:r>
              <a:rPr lang="en-GB" sz="2400" dirty="0" err="1"/>
              <a:t>dunnage</a:t>
            </a:r>
            <a:r>
              <a:rPr lang="en-GB" sz="2400" dirty="0"/>
              <a:t> wood is in good condition, &amp; lay it between layers</a:t>
            </a:r>
          </a:p>
          <a:p>
            <a:pPr>
              <a:lnSpc>
                <a:spcPct val="114000"/>
              </a:lnSpc>
            </a:pPr>
            <a:r>
              <a:rPr lang="en-GB" sz="2400" dirty="0"/>
              <a:t>Ensure at least two stanchion bars on each side per stack of steel</a:t>
            </a:r>
          </a:p>
          <a:p>
            <a:pPr>
              <a:lnSpc>
                <a:spcPct val="114000"/>
              </a:lnSpc>
            </a:pPr>
            <a:r>
              <a:rPr lang="en-GB" sz="2400" dirty="0"/>
              <a:t>Use at least two lashing devices per stack</a:t>
            </a:r>
          </a:p>
        </p:txBody>
      </p:sp>
      <p:grpSp>
        <p:nvGrpSpPr>
          <p:cNvPr id="59" name="Group 58"/>
          <p:cNvGrpSpPr/>
          <p:nvPr/>
        </p:nvGrpSpPr>
        <p:grpSpPr>
          <a:xfrm>
            <a:off x="1295400" y="3124200"/>
            <a:ext cx="6553200" cy="3352800"/>
            <a:chOff x="1142558" y="3505200"/>
            <a:chExt cx="6477442" cy="3276600"/>
          </a:xfrm>
        </p:grpSpPr>
        <p:pic>
          <p:nvPicPr>
            <p:cNvPr id="3074" name="Picture 2"/>
            <p:cNvPicPr>
              <a:picLocks noChangeAspect="1" noChangeArrowheads="1"/>
            </p:cNvPicPr>
            <p:nvPr/>
          </p:nvPicPr>
          <p:blipFill>
            <a:blip r:embed="rId3" cstate="print"/>
            <a:srcRect/>
            <a:stretch>
              <a:fillRect/>
            </a:stretch>
          </p:blipFill>
          <p:spPr bwMode="auto">
            <a:xfrm>
              <a:off x="1142558" y="3505200"/>
              <a:ext cx="6477442" cy="3276600"/>
            </a:xfrm>
            <a:prstGeom prst="rect">
              <a:avLst/>
            </a:prstGeom>
            <a:noFill/>
            <a:ln w="9525">
              <a:noFill/>
              <a:miter lim="800000"/>
              <a:headEnd/>
              <a:tailEnd/>
            </a:ln>
          </p:spPr>
        </p:pic>
        <p:grpSp>
          <p:nvGrpSpPr>
            <p:cNvPr id="35" name="Group 34"/>
            <p:cNvGrpSpPr/>
            <p:nvPr/>
          </p:nvGrpSpPr>
          <p:grpSpPr>
            <a:xfrm>
              <a:off x="6359236" y="4032661"/>
              <a:ext cx="1039091" cy="438398"/>
              <a:chOff x="6359236" y="4032661"/>
              <a:chExt cx="1039091" cy="438398"/>
            </a:xfrm>
          </p:grpSpPr>
          <p:cxnSp>
            <p:nvCxnSpPr>
              <p:cNvPr id="5" name="Straight Connector 4"/>
              <p:cNvCxnSpPr/>
              <p:nvPr/>
            </p:nvCxnSpPr>
            <p:spPr bwMode="auto">
              <a:xfrm flipH="1">
                <a:off x="6359236" y="4032661"/>
                <a:ext cx="107141" cy="438398"/>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bwMode="auto">
              <a:xfrm>
                <a:off x="7297387" y="4043548"/>
                <a:ext cx="100940" cy="391885"/>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bwMode="auto">
              <a:xfrm flipH="1">
                <a:off x="6477990" y="4037424"/>
                <a:ext cx="819398"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6362701" y="5625749"/>
              <a:ext cx="1038224" cy="427388"/>
              <a:chOff x="6362701" y="5625749"/>
              <a:chExt cx="1038224" cy="427388"/>
            </a:xfrm>
          </p:grpSpPr>
          <p:cxnSp>
            <p:nvCxnSpPr>
              <p:cNvPr id="8" name="Straight Connector 7"/>
              <p:cNvCxnSpPr/>
              <p:nvPr/>
            </p:nvCxnSpPr>
            <p:spPr bwMode="auto">
              <a:xfrm flipH="1">
                <a:off x="6362701" y="5628098"/>
                <a:ext cx="107266" cy="425039"/>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auto">
              <a:xfrm>
                <a:off x="7304632" y="5634123"/>
                <a:ext cx="96293" cy="37139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auto">
              <a:xfrm flipH="1">
                <a:off x="6464941" y="5625749"/>
                <a:ext cx="838903" cy="198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2705339" y="4019797"/>
              <a:ext cx="2680794" cy="475379"/>
              <a:chOff x="2705339" y="4019797"/>
              <a:chExt cx="2680794" cy="475379"/>
            </a:xfrm>
          </p:grpSpPr>
          <p:cxnSp>
            <p:nvCxnSpPr>
              <p:cNvPr id="17" name="Straight Connector 16"/>
              <p:cNvCxnSpPr/>
              <p:nvPr/>
            </p:nvCxnSpPr>
            <p:spPr bwMode="auto">
              <a:xfrm>
                <a:off x="2705339" y="4025735"/>
                <a:ext cx="0" cy="456574"/>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auto">
              <a:xfrm>
                <a:off x="3063398" y="4019797"/>
                <a:ext cx="1980" cy="474390"/>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auto">
              <a:xfrm flipH="1">
                <a:off x="3673114" y="4037610"/>
                <a:ext cx="992" cy="450639"/>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auto">
              <a:xfrm flipH="1">
                <a:off x="4418294" y="4038600"/>
                <a:ext cx="992" cy="450639"/>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auto">
              <a:xfrm flipH="1">
                <a:off x="5385141" y="4038600"/>
                <a:ext cx="992" cy="450639"/>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auto">
              <a:xfrm>
                <a:off x="4779453" y="4020786"/>
                <a:ext cx="1980" cy="474390"/>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2619997" y="5588211"/>
              <a:ext cx="2693712" cy="474136"/>
              <a:chOff x="2619997" y="5588211"/>
              <a:chExt cx="2693712" cy="474136"/>
            </a:xfrm>
          </p:grpSpPr>
          <p:cxnSp>
            <p:nvCxnSpPr>
              <p:cNvPr id="11" name="Straight Connector 10"/>
              <p:cNvCxnSpPr/>
              <p:nvPr/>
            </p:nvCxnSpPr>
            <p:spPr bwMode="auto">
              <a:xfrm>
                <a:off x="3143615" y="5588211"/>
                <a:ext cx="2" cy="466410"/>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2619997" y="5605464"/>
                <a:ext cx="2" cy="456883"/>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auto">
              <a:xfrm>
                <a:off x="4753930" y="5592165"/>
                <a:ext cx="2" cy="466409"/>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auto">
              <a:xfrm>
                <a:off x="3719511" y="5605459"/>
                <a:ext cx="2" cy="456883"/>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auto">
              <a:xfrm>
                <a:off x="4219578" y="5605459"/>
                <a:ext cx="2" cy="456883"/>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auto">
              <a:xfrm>
                <a:off x="5313707" y="5605459"/>
                <a:ext cx="2" cy="456883"/>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8229600" cy="1066800"/>
          </a:xfrm>
        </p:spPr>
        <p:txBody>
          <a:bodyPr anchor="b"/>
          <a:lstStyle/>
          <a:p>
            <a:r>
              <a:rPr lang="en-GB" dirty="0"/>
              <a:t>Pipes</a:t>
            </a:r>
          </a:p>
        </p:txBody>
      </p:sp>
      <p:sp>
        <p:nvSpPr>
          <p:cNvPr id="3" name="Content Placeholder 2"/>
          <p:cNvSpPr>
            <a:spLocks noGrp="1"/>
          </p:cNvSpPr>
          <p:nvPr>
            <p:ph idx="4294967295"/>
          </p:nvPr>
        </p:nvSpPr>
        <p:spPr>
          <a:xfrm>
            <a:off x="381000" y="1447800"/>
            <a:ext cx="8229600" cy="1600200"/>
          </a:xfrm>
        </p:spPr>
        <p:txBody>
          <a:bodyPr>
            <a:normAutofit/>
          </a:bodyPr>
          <a:lstStyle/>
          <a:p>
            <a:r>
              <a:rPr lang="en-GB" sz="2400" dirty="0"/>
              <a:t>Use long trailers so the pipes do not hang out of the trailer</a:t>
            </a:r>
          </a:p>
          <a:p>
            <a:r>
              <a:rPr lang="en-GB" sz="2400" dirty="0"/>
              <a:t>Bundle loose pipes together</a:t>
            </a:r>
          </a:p>
          <a:p>
            <a:r>
              <a:rPr lang="en-GB" sz="2400" dirty="0"/>
              <a:t>Use at least two lashing devices per stack</a:t>
            </a:r>
          </a:p>
          <a:p>
            <a:endParaRPr lang="en-GB" sz="2400" dirty="0"/>
          </a:p>
        </p:txBody>
      </p:sp>
      <p:grpSp>
        <p:nvGrpSpPr>
          <p:cNvPr id="44" name="Group 43"/>
          <p:cNvGrpSpPr/>
          <p:nvPr/>
        </p:nvGrpSpPr>
        <p:grpSpPr>
          <a:xfrm>
            <a:off x="631826" y="2971800"/>
            <a:ext cx="7826374" cy="3429000"/>
            <a:chOff x="762000" y="3276600"/>
            <a:chExt cx="7826374" cy="3429000"/>
          </a:xfrm>
        </p:grpSpPr>
        <p:grpSp>
          <p:nvGrpSpPr>
            <p:cNvPr id="41" name="Group 40"/>
            <p:cNvGrpSpPr/>
            <p:nvPr/>
          </p:nvGrpSpPr>
          <p:grpSpPr>
            <a:xfrm>
              <a:off x="1828800" y="3276600"/>
              <a:ext cx="6759574" cy="3429000"/>
              <a:chOff x="-3200400" y="-304800"/>
              <a:chExt cx="14455774" cy="7162800"/>
            </a:xfrm>
          </p:grpSpPr>
          <p:grpSp>
            <p:nvGrpSpPr>
              <p:cNvPr id="7" name="Group 6"/>
              <p:cNvGrpSpPr/>
              <p:nvPr/>
            </p:nvGrpSpPr>
            <p:grpSpPr>
              <a:xfrm>
                <a:off x="-3200400" y="-304800"/>
                <a:ext cx="14455774" cy="7162800"/>
                <a:chOff x="-457200" y="381000"/>
                <a:chExt cx="9458326" cy="4953000"/>
              </a:xfrm>
            </p:grpSpPr>
            <p:pic>
              <p:nvPicPr>
                <p:cNvPr id="4099" name="Picture 3"/>
                <p:cNvPicPr>
                  <a:picLocks noChangeAspect="1" noChangeArrowheads="1"/>
                </p:cNvPicPr>
                <p:nvPr/>
              </p:nvPicPr>
              <p:blipFill>
                <a:blip r:embed="rId3" cstate="print"/>
                <a:srcRect/>
                <a:stretch>
                  <a:fillRect/>
                </a:stretch>
              </p:blipFill>
              <p:spPr bwMode="auto">
                <a:xfrm>
                  <a:off x="-457200" y="381000"/>
                  <a:ext cx="9458204" cy="2667000"/>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457200" y="2743200"/>
                  <a:ext cx="9458326" cy="2590800"/>
                </a:xfrm>
                <a:prstGeom prst="rect">
                  <a:avLst/>
                </a:prstGeom>
                <a:noFill/>
                <a:ln w="9525">
                  <a:noFill/>
                  <a:miter lim="800000"/>
                  <a:headEnd/>
                  <a:tailEnd/>
                </a:ln>
              </p:spPr>
            </p:pic>
          </p:grpSp>
          <p:grpSp>
            <p:nvGrpSpPr>
              <p:cNvPr id="40" name="Group 39"/>
              <p:cNvGrpSpPr/>
              <p:nvPr/>
            </p:nvGrpSpPr>
            <p:grpSpPr>
              <a:xfrm>
                <a:off x="34504" y="779252"/>
                <a:ext cx="6671096" cy="4431102"/>
                <a:chOff x="34504" y="779252"/>
                <a:chExt cx="6671096" cy="4431102"/>
              </a:xfrm>
            </p:grpSpPr>
            <p:cxnSp>
              <p:nvCxnSpPr>
                <p:cNvPr id="8" name="Straight Connector 7"/>
                <p:cNvCxnSpPr/>
                <p:nvPr/>
              </p:nvCxnSpPr>
              <p:spPr bwMode="auto">
                <a:xfrm>
                  <a:off x="4275826" y="779252"/>
                  <a:ext cx="0" cy="1066800"/>
                </a:xfrm>
                <a:prstGeom prst="line">
                  <a:avLst/>
                </a:prstGeom>
                <a:ln w="444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auto">
                <a:xfrm>
                  <a:off x="2040148" y="781940"/>
                  <a:ext cx="4312" cy="842513"/>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auto">
                <a:xfrm>
                  <a:off x="6705600" y="787878"/>
                  <a:ext cx="0" cy="1066800"/>
                </a:xfrm>
                <a:prstGeom prst="line">
                  <a:avLst/>
                </a:prstGeom>
                <a:ln w="444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auto">
                <a:xfrm>
                  <a:off x="34504" y="779252"/>
                  <a:ext cx="0" cy="1066800"/>
                </a:xfrm>
                <a:prstGeom prst="line">
                  <a:avLst/>
                </a:prstGeom>
                <a:ln w="444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auto">
                <a:xfrm>
                  <a:off x="5510844" y="4123426"/>
                  <a:ext cx="0" cy="1066800"/>
                </a:xfrm>
                <a:prstGeom prst="line">
                  <a:avLst/>
                </a:prstGeom>
                <a:ln w="508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auto">
                <a:xfrm>
                  <a:off x="1761226" y="4114800"/>
                  <a:ext cx="0" cy="1066800"/>
                </a:xfrm>
                <a:prstGeom prst="line">
                  <a:avLst/>
                </a:prstGeom>
                <a:ln w="508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auto">
                <a:xfrm>
                  <a:off x="6649531" y="4140679"/>
                  <a:ext cx="0" cy="1066800"/>
                </a:xfrm>
                <a:prstGeom prst="line">
                  <a:avLst/>
                </a:prstGeom>
                <a:ln w="508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auto">
                <a:xfrm>
                  <a:off x="4127742" y="4129177"/>
                  <a:ext cx="0" cy="1066800"/>
                </a:xfrm>
                <a:prstGeom prst="line">
                  <a:avLst/>
                </a:prstGeom>
                <a:ln w="508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auto">
                <a:xfrm>
                  <a:off x="3037938" y="4126302"/>
                  <a:ext cx="0" cy="1066800"/>
                </a:xfrm>
                <a:prstGeom prst="line">
                  <a:avLst/>
                </a:prstGeom>
                <a:ln w="508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auto">
                <a:xfrm>
                  <a:off x="424135" y="4143554"/>
                  <a:ext cx="0" cy="1066800"/>
                </a:xfrm>
                <a:prstGeom prst="line">
                  <a:avLst/>
                </a:prstGeom>
                <a:ln w="508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8458200" y="888569"/>
                <a:ext cx="2384156" cy="869198"/>
                <a:chOff x="8458200" y="888569"/>
                <a:chExt cx="2384156" cy="869198"/>
              </a:xfrm>
            </p:grpSpPr>
            <p:cxnSp>
              <p:nvCxnSpPr>
                <p:cNvPr id="24" name="Straight Connector 23"/>
                <p:cNvCxnSpPr/>
                <p:nvPr/>
              </p:nvCxnSpPr>
              <p:spPr>
                <a:xfrm flipV="1">
                  <a:off x="8458200" y="955729"/>
                  <a:ext cx="65868" cy="796872"/>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10791986" y="950563"/>
                  <a:ext cx="50370" cy="807204"/>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595102" y="888570"/>
                  <a:ext cx="2133600"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31" name="Arc 30"/>
                <p:cNvSpPr/>
                <p:nvPr/>
              </p:nvSpPr>
              <p:spPr>
                <a:xfrm>
                  <a:off x="10639586" y="888569"/>
                  <a:ext cx="152400" cy="152400"/>
                </a:xfrm>
                <a:prstGeom prst="arc">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Arc 31"/>
                <p:cNvSpPr/>
                <p:nvPr/>
              </p:nvSpPr>
              <p:spPr>
                <a:xfrm flipH="1">
                  <a:off x="8526650" y="893735"/>
                  <a:ext cx="152400" cy="152400"/>
                </a:xfrm>
                <a:prstGeom prst="arc">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34" name="Group 33"/>
              <p:cNvGrpSpPr/>
              <p:nvPr/>
            </p:nvGrpSpPr>
            <p:grpSpPr>
              <a:xfrm>
                <a:off x="8487905" y="4210373"/>
                <a:ext cx="2412570" cy="869198"/>
                <a:chOff x="8458200" y="888569"/>
                <a:chExt cx="2384156" cy="869198"/>
              </a:xfrm>
            </p:grpSpPr>
            <p:cxnSp>
              <p:nvCxnSpPr>
                <p:cNvPr id="35" name="Straight Connector 34"/>
                <p:cNvCxnSpPr/>
                <p:nvPr/>
              </p:nvCxnSpPr>
              <p:spPr>
                <a:xfrm flipV="1">
                  <a:off x="8458200" y="955729"/>
                  <a:ext cx="65868" cy="796872"/>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10791986" y="950563"/>
                  <a:ext cx="50370" cy="807204"/>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595102" y="888570"/>
                  <a:ext cx="2133600"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38" name="Arc 37"/>
                <p:cNvSpPr/>
                <p:nvPr/>
              </p:nvSpPr>
              <p:spPr>
                <a:xfrm>
                  <a:off x="10639586" y="888569"/>
                  <a:ext cx="152400" cy="152400"/>
                </a:xfrm>
                <a:prstGeom prst="arc">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 name="Arc 38"/>
                <p:cNvSpPr/>
                <p:nvPr/>
              </p:nvSpPr>
              <p:spPr>
                <a:xfrm flipH="1">
                  <a:off x="8526650" y="893735"/>
                  <a:ext cx="152400" cy="152400"/>
                </a:xfrm>
                <a:prstGeom prst="arc">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sp>
          <p:nvSpPr>
            <p:cNvPr id="42" name="TextBox 41"/>
            <p:cNvSpPr txBox="1"/>
            <p:nvPr/>
          </p:nvSpPr>
          <p:spPr>
            <a:xfrm>
              <a:off x="762000" y="3886200"/>
              <a:ext cx="1219200" cy="461665"/>
            </a:xfrm>
            <a:prstGeom prst="rect">
              <a:avLst/>
            </a:prstGeom>
            <a:noFill/>
          </p:spPr>
          <p:txBody>
            <a:bodyPr wrap="square" rtlCol="0">
              <a:spAutoFit/>
            </a:bodyPr>
            <a:lstStyle/>
            <a:p>
              <a:r>
                <a:rPr lang="en-GB" sz="1200" dirty="0"/>
                <a:t>Pipes stacked in tiers</a:t>
              </a:r>
            </a:p>
          </p:txBody>
        </p:sp>
        <p:sp>
          <p:nvSpPr>
            <p:cNvPr id="43" name="TextBox 42"/>
            <p:cNvSpPr txBox="1"/>
            <p:nvPr/>
          </p:nvSpPr>
          <p:spPr>
            <a:xfrm>
              <a:off x="762000" y="5486400"/>
              <a:ext cx="1219200" cy="461665"/>
            </a:xfrm>
            <a:prstGeom prst="rect">
              <a:avLst/>
            </a:prstGeom>
            <a:noFill/>
          </p:spPr>
          <p:txBody>
            <a:bodyPr wrap="square" rtlCol="0">
              <a:spAutoFit/>
            </a:bodyPr>
            <a:lstStyle/>
            <a:p>
              <a:r>
                <a:rPr lang="en-GB" sz="1200" dirty="0"/>
                <a:t>Pipes stacked in two piles</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8229600" cy="1066800"/>
          </a:xfrm>
        </p:spPr>
        <p:txBody>
          <a:bodyPr anchor="b"/>
          <a:lstStyle/>
          <a:p>
            <a:r>
              <a:rPr lang="en-GB" dirty="0"/>
              <a:t>Ingots/ Bars</a:t>
            </a:r>
          </a:p>
        </p:txBody>
      </p:sp>
      <p:sp>
        <p:nvSpPr>
          <p:cNvPr id="3" name="Content Placeholder 2"/>
          <p:cNvSpPr>
            <a:spLocks noGrp="1"/>
          </p:cNvSpPr>
          <p:nvPr>
            <p:ph idx="4294967295"/>
          </p:nvPr>
        </p:nvSpPr>
        <p:spPr>
          <a:xfrm>
            <a:off x="228600" y="1371600"/>
            <a:ext cx="8534400" cy="3048000"/>
          </a:xfrm>
        </p:spPr>
        <p:txBody>
          <a:bodyPr>
            <a:normAutofit/>
          </a:bodyPr>
          <a:lstStyle/>
          <a:p>
            <a:r>
              <a:rPr lang="en-GB" sz="2400" dirty="0"/>
              <a:t>Tightly pack loads in a stable arrangement</a:t>
            </a:r>
          </a:p>
          <a:p>
            <a:r>
              <a:rPr lang="en-GB" sz="2400" dirty="0"/>
              <a:t>Fill empty spaces in between ingots with </a:t>
            </a:r>
            <a:r>
              <a:rPr lang="en-GB" sz="2400" dirty="0" err="1"/>
              <a:t>dunnage</a:t>
            </a:r>
            <a:r>
              <a:rPr lang="en-GB" sz="2400" dirty="0"/>
              <a:t> wood when applicable</a:t>
            </a:r>
          </a:p>
          <a:p>
            <a:r>
              <a:rPr lang="en-GB" sz="2400" dirty="0"/>
              <a:t>If empty spaces cannot be filled, wrap ingots to restrict movement</a:t>
            </a:r>
          </a:p>
          <a:p>
            <a:r>
              <a:rPr lang="en-GB" sz="2400" dirty="0"/>
              <a:t>Lash every row of ingots</a:t>
            </a:r>
          </a:p>
        </p:txBody>
      </p:sp>
      <p:grpSp>
        <p:nvGrpSpPr>
          <p:cNvPr id="18" name="Group 17"/>
          <p:cNvGrpSpPr/>
          <p:nvPr/>
        </p:nvGrpSpPr>
        <p:grpSpPr>
          <a:xfrm>
            <a:off x="381000" y="4267200"/>
            <a:ext cx="8458200" cy="2209800"/>
            <a:chOff x="-285750" y="3581400"/>
            <a:chExt cx="9429750" cy="2466975"/>
          </a:xfrm>
        </p:grpSpPr>
        <p:pic>
          <p:nvPicPr>
            <p:cNvPr id="5122" name="Picture 2"/>
            <p:cNvPicPr>
              <a:picLocks noChangeAspect="1" noChangeArrowheads="1"/>
            </p:cNvPicPr>
            <p:nvPr/>
          </p:nvPicPr>
          <p:blipFill>
            <a:blip r:embed="rId3" cstate="print"/>
            <a:srcRect/>
            <a:stretch>
              <a:fillRect/>
            </a:stretch>
          </p:blipFill>
          <p:spPr bwMode="auto">
            <a:xfrm>
              <a:off x="-285750" y="3581400"/>
              <a:ext cx="9429750" cy="2466975"/>
            </a:xfrm>
            <a:prstGeom prst="rect">
              <a:avLst/>
            </a:prstGeom>
            <a:noFill/>
            <a:ln w="9525">
              <a:noFill/>
              <a:miter lim="800000"/>
              <a:headEnd/>
              <a:tailEnd/>
            </a:ln>
          </p:spPr>
        </p:pic>
        <p:grpSp>
          <p:nvGrpSpPr>
            <p:cNvPr id="14" name="Group 13"/>
            <p:cNvGrpSpPr/>
            <p:nvPr/>
          </p:nvGrpSpPr>
          <p:grpSpPr>
            <a:xfrm>
              <a:off x="7217434" y="4290204"/>
              <a:ext cx="1831965" cy="724106"/>
              <a:chOff x="6442205" y="3543094"/>
              <a:chExt cx="1114840" cy="416105"/>
            </a:xfrm>
          </p:grpSpPr>
          <p:cxnSp>
            <p:nvCxnSpPr>
              <p:cNvPr id="9" name="Straight Connector 8"/>
              <p:cNvCxnSpPr/>
              <p:nvPr/>
            </p:nvCxnSpPr>
            <p:spPr>
              <a:xfrm flipV="1">
                <a:off x="6442205" y="3575245"/>
                <a:ext cx="30800" cy="381481"/>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7533492" y="3572772"/>
                <a:ext cx="23553" cy="386427"/>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506221" y="3543094"/>
                <a:ext cx="997679"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12" name="Arc 11"/>
              <p:cNvSpPr/>
              <p:nvPr/>
            </p:nvSpPr>
            <p:spPr>
              <a:xfrm>
                <a:off x="7462229" y="3543094"/>
                <a:ext cx="71263" cy="72957"/>
              </a:xfrm>
              <a:prstGeom prst="arc">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Arc 12"/>
              <p:cNvSpPr/>
              <p:nvPr/>
            </p:nvSpPr>
            <p:spPr>
              <a:xfrm flipH="1">
                <a:off x="6474212" y="3545567"/>
                <a:ext cx="71263" cy="72957"/>
              </a:xfrm>
              <a:prstGeom prst="arc">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7" name="Group 16"/>
            <p:cNvGrpSpPr/>
            <p:nvPr/>
          </p:nvGrpSpPr>
          <p:grpSpPr>
            <a:xfrm>
              <a:off x="1953490" y="4304606"/>
              <a:ext cx="3668475" cy="616530"/>
              <a:chOff x="1953490" y="4304606"/>
              <a:chExt cx="3668475" cy="616530"/>
            </a:xfrm>
          </p:grpSpPr>
          <p:cxnSp>
            <p:nvCxnSpPr>
              <p:cNvPr id="5" name="Straight Connector 4"/>
              <p:cNvCxnSpPr/>
              <p:nvPr/>
            </p:nvCxnSpPr>
            <p:spPr bwMode="auto">
              <a:xfrm>
                <a:off x="1953490" y="4304606"/>
                <a:ext cx="0" cy="609600"/>
              </a:xfrm>
              <a:prstGeom prst="line">
                <a:avLst/>
              </a:prstGeom>
              <a:ln w="412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a:off x="5621965" y="4311536"/>
                <a:ext cx="0" cy="609600"/>
              </a:xfrm>
              <a:prstGeom prst="line">
                <a:avLst/>
              </a:prstGeom>
              <a:ln w="412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auto">
              <a:xfrm>
                <a:off x="3008161" y="4307223"/>
                <a:ext cx="0" cy="609600"/>
              </a:xfrm>
              <a:prstGeom prst="line">
                <a:avLst/>
              </a:prstGeom>
              <a:ln w="412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auto">
              <a:xfrm>
                <a:off x="4221610" y="4308660"/>
                <a:ext cx="0" cy="609600"/>
              </a:xfrm>
              <a:prstGeom prst="line">
                <a:avLst/>
              </a:prstGeom>
              <a:ln w="41275">
                <a:solidFill>
                  <a:srgbClr val="92D050"/>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8229600" cy="1066800"/>
          </a:xfrm>
        </p:spPr>
        <p:txBody>
          <a:bodyPr anchor="b"/>
          <a:lstStyle/>
          <a:p>
            <a:r>
              <a:rPr lang="en-GB" dirty="0"/>
              <a:t>Metal sheet coils</a:t>
            </a:r>
          </a:p>
        </p:txBody>
      </p:sp>
      <p:sp>
        <p:nvSpPr>
          <p:cNvPr id="110" name="Content Placeholder 2"/>
          <p:cNvSpPr>
            <a:spLocks noGrp="1"/>
          </p:cNvSpPr>
          <p:nvPr>
            <p:ph idx="4294967295"/>
          </p:nvPr>
        </p:nvSpPr>
        <p:spPr>
          <a:xfrm>
            <a:off x="381000" y="1295400"/>
            <a:ext cx="8229600" cy="1905000"/>
          </a:xfrm>
        </p:spPr>
        <p:txBody>
          <a:bodyPr>
            <a:noAutofit/>
          </a:bodyPr>
          <a:lstStyle/>
          <a:p>
            <a:pPr>
              <a:buNone/>
            </a:pPr>
            <a:r>
              <a:rPr lang="en-GB" dirty="0">
                <a:solidFill>
                  <a:schemeClr val="accent2"/>
                </a:solidFill>
              </a:rPr>
              <a:t>Coils placed without pallets</a:t>
            </a:r>
            <a:endParaRPr lang="en-GB" dirty="0"/>
          </a:p>
          <a:p>
            <a:pPr marL="0" indent="0">
              <a:buNone/>
            </a:pPr>
            <a:r>
              <a:rPr lang="en-GB" sz="2400" dirty="0"/>
              <a:t>Coils can be loaded along or across the trailer, as long as they do not stick out of the lorry bed.</a:t>
            </a:r>
          </a:p>
        </p:txBody>
      </p:sp>
      <p:grpSp>
        <p:nvGrpSpPr>
          <p:cNvPr id="109" name="Group 108"/>
          <p:cNvGrpSpPr/>
          <p:nvPr/>
        </p:nvGrpSpPr>
        <p:grpSpPr>
          <a:xfrm>
            <a:off x="228600" y="2971800"/>
            <a:ext cx="8610600" cy="3733800"/>
            <a:chOff x="161925" y="2971800"/>
            <a:chExt cx="8610600" cy="3733800"/>
          </a:xfrm>
        </p:grpSpPr>
        <p:sp>
          <p:nvSpPr>
            <p:cNvPr id="51" name="Rectangle 50"/>
            <p:cNvSpPr/>
            <p:nvPr/>
          </p:nvSpPr>
          <p:spPr>
            <a:xfrm>
              <a:off x="161925" y="5071646"/>
              <a:ext cx="1319028" cy="338554"/>
            </a:xfrm>
            <a:prstGeom prst="rect">
              <a:avLst/>
            </a:prstGeom>
          </p:spPr>
          <p:txBody>
            <a:bodyPr wrap="square">
              <a:spAutoFit/>
            </a:bodyPr>
            <a:lstStyle/>
            <a:p>
              <a:r>
                <a:rPr lang="en-GB" sz="1600" b="1" dirty="0">
                  <a:solidFill>
                    <a:schemeClr val="tx2"/>
                  </a:solidFill>
                  <a:latin typeface="+mn-lt"/>
                </a:rPr>
                <a:t>Along trailer</a:t>
              </a:r>
            </a:p>
          </p:txBody>
        </p:sp>
        <p:sp>
          <p:nvSpPr>
            <p:cNvPr id="52" name="Rectangle 51"/>
            <p:cNvSpPr/>
            <p:nvPr/>
          </p:nvSpPr>
          <p:spPr>
            <a:xfrm>
              <a:off x="161925" y="3124200"/>
              <a:ext cx="1295400" cy="338554"/>
            </a:xfrm>
            <a:prstGeom prst="rect">
              <a:avLst/>
            </a:prstGeom>
          </p:spPr>
          <p:txBody>
            <a:bodyPr wrap="square">
              <a:spAutoFit/>
            </a:bodyPr>
            <a:lstStyle/>
            <a:p>
              <a:r>
                <a:rPr lang="en-GB" sz="1600" b="1" dirty="0">
                  <a:solidFill>
                    <a:schemeClr val="tx2"/>
                  </a:solidFill>
                  <a:latin typeface="+mn-lt"/>
                </a:rPr>
                <a:t>Across trailer</a:t>
              </a:r>
            </a:p>
          </p:txBody>
        </p:sp>
        <p:grpSp>
          <p:nvGrpSpPr>
            <p:cNvPr id="108" name="Group 107"/>
            <p:cNvGrpSpPr/>
            <p:nvPr/>
          </p:nvGrpSpPr>
          <p:grpSpPr>
            <a:xfrm>
              <a:off x="1371600" y="2971800"/>
              <a:ext cx="7400925" cy="1524000"/>
              <a:chOff x="762000" y="2133600"/>
              <a:chExt cx="7400925" cy="1524000"/>
            </a:xfrm>
          </p:grpSpPr>
          <p:grpSp>
            <p:nvGrpSpPr>
              <p:cNvPr id="4" name="Group 63"/>
              <p:cNvGrpSpPr/>
              <p:nvPr/>
            </p:nvGrpSpPr>
            <p:grpSpPr>
              <a:xfrm>
                <a:off x="762000" y="2133600"/>
                <a:ext cx="5791200" cy="1524000"/>
                <a:chOff x="381000" y="4724400"/>
                <a:chExt cx="7010400" cy="1896374"/>
              </a:xfrm>
            </p:grpSpPr>
            <p:grpSp>
              <p:nvGrpSpPr>
                <p:cNvPr id="7" name="Group 48"/>
                <p:cNvGrpSpPr/>
                <p:nvPr/>
              </p:nvGrpSpPr>
              <p:grpSpPr>
                <a:xfrm>
                  <a:off x="381000" y="4876800"/>
                  <a:ext cx="7010400" cy="1743974"/>
                  <a:chOff x="381000" y="4876800"/>
                  <a:chExt cx="7010400" cy="1743974"/>
                </a:xfrm>
              </p:grpSpPr>
              <p:grpSp>
                <p:nvGrpSpPr>
                  <p:cNvPr id="8" name="Group 45"/>
                  <p:cNvGrpSpPr/>
                  <p:nvPr/>
                </p:nvGrpSpPr>
                <p:grpSpPr>
                  <a:xfrm>
                    <a:off x="381000" y="4876800"/>
                    <a:ext cx="7010400" cy="1743974"/>
                    <a:chOff x="-838200" y="2505974"/>
                    <a:chExt cx="10820400" cy="2667000"/>
                  </a:xfrm>
                </p:grpSpPr>
                <p:grpSp>
                  <p:nvGrpSpPr>
                    <p:cNvPr id="11" name="Group 22"/>
                    <p:cNvGrpSpPr/>
                    <p:nvPr/>
                  </p:nvGrpSpPr>
                  <p:grpSpPr>
                    <a:xfrm>
                      <a:off x="-838200" y="2505974"/>
                      <a:ext cx="10820400" cy="2667000"/>
                      <a:chOff x="-838200" y="2886974"/>
                      <a:chExt cx="10820400" cy="2667000"/>
                    </a:xfrm>
                  </p:grpSpPr>
                  <p:pic>
                    <p:nvPicPr>
                      <p:cNvPr id="6146" name="Picture 2" descr="C:\Users\momhmy\Desktop\Empty truck.jpg"/>
                      <p:cNvPicPr>
                        <a:picLocks noChangeAspect="1" noChangeArrowheads="1"/>
                      </p:cNvPicPr>
                      <p:nvPr/>
                    </p:nvPicPr>
                    <p:blipFill>
                      <a:blip r:embed="rId3" cstate="print"/>
                      <a:srcRect t="5246" b="2951"/>
                      <a:stretch>
                        <a:fillRect/>
                      </a:stretch>
                    </p:blipFill>
                    <p:spPr bwMode="auto">
                      <a:xfrm>
                        <a:off x="-838200" y="2886974"/>
                        <a:ext cx="10820400" cy="2667000"/>
                      </a:xfrm>
                      <a:prstGeom prst="rect">
                        <a:avLst/>
                      </a:prstGeom>
                      <a:noFill/>
                    </p:spPr>
                  </p:pic>
                  <p:grpSp>
                    <p:nvGrpSpPr>
                      <p:cNvPr id="14" name="Group 6"/>
                      <p:cNvGrpSpPr/>
                      <p:nvPr/>
                    </p:nvGrpSpPr>
                    <p:grpSpPr>
                      <a:xfrm>
                        <a:off x="2209800" y="3467793"/>
                        <a:ext cx="914400" cy="914400"/>
                        <a:chOff x="4800600" y="3276600"/>
                        <a:chExt cx="914400" cy="914400"/>
                      </a:xfrm>
                    </p:grpSpPr>
                    <p:sp>
                      <p:nvSpPr>
                        <p:cNvPr id="5" name="Oval 4"/>
                        <p:cNvSpPr/>
                        <p:nvPr/>
                      </p:nvSpPr>
                      <p:spPr>
                        <a:xfrm>
                          <a:off x="4800600" y="3276600"/>
                          <a:ext cx="914400" cy="914400"/>
                        </a:xfrm>
                        <a:prstGeom prst="ellipse">
                          <a:avLst/>
                        </a:prstGeom>
                        <a:solidFill>
                          <a:schemeClr val="bg1">
                            <a:lumMod val="75000"/>
                          </a:schemeClr>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5012574" y="3488573"/>
                          <a:ext cx="497378" cy="495993"/>
                        </a:xfrm>
                        <a:prstGeom prst="ellipse">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7"/>
                      <p:cNvGrpSpPr/>
                      <p:nvPr/>
                    </p:nvGrpSpPr>
                    <p:grpSpPr>
                      <a:xfrm>
                        <a:off x="3783677" y="3470564"/>
                        <a:ext cx="914400" cy="914400"/>
                        <a:chOff x="4800600" y="3276600"/>
                        <a:chExt cx="914400" cy="914400"/>
                      </a:xfrm>
                    </p:grpSpPr>
                    <p:sp>
                      <p:nvSpPr>
                        <p:cNvPr id="9" name="Oval 8"/>
                        <p:cNvSpPr/>
                        <p:nvPr/>
                      </p:nvSpPr>
                      <p:spPr>
                        <a:xfrm>
                          <a:off x="4800600" y="3276600"/>
                          <a:ext cx="914400" cy="914400"/>
                        </a:xfrm>
                        <a:prstGeom prst="ellipse">
                          <a:avLst/>
                        </a:prstGeom>
                        <a:solidFill>
                          <a:schemeClr val="bg1">
                            <a:lumMod val="75000"/>
                          </a:schemeClr>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5012574" y="3488573"/>
                          <a:ext cx="497378" cy="495993"/>
                        </a:xfrm>
                        <a:prstGeom prst="ellipse">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 10"/>
                      <p:cNvGrpSpPr/>
                      <p:nvPr/>
                    </p:nvGrpSpPr>
                    <p:grpSpPr>
                      <a:xfrm>
                        <a:off x="4710546" y="3469179"/>
                        <a:ext cx="914400" cy="914400"/>
                        <a:chOff x="4800600" y="3276600"/>
                        <a:chExt cx="914400" cy="914400"/>
                      </a:xfrm>
                    </p:grpSpPr>
                    <p:sp>
                      <p:nvSpPr>
                        <p:cNvPr id="12" name="Oval 11"/>
                        <p:cNvSpPr/>
                        <p:nvPr/>
                      </p:nvSpPr>
                      <p:spPr>
                        <a:xfrm>
                          <a:off x="4800600" y="3276600"/>
                          <a:ext cx="914400" cy="914400"/>
                        </a:xfrm>
                        <a:prstGeom prst="ellipse">
                          <a:avLst/>
                        </a:prstGeom>
                        <a:solidFill>
                          <a:schemeClr val="bg1">
                            <a:lumMod val="75000"/>
                          </a:schemeClr>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5012574" y="3488573"/>
                          <a:ext cx="497378" cy="495993"/>
                        </a:xfrm>
                        <a:prstGeom prst="ellipse">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13"/>
                      <p:cNvGrpSpPr/>
                      <p:nvPr/>
                    </p:nvGrpSpPr>
                    <p:grpSpPr>
                      <a:xfrm>
                        <a:off x="6245630" y="3466408"/>
                        <a:ext cx="914400" cy="914400"/>
                        <a:chOff x="4800600" y="3276600"/>
                        <a:chExt cx="914400" cy="914400"/>
                      </a:xfrm>
                    </p:grpSpPr>
                    <p:sp>
                      <p:nvSpPr>
                        <p:cNvPr id="15" name="Oval 14"/>
                        <p:cNvSpPr/>
                        <p:nvPr/>
                      </p:nvSpPr>
                      <p:spPr>
                        <a:xfrm>
                          <a:off x="4800600" y="3276600"/>
                          <a:ext cx="914400" cy="914400"/>
                        </a:xfrm>
                        <a:prstGeom prst="ellipse">
                          <a:avLst/>
                        </a:prstGeom>
                        <a:solidFill>
                          <a:schemeClr val="bg1">
                            <a:lumMod val="75000"/>
                          </a:schemeClr>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5012574" y="3488573"/>
                          <a:ext cx="497378" cy="495993"/>
                        </a:xfrm>
                        <a:prstGeom prst="ellipse">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16"/>
                      <p:cNvGrpSpPr/>
                      <p:nvPr/>
                    </p:nvGrpSpPr>
                    <p:grpSpPr>
                      <a:xfrm>
                        <a:off x="7172499" y="3470565"/>
                        <a:ext cx="914400" cy="914400"/>
                        <a:chOff x="4800600" y="3276600"/>
                        <a:chExt cx="914400" cy="914400"/>
                      </a:xfrm>
                    </p:grpSpPr>
                    <p:sp>
                      <p:nvSpPr>
                        <p:cNvPr id="18" name="Oval 17"/>
                        <p:cNvSpPr/>
                        <p:nvPr/>
                      </p:nvSpPr>
                      <p:spPr>
                        <a:xfrm>
                          <a:off x="4800600" y="3276600"/>
                          <a:ext cx="914400" cy="914400"/>
                        </a:xfrm>
                        <a:prstGeom prst="ellipse">
                          <a:avLst/>
                        </a:prstGeom>
                        <a:solidFill>
                          <a:schemeClr val="bg1">
                            <a:lumMod val="75000"/>
                          </a:schemeClr>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5012574" y="3488573"/>
                          <a:ext cx="497378" cy="495993"/>
                        </a:xfrm>
                        <a:prstGeom prst="ellipse">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 name="Group 19"/>
                      <p:cNvGrpSpPr/>
                      <p:nvPr/>
                    </p:nvGrpSpPr>
                    <p:grpSpPr>
                      <a:xfrm>
                        <a:off x="8097980" y="3471948"/>
                        <a:ext cx="914400" cy="914400"/>
                        <a:chOff x="4800600" y="3276600"/>
                        <a:chExt cx="914400" cy="914400"/>
                      </a:xfrm>
                    </p:grpSpPr>
                    <p:sp>
                      <p:nvSpPr>
                        <p:cNvPr id="21" name="Oval 20"/>
                        <p:cNvSpPr/>
                        <p:nvPr/>
                      </p:nvSpPr>
                      <p:spPr>
                        <a:xfrm>
                          <a:off x="4800600" y="3276600"/>
                          <a:ext cx="914400" cy="914400"/>
                        </a:xfrm>
                        <a:prstGeom prst="ellipse">
                          <a:avLst/>
                        </a:prstGeom>
                        <a:solidFill>
                          <a:schemeClr val="bg1">
                            <a:lumMod val="75000"/>
                          </a:schemeClr>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5012574" y="3488573"/>
                          <a:ext cx="497378" cy="495993"/>
                        </a:xfrm>
                        <a:prstGeom prst="ellipse">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6" name="Group 44"/>
                    <p:cNvGrpSpPr/>
                    <p:nvPr/>
                  </p:nvGrpSpPr>
                  <p:grpSpPr>
                    <a:xfrm>
                      <a:off x="2023782" y="3740524"/>
                      <a:ext cx="7176247" cy="324972"/>
                      <a:chOff x="2023782" y="3740524"/>
                      <a:chExt cx="7176247" cy="324972"/>
                    </a:xfrm>
                  </p:grpSpPr>
                  <p:cxnSp>
                    <p:nvCxnSpPr>
                      <p:cNvPr id="28" name="Straight Connector 27"/>
                      <p:cNvCxnSpPr/>
                      <p:nvPr/>
                    </p:nvCxnSpPr>
                    <p:spPr>
                      <a:xfrm>
                        <a:off x="4251516" y="3760696"/>
                        <a:ext cx="0" cy="30480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712324" y="3760696"/>
                        <a:ext cx="0" cy="30480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640172" y="3760696"/>
                        <a:ext cx="0" cy="30480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870077" y="3745012"/>
                        <a:ext cx="194980" cy="307036"/>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8258733" y="3740524"/>
                        <a:ext cx="194980" cy="307036"/>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271250" y="3742771"/>
                        <a:ext cx="194980" cy="307036"/>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662150" y="3747253"/>
                        <a:ext cx="194980" cy="307036"/>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023782" y="3762935"/>
                        <a:ext cx="228600" cy="22860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p:cNvSpPr/>
                      <p:nvPr/>
                    </p:nvSpPr>
                    <p:spPr>
                      <a:xfrm>
                        <a:off x="3081618" y="3762935"/>
                        <a:ext cx="228600" cy="22860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3590365" y="3762936"/>
                        <a:ext cx="228600" cy="22860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p:nvSpPr>
                    <p:spPr>
                      <a:xfrm>
                        <a:off x="5585012" y="3767079"/>
                        <a:ext cx="228600" cy="22860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p:cNvSpPr/>
                      <p:nvPr/>
                    </p:nvSpPr>
                    <p:spPr>
                      <a:xfrm>
                        <a:off x="6055659" y="3767079"/>
                        <a:ext cx="228600" cy="22860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8971429" y="3765176"/>
                        <a:ext cx="228600" cy="22860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cxnSp>
                <p:nvCxnSpPr>
                  <p:cNvPr id="47" name="Straight Connector 46"/>
                  <p:cNvCxnSpPr/>
                  <p:nvPr/>
                </p:nvCxnSpPr>
                <p:spPr>
                  <a:xfrm flipH="1">
                    <a:off x="2461967" y="5678864"/>
                    <a:ext cx="126325" cy="200773"/>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721882" y="5677398"/>
                    <a:ext cx="126325" cy="200773"/>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27" name="Group 62"/>
                <p:cNvGrpSpPr/>
                <p:nvPr/>
              </p:nvGrpSpPr>
              <p:grpSpPr>
                <a:xfrm>
                  <a:off x="2590800" y="4724400"/>
                  <a:ext cx="2867025" cy="997284"/>
                  <a:chOff x="2590800" y="4724400"/>
                  <a:chExt cx="2867025" cy="997284"/>
                </a:xfrm>
              </p:grpSpPr>
              <p:pic>
                <p:nvPicPr>
                  <p:cNvPr id="50" name="Picture 3"/>
                  <p:cNvPicPr>
                    <a:picLocks noChangeAspect="1" noChangeArrowheads="1"/>
                  </p:cNvPicPr>
                  <p:nvPr/>
                </p:nvPicPr>
                <p:blipFill>
                  <a:blip r:embed="rId4" cstate="print"/>
                  <a:srcRect/>
                  <a:stretch>
                    <a:fillRect/>
                  </a:stretch>
                </p:blipFill>
                <p:spPr bwMode="auto">
                  <a:xfrm>
                    <a:off x="4419600" y="4724401"/>
                    <a:ext cx="1038225" cy="197310"/>
                  </a:xfrm>
                  <a:prstGeom prst="rect">
                    <a:avLst/>
                  </a:prstGeom>
                  <a:noFill/>
                  <a:ln w="9525">
                    <a:noFill/>
                    <a:miter lim="800000"/>
                    <a:headEnd/>
                    <a:tailEnd/>
                  </a:ln>
                </p:spPr>
              </p:pic>
              <p:pic>
                <p:nvPicPr>
                  <p:cNvPr id="6147" name="Picture 3"/>
                  <p:cNvPicPr>
                    <a:picLocks noChangeAspect="1" noChangeArrowheads="1"/>
                  </p:cNvPicPr>
                  <p:nvPr/>
                </p:nvPicPr>
                <p:blipFill>
                  <a:blip r:embed="rId5" cstate="print"/>
                  <a:srcRect/>
                  <a:stretch>
                    <a:fillRect/>
                  </a:stretch>
                </p:blipFill>
                <p:spPr bwMode="auto">
                  <a:xfrm>
                    <a:off x="2590800" y="4724400"/>
                    <a:ext cx="1104900" cy="185659"/>
                  </a:xfrm>
                  <a:prstGeom prst="rect">
                    <a:avLst/>
                  </a:prstGeom>
                  <a:noFill/>
                  <a:ln w="9525">
                    <a:noFill/>
                    <a:miter lim="800000"/>
                    <a:headEnd/>
                    <a:tailEnd/>
                  </a:ln>
                </p:spPr>
              </p:pic>
              <p:cxnSp>
                <p:nvCxnSpPr>
                  <p:cNvPr id="53" name="Straight Arrow Connector 52"/>
                  <p:cNvCxnSpPr/>
                  <p:nvPr/>
                </p:nvCxnSpPr>
                <p:spPr>
                  <a:xfrm flipH="1">
                    <a:off x="2812716" y="4953000"/>
                    <a:ext cx="311484" cy="768684"/>
                  </a:xfrm>
                  <a:prstGeom prst="straightConnector1">
                    <a:avLst/>
                  </a:prstGeom>
                  <a:ln w="19050">
                    <a:solidFill>
                      <a:srgbClr val="00B0F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3352800" y="4953000"/>
                    <a:ext cx="319505" cy="713873"/>
                  </a:xfrm>
                  <a:prstGeom prst="straightConnector1">
                    <a:avLst/>
                  </a:prstGeom>
                  <a:ln w="19050">
                    <a:solidFill>
                      <a:srgbClr val="00B0F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4876800" y="4953000"/>
                    <a:ext cx="0" cy="762000"/>
                  </a:xfrm>
                  <a:prstGeom prst="straightConnector1">
                    <a:avLst/>
                  </a:prstGeom>
                  <a:ln w="19050">
                    <a:solidFill>
                      <a:srgbClr val="00B0F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grpSp>
            <p:nvGrpSpPr>
              <p:cNvPr id="61" name="Group 60"/>
              <p:cNvGrpSpPr/>
              <p:nvPr/>
            </p:nvGrpSpPr>
            <p:grpSpPr>
              <a:xfrm>
                <a:off x="6705600" y="2590800"/>
                <a:ext cx="1457325" cy="1066800"/>
                <a:chOff x="6705600" y="2743200"/>
                <a:chExt cx="1457325" cy="1066800"/>
              </a:xfrm>
            </p:grpSpPr>
            <p:pic>
              <p:nvPicPr>
                <p:cNvPr id="7171" name="Picture 3"/>
                <p:cNvPicPr>
                  <a:picLocks noChangeAspect="1" noChangeArrowheads="1"/>
                </p:cNvPicPr>
                <p:nvPr/>
              </p:nvPicPr>
              <p:blipFill>
                <a:blip r:embed="rId6" cstate="print"/>
                <a:srcRect/>
                <a:stretch>
                  <a:fillRect/>
                </a:stretch>
              </p:blipFill>
              <p:spPr bwMode="auto">
                <a:xfrm>
                  <a:off x="6705600" y="2743200"/>
                  <a:ext cx="1457325" cy="1066800"/>
                </a:xfrm>
                <a:prstGeom prst="rect">
                  <a:avLst/>
                </a:prstGeom>
                <a:noFill/>
                <a:ln w="9525">
                  <a:noFill/>
                  <a:miter lim="800000"/>
                  <a:headEnd/>
                  <a:tailEnd/>
                </a:ln>
              </p:spPr>
            </p:pic>
            <p:cxnSp>
              <p:nvCxnSpPr>
                <p:cNvPr id="55" name="Straight Connector 54"/>
                <p:cNvCxnSpPr/>
                <p:nvPr/>
              </p:nvCxnSpPr>
              <p:spPr>
                <a:xfrm>
                  <a:off x="6840186" y="3077690"/>
                  <a:ext cx="1143000" cy="0"/>
                </a:xfrm>
                <a:prstGeom prst="line">
                  <a:avLst/>
                </a:prstGeom>
                <a:ln w="28575">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6753154" y="3064823"/>
                  <a:ext cx="76200" cy="15240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998031" y="3057896"/>
                  <a:ext cx="76200" cy="15240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grpSp>
        </p:grpSp>
        <p:grpSp>
          <p:nvGrpSpPr>
            <p:cNvPr id="107" name="Group 106"/>
            <p:cNvGrpSpPr/>
            <p:nvPr/>
          </p:nvGrpSpPr>
          <p:grpSpPr>
            <a:xfrm>
              <a:off x="1295400" y="5077887"/>
              <a:ext cx="7296150" cy="1627713"/>
              <a:chOff x="933450" y="4544487"/>
              <a:chExt cx="7296150" cy="1627713"/>
            </a:xfrm>
          </p:grpSpPr>
          <p:pic>
            <p:nvPicPr>
              <p:cNvPr id="7170" name="Picture 2"/>
              <p:cNvPicPr>
                <a:picLocks noChangeAspect="1" noChangeArrowheads="1"/>
              </p:cNvPicPr>
              <p:nvPr/>
            </p:nvPicPr>
            <p:blipFill>
              <a:blip r:embed="rId7" cstate="print"/>
              <a:srcRect/>
              <a:stretch>
                <a:fillRect/>
              </a:stretch>
            </p:blipFill>
            <p:spPr bwMode="auto">
              <a:xfrm>
                <a:off x="933450" y="4544487"/>
                <a:ext cx="7296150" cy="1627713"/>
              </a:xfrm>
              <a:prstGeom prst="rect">
                <a:avLst/>
              </a:prstGeom>
              <a:noFill/>
              <a:ln w="9525">
                <a:noFill/>
                <a:miter lim="800000"/>
                <a:headEnd/>
                <a:tailEnd/>
              </a:ln>
            </p:spPr>
          </p:pic>
          <p:cxnSp>
            <p:nvCxnSpPr>
              <p:cNvPr id="62" name="Straight Connector 61"/>
              <p:cNvCxnSpPr/>
              <p:nvPr/>
            </p:nvCxnSpPr>
            <p:spPr>
              <a:xfrm flipH="1">
                <a:off x="7101444" y="4962972"/>
                <a:ext cx="469075" cy="207819"/>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7327076" y="4960894"/>
                <a:ext cx="469075" cy="207819"/>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106" name="Group 105"/>
              <p:cNvGrpSpPr/>
              <p:nvPr/>
            </p:nvGrpSpPr>
            <p:grpSpPr>
              <a:xfrm>
                <a:off x="2236522" y="4612572"/>
                <a:ext cx="4122716" cy="1136075"/>
                <a:chOff x="2236522" y="4612572"/>
                <a:chExt cx="4122716" cy="1136075"/>
              </a:xfrm>
            </p:grpSpPr>
            <p:grpSp>
              <p:nvGrpSpPr>
                <p:cNvPr id="75" name="Group 74"/>
                <p:cNvGrpSpPr/>
                <p:nvPr/>
              </p:nvGrpSpPr>
              <p:grpSpPr>
                <a:xfrm>
                  <a:off x="2239490" y="4612572"/>
                  <a:ext cx="1365662" cy="612571"/>
                  <a:chOff x="2239490" y="4612572"/>
                  <a:chExt cx="1365662" cy="612571"/>
                </a:xfrm>
              </p:grpSpPr>
              <p:cxnSp>
                <p:nvCxnSpPr>
                  <p:cNvPr id="66" name="Straight Connector 65"/>
                  <p:cNvCxnSpPr/>
                  <p:nvPr/>
                </p:nvCxnSpPr>
                <p:spPr>
                  <a:xfrm flipH="1">
                    <a:off x="3517076" y="4612572"/>
                    <a:ext cx="88076" cy="53340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239490" y="4613566"/>
                    <a:ext cx="105887" cy="534388"/>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71" name="Arc 70"/>
                  <p:cNvSpPr/>
                  <p:nvPr/>
                </p:nvSpPr>
                <p:spPr>
                  <a:xfrm flipV="1">
                    <a:off x="3367644" y="5060868"/>
                    <a:ext cx="152400" cy="152400"/>
                  </a:xfrm>
                  <a:prstGeom prst="arc">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2" name="Arc 71"/>
                  <p:cNvSpPr/>
                  <p:nvPr/>
                </p:nvSpPr>
                <p:spPr>
                  <a:xfrm flipH="1" flipV="1">
                    <a:off x="2337460" y="5062848"/>
                    <a:ext cx="152400" cy="152400"/>
                  </a:xfrm>
                  <a:prstGeom prst="arc">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74" name="Straight Connector 73"/>
                  <p:cNvCxnSpPr/>
                  <p:nvPr/>
                </p:nvCxnSpPr>
                <p:spPr>
                  <a:xfrm>
                    <a:off x="2412670" y="5225143"/>
                    <a:ext cx="1066800" cy="0"/>
                  </a:xfrm>
                  <a:prstGeom prst="line">
                    <a:avLst/>
                  </a:prstGeom>
                  <a:ln w="28575">
                    <a:solidFill>
                      <a:srgbClr val="92D050"/>
                    </a:solidFill>
                    <a:prstDash val="sysDash"/>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3615048" y="4616530"/>
                  <a:ext cx="1365662" cy="612571"/>
                  <a:chOff x="2239490" y="4612572"/>
                  <a:chExt cx="1365662" cy="612571"/>
                </a:xfrm>
              </p:grpSpPr>
              <p:cxnSp>
                <p:nvCxnSpPr>
                  <p:cNvPr id="77" name="Straight Connector 76"/>
                  <p:cNvCxnSpPr/>
                  <p:nvPr/>
                </p:nvCxnSpPr>
                <p:spPr>
                  <a:xfrm flipH="1">
                    <a:off x="3517076" y="4612572"/>
                    <a:ext cx="88076" cy="53340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239490" y="4613566"/>
                    <a:ext cx="105887" cy="534388"/>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79" name="Arc 78"/>
                  <p:cNvSpPr/>
                  <p:nvPr/>
                </p:nvSpPr>
                <p:spPr>
                  <a:xfrm flipV="1">
                    <a:off x="3367644" y="5060868"/>
                    <a:ext cx="152400" cy="152400"/>
                  </a:xfrm>
                  <a:prstGeom prst="arc">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0" name="Arc 79"/>
                  <p:cNvSpPr/>
                  <p:nvPr/>
                </p:nvSpPr>
                <p:spPr>
                  <a:xfrm flipH="1" flipV="1">
                    <a:off x="2337460" y="5062848"/>
                    <a:ext cx="152400" cy="152400"/>
                  </a:xfrm>
                  <a:prstGeom prst="arc">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81" name="Straight Connector 80"/>
                  <p:cNvCxnSpPr/>
                  <p:nvPr/>
                </p:nvCxnSpPr>
                <p:spPr>
                  <a:xfrm>
                    <a:off x="2412670" y="5225143"/>
                    <a:ext cx="1066800" cy="0"/>
                  </a:xfrm>
                  <a:prstGeom prst="line">
                    <a:avLst/>
                  </a:prstGeom>
                  <a:ln w="28575">
                    <a:solidFill>
                      <a:srgbClr val="92D050"/>
                    </a:solidFill>
                    <a:prstDash val="sysDash"/>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4993576" y="4615541"/>
                  <a:ext cx="1365662" cy="612571"/>
                  <a:chOff x="2239490" y="4612572"/>
                  <a:chExt cx="1365662" cy="612571"/>
                </a:xfrm>
              </p:grpSpPr>
              <p:cxnSp>
                <p:nvCxnSpPr>
                  <p:cNvPr id="83" name="Straight Connector 82"/>
                  <p:cNvCxnSpPr/>
                  <p:nvPr/>
                </p:nvCxnSpPr>
                <p:spPr>
                  <a:xfrm flipH="1">
                    <a:off x="3517076" y="4612572"/>
                    <a:ext cx="88076" cy="53340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239490" y="4613566"/>
                    <a:ext cx="105887" cy="534388"/>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85" name="Arc 84"/>
                  <p:cNvSpPr/>
                  <p:nvPr/>
                </p:nvSpPr>
                <p:spPr>
                  <a:xfrm flipV="1">
                    <a:off x="3367644" y="5060868"/>
                    <a:ext cx="152400" cy="152400"/>
                  </a:xfrm>
                  <a:prstGeom prst="arc">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6" name="Arc 85"/>
                  <p:cNvSpPr/>
                  <p:nvPr/>
                </p:nvSpPr>
                <p:spPr>
                  <a:xfrm flipH="1" flipV="1">
                    <a:off x="2337460" y="5062848"/>
                    <a:ext cx="152400" cy="152400"/>
                  </a:xfrm>
                  <a:prstGeom prst="arc">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87" name="Straight Connector 86"/>
                  <p:cNvCxnSpPr/>
                  <p:nvPr/>
                </p:nvCxnSpPr>
                <p:spPr>
                  <a:xfrm>
                    <a:off x="2412670" y="5225143"/>
                    <a:ext cx="1066800" cy="0"/>
                  </a:xfrm>
                  <a:prstGeom prst="line">
                    <a:avLst/>
                  </a:prstGeom>
                  <a:ln w="28575">
                    <a:solidFill>
                      <a:srgbClr val="92D050"/>
                    </a:solidFill>
                    <a:prstDash val="sysDash"/>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p:nvGrpSpPr>
              <p:grpSpPr>
                <a:xfrm flipV="1">
                  <a:off x="4991597" y="5136075"/>
                  <a:ext cx="1365662" cy="612572"/>
                  <a:chOff x="2239490" y="4612572"/>
                  <a:chExt cx="1365662" cy="612572"/>
                </a:xfrm>
              </p:grpSpPr>
              <p:cxnSp>
                <p:nvCxnSpPr>
                  <p:cNvPr id="89" name="Straight Connector 88"/>
                  <p:cNvCxnSpPr/>
                  <p:nvPr/>
                </p:nvCxnSpPr>
                <p:spPr>
                  <a:xfrm flipH="1">
                    <a:off x="3517076" y="4612572"/>
                    <a:ext cx="88076" cy="53340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239490" y="4613566"/>
                    <a:ext cx="105887" cy="534388"/>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91" name="Arc 90"/>
                  <p:cNvSpPr/>
                  <p:nvPr/>
                </p:nvSpPr>
                <p:spPr>
                  <a:xfrm flipV="1">
                    <a:off x="3361706" y="5072744"/>
                    <a:ext cx="152400" cy="152400"/>
                  </a:xfrm>
                  <a:prstGeom prst="arc">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2" name="Arc 91"/>
                  <p:cNvSpPr/>
                  <p:nvPr/>
                </p:nvSpPr>
                <p:spPr>
                  <a:xfrm flipH="1" flipV="1">
                    <a:off x="2343398" y="5068786"/>
                    <a:ext cx="152400" cy="152400"/>
                  </a:xfrm>
                  <a:prstGeom prst="arc">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93" name="Straight Connector 92"/>
                  <p:cNvCxnSpPr/>
                  <p:nvPr/>
                </p:nvCxnSpPr>
                <p:spPr>
                  <a:xfrm>
                    <a:off x="2412670" y="5225143"/>
                    <a:ext cx="1066800" cy="0"/>
                  </a:xfrm>
                  <a:prstGeom prst="line">
                    <a:avLst/>
                  </a:prstGeom>
                  <a:ln w="28575">
                    <a:solidFill>
                      <a:srgbClr val="92D050"/>
                    </a:solidFill>
                    <a:prstDash val="sysDash"/>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p:nvGrpSpPr>
              <p:grpSpPr>
                <a:xfrm flipV="1">
                  <a:off x="3609111" y="5128159"/>
                  <a:ext cx="1365662" cy="612571"/>
                  <a:chOff x="2239490" y="4612572"/>
                  <a:chExt cx="1365662" cy="612571"/>
                </a:xfrm>
              </p:grpSpPr>
              <p:cxnSp>
                <p:nvCxnSpPr>
                  <p:cNvPr id="95" name="Straight Connector 94"/>
                  <p:cNvCxnSpPr/>
                  <p:nvPr/>
                </p:nvCxnSpPr>
                <p:spPr>
                  <a:xfrm flipH="1">
                    <a:off x="3517076" y="4612572"/>
                    <a:ext cx="88076" cy="53340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239490" y="4613566"/>
                    <a:ext cx="105887" cy="534388"/>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97" name="Arc 96"/>
                  <p:cNvSpPr/>
                  <p:nvPr/>
                </p:nvSpPr>
                <p:spPr>
                  <a:xfrm flipV="1">
                    <a:off x="3367644" y="5060868"/>
                    <a:ext cx="152400" cy="152400"/>
                  </a:xfrm>
                  <a:prstGeom prst="arc">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8" name="Arc 97"/>
                  <p:cNvSpPr/>
                  <p:nvPr/>
                </p:nvSpPr>
                <p:spPr>
                  <a:xfrm flipH="1" flipV="1">
                    <a:off x="2343398" y="5062848"/>
                    <a:ext cx="152400" cy="152400"/>
                  </a:xfrm>
                  <a:prstGeom prst="arc">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99" name="Straight Connector 98"/>
                  <p:cNvCxnSpPr/>
                  <p:nvPr/>
                </p:nvCxnSpPr>
                <p:spPr>
                  <a:xfrm>
                    <a:off x="2412670" y="5225143"/>
                    <a:ext cx="1066800" cy="0"/>
                  </a:xfrm>
                  <a:prstGeom prst="line">
                    <a:avLst/>
                  </a:prstGeom>
                  <a:ln w="28575">
                    <a:solidFill>
                      <a:srgbClr val="92D050"/>
                    </a:solidFill>
                    <a:prstDash val="sysDash"/>
                  </a:ln>
                </p:spPr>
                <p:style>
                  <a:lnRef idx="1">
                    <a:schemeClr val="accent1"/>
                  </a:lnRef>
                  <a:fillRef idx="0">
                    <a:schemeClr val="accent1"/>
                  </a:fillRef>
                  <a:effectRef idx="0">
                    <a:schemeClr val="accent1"/>
                  </a:effectRef>
                  <a:fontRef idx="minor">
                    <a:schemeClr val="tx1"/>
                  </a:fontRef>
                </p:style>
              </p:cxnSp>
            </p:grpSp>
            <p:grpSp>
              <p:nvGrpSpPr>
                <p:cNvPr id="100" name="Group 99"/>
                <p:cNvGrpSpPr/>
                <p:nvPr/>
              </p:nvGrpSpPr>
              <p:grpSpPr>
                <a:xfrm flipV="1">
                  <a:off x="2236522" y="5129149"/>
                  <a:ext cx="1365662" cy="612571"/>
                  <a:chOff x="2239490" y="4612572"/>
                  <a:chExt cx="1365662" cy="612571"/>
                </a:xfrm>
              </p:grpSpPr>
              <p:cxnSp>
                <p:nvCxnSpPr>
                  <p:cNvPr id="101" name="Straight Connector 100"/>
                  <p:cNvCxnSpPr/>
                  <p:nvPr/>
                </p:nvCxnSpPr>
                <p:spPr>
                  <a:xfrm flipH="1">
                    <a:off x="3517076" y="4612572"/>
                    <a:ext cx="88076" cy="53340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2239490" y="4613566"/>
                    <a:ext cx="105887" cy="534388"/>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103" name="Arc 102"/>
                  <p:cNvSpPr/>
                  <p:nvPr/>
                </p:nvSpPr>
                <p:spPr>
                  <a:xfrm flipV="1">
                    <a:off x="3367644" y="5060868"/>
                    <a:ext cx="152400" cy="152400"/>
                  </a:xfrm>
                  <a:prstGeom prst="arc">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4" name="Arc 103"/>
                  <p:cNvSpPr/>
                  <p:nvPr/>
                </p:nvSpPr>
                <p:spPr>
                  <a:xfrm flipH="1" flipV="1">
                    <a:off x="2343398" y="5062848"/>
                    <a:ext cx="152400" cy="152400"/>
                  </a:xfrm>
                  <a:prstGeom prst="arc">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05" name="Straight Connector 104"/>
                  <p:cNvCxnSpPr/>
                  <p:nvPr/>
                </p:nvCxnSpPr>
                <p:spPr>
                  <a:xfrm>
                    <a:off x="2412670" y="5225143"/>
                    <a:ext cx="1066800" cy="0"/>
                  </a:xfrm>
                  <a:prstGeom prst="line">
                    <a:avLst/>
                  </a:prstGeom>
                  <a:ln w="28575">
                    <a:solidFill>
                      <a:srgbClr val="92D050"/>
                    </a:solidFill>
                    <a:prstDash val="sysDash"/>
                  </a:ln>
                </p:spPr>
                <p:style>
                  <a:lnRef idx="1">
                    <a:schemeClr val="accent1"/>
                  </a:lnRef>
                  <a:fillRef idx="0">
                    <a:schemeClr val="accent1"/>
                  </a:fillRef>
                  <a:effectRef idx="0">
                    <a:schemeClr val="accent1"/>
                  </a:effectRef>
                  <a:fontRef idx="minor">
                    <a:schemeClr val="tx1"/>
                  </a:fontRef>
                </p:style>
              </p:cxnSp>
            </p:grpSp>
          </p:grpSp>
        </p:gr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8229600" cy="1066800"/>
          </a:xfrm>
        </p:spPr>
        <p:txBody>
          <a:bodyPr anchor="b"/>
          <a:lstStyle/>
          <a:p>
            <a:r>
              <a:rPr lang="en-GB" dirty="0"/>
              <a:t>Metal sheet coils</a:t>
            </a:r>
          </a:p>
        </p:txBody>
      </p:sp>
      <p:sp>
        <p:nvSpPr>
          <p:cNvPr id="3" name="Content Placeholder 2"/>
          <p:cNvSpPr>
            <a:spLocks noGrp="1"/>
          </p:cNvSpPr>
          <p:nvPr>
            <p:ph idx="4294967295"/>
          </p:nvPr>
        </p:nvSpPr>
        <p:spPr>
          <a:xfrm>
            <a:off x="533400" y="1676400"/>
            <a:ext cx="8229600" cy="3962400"/>
          </a:xfrm>
        </p:spPr>
        <p:txBody>
          <a:bodyPr>
            <a:noAutofit/>
          </a:bodyPr>
          <a:lstStyle/>
          <a:p>
            <a:pPr>
              <a:buNone/>
            </a:pPr>
            <a:r>
              <a:rPr lang="en-GB" dirty="0">
                <a:solidFill>
                  <a:schemeClr val="accent2"/>
                </a:solidFill>
              </a:rPr>
              <a:t>Coils placed without pallets</a:t>
            </a:r>
            <a:endParaRPr lang="en-GB" dirty="0"/>
          </a:p>
          <a:p>
            <a:r>
              <a:rPr lang="en-GB" sz="2400" dirty="0"/>
              <a:t>Load wider coils at the front</a:t>
            </a:r>
          </a:p>
          <a:p>
            <a:r>
              <a:rPr lang="en-GB" sz="2400" dirty="0"/>
              <a:t>Load coils neatly in a straight line and in contact</a:t>
            </a:r>
          </a:p>
          <a:p>
            <a:r>
              <a:rPr lang="en-GB" sz="2400" dirty="0"/>
              <a:t>Use choking wood between every coil to prevent rolling</a:t>
            </a:r>
          </a:p>
          <a:p>
            <a:pPr>
              <a:buNone/>
            </a:pPr>
            <a:r>
              <a:rPr lang="en-GB" sz="2400" dirty="0"/>
              <a:t>	</a:t>
            </a:r>
            <a:r>
              <a:rPr lang="en-GB" sz="2000" i="1" dirty="0"/>
              <a:t>(wood thickness should be at least 10cm by 10cm)</a:t>
            </a:r>
            <a:endParaRPr lang="en-GB" sz="2400" i="1" dirty="0"/>
          </a:p>
          <a:p>
            <a:r>
              <a:rPr lang="en-GB" sz="2400" dirty="0"/>
              <a:t>Lash all coils down vertically, except the last coil</a:t>
            </a:r>
          </a:p>
          <a:p>
            <a:r>
              <a:rPr lang="en-GB" sz="2400" dirty="0"/>
              <a:t>Use two lashing devices on the last coil; one lash secured forward and the other lash secured backward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8229600" cy="1066800"/>
          </a:xfrm>
        </p:spPr>
        <p:txBody>
          <a:bodyPr anchor="b"/>
          <a:lstStyle/>
          <a:p>
            <a:r>
              <a:rPr lang="en-GB" dirty="0"/>
              <a:t>Metal sheet coils</a:t>
            </a:r>
          </a:p>
        </p:txBody>
      </p:sp>
      <p:sp>
        <p:nvSpPr>
          <p:cNvPr id="3" name="Content Placeholder 2"/>
          <p:cNvSpPr>
            <a:spLocks noGrp="1"/>
          </p:cNvSpPr>
          <p:nvPr>
            <p:ph idx="4294967295"/>
          </p:nvPr>
        </p:nvSpPr>
        <p:spPr>
          <a:xfrm>
            <a:off x="762000" y="1371600"/>
            <a:ext cx="6934200" cy="2438400"/>
          </a:xfrm>
        </p:spPr>
        <p:txBody>
          <a:bodyPr>
            <a:normAutofit/>
          </a:bodyPr>
          <a:lstStyle/>
          <a:p>
            <a:pPr>
              <a:buNone/>
            </a:pPr>
            <a:r>
              <a:rPr lang="en-GB" dirty="0">
                <a:solidFill>
                  <a:schemeClr val="accent2"/>
                </a:solidFill>
              </a:rPr>
              <a:t>Coils placed on pallets</a:t>
            </a:r>
          </a:p>
          <a:p>
            <a:r>
              <a:rPr lang="en-GB" sz="2400" dirty="0"/>
              <a:t>Secure coil to the pallet</a:t>
            </a:r>
          </a:p>
          <a:p>
            <a:r>
              <a:rPr lang="en-GB" sz="2400" dirty="0"/>
              <a:t>Pallets must be in contact with pallets beside it</a:t>
            </a:r>
          </a:p>
          <a:p>
            <a:r>
              <a:rPr lang="en-GB" sz="2400" dirty="0"/>
              <a:t>Lash the first and last rows to the vehicle</a:t>
            </a:r>
          </a:p>
          <a:p>
            <a:r>
              <a:rPr lang="en-GB" sz="2400" dirty="0"/>
              <a:t>Use loop lashing for better security</a:t>
            </a:r>
          </a:p>
          <a:p>
            <a:endParaRPr lang="en-GB" sz="2400" dirty="0"/>
          </a:p>
        </p:txBody>
      </p:sp>
      <p:grpSp>
        <p:nvGrpSpPr>
          <p:cNvPr id="15" name="Group 14"/>
          <p:cNvGrpSpPr/>
          <p:nvPr/>
        </p:nvGrpSpPr>
        <p:grpSpPr>
          <a:xfrm>
            <a:off x="342900" y="3429000"/>
            <a:ext cx="8496300" cy="2713595"/>
            <a:chOff x="342900" y="3429000"/>
            <a:chExt cx="8496300" cy="2713595"/>
          </a:xfrm>
        </p:grpSpPr>
        <p:grpSp>
          <p:nvGrpSpPr>
            <p:cNvPr id="18" name="Group 17"/>
            <p:cNvGrpSpPr/>
            <p:nvPr/>
          </p:nvGrpSpPr>
          <p:grpSpPr>
            <a:xfrm>
              <a:off x="342900" y="4114800"/>
              <a:ext cx="7277100" cy="2027795"/>
              <a:chOff x="152400" y="4077730"/>
              <a:chExt cx="7277100" cy="2027795"/>
            </a:xfrm>
          </p:grpSpPr>
          <p:pic>
            <p:nvPicPr>
              <p:cNvPr id="8194" name="Picture 2"/>
              <p:cNvPicPr>
                <a:picLocks noChangeAspect="1" noChangeArrowheads="1"/>
              </p:cNvPicPr>
              <p:nvPr/>
            </p:nvPicPr>
            <p:blipFill>
              <a:blip r:embed="rId3" cstate="print"/>
              <a:srcRect/>
              <a:stretch>
                <a:fillRect/>
              </a:stretch>
            </p:blipFill>
            <p:spPr bwMode="auto">
              <a:xfrm>
                <a:off x="152400" y="4191000"/>
                <a:ext cx="7277100" cy="1914525"/>
              </a:xfrm>
              <a:prstGeom prst="rect">
                <a:avLst/>
              </a:prstGeom>
              <a:noFill/>
              <a:ln w="9525">
                <a:noFill/>
                <a:miter lim="800000"/>
                <a:headEnd/>
                <a:tailEnd/>
              </a:ln>
            </p:spPr>
          </p:pic>
          <p:cxnSp>
            <p:nvCxnSpPr>
              <p:cNvPr id="6" name="Straight Connector 5"/>
              <p:cNvCxnSpPr/>
              <p:nvPr/>
            </p:nvCxnSpPr>
            <p:spPr bwMode="auto">
              <a:xfrm>
                <a:off x="2796540" y="4458044"/>
                <a:ext cx="95" cy="869471"/>
              </a:xfrm>
              <a:prstGeom prst="line">
                <a:avLst/>
              </a:prstGeom>
              <a:ln w="3492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auto">
              <a:xfrm>
                <a:off x="5756148" y="4473965"/>
                <a:ext cx="95" cy="869471"/>
              </a:xfrm>
              <a:prstGeom prst="line">
                <a:avLst/>
              </a:prstGeom>
              <a:ln w="34925">
                <a:solidFill>
                  <a:srgbClr val="92D050"/>
                </a:solidFill>
              </a:ln>
            </p:spPr>
            <p:style>
              <a:lnRef idx="1">
                <a:schemeClr val="accent1"/>
              </a:lnRef>
              <a:fillRef idx="0">
                <a:schemeClr val="accent1"/>
              </a:fillRef>
              <a:effectRef idx="0">
                <a:schemeClr val="accent1"/>
              </a:effectRef>
              <a:fontRef idx="minor">
                <a:schemeClr val="tx1"/>
              </a:fontRef>
            </p:style>
          </p:cxnSp>
          <p:pic>
            <p:nvPicPr>
              <p:cNvPr id="10" name="Picture 3"/>
              <p:cNvPicPr>
                <a:picLocks noChangeAspect="1" noChangeArrowheads="1"/>
              </p:cNvPicPr>
              <p:nvPr/>
            </p:nvPicPr>
            <p:blipFill>
              <a:blip r:embed="rId4" cstate="print"/>
              <a:srcRect/>
              <a:stretch>
                <a:fillRect/>
              </a:stretch>
            </p:blipFill>
            <p:spPr bwMode="auto">
              <a:xfrm>
                <a:off x="4726226" y="4077730"/>
                <a:ext cx="1139517" cy="186273"/>
              </a:xfrm>
              <a:prstGeom prst="rect">
                <a:avLst/>
              </a:prstGeom>
              <a:noFill/>
              <a:ln w="9525">
                <a:noFill/>
                <a:miter lim="800000"/>
                <a:headEnd/>
                <a:tailEnd/>
              </a:ln>
            </p:spPr>
          </p:pic>
          <p:cxnSp>
            <p:nvCxnSpPr>
              <p:cNvPr id="11" name="Straight Arrow Connector 10"/>
              <p:cNvCxnSpPr/>
              <p:nvPr/>
            </p:nvCxnSpPr>
            <p:spPr>
              <a:xfrm>
                <a:off x="5334000" y="4298512"/>
                <a:ext cx="381000" cy="578288"/>
              </a:xfrm>
              <a:prstGeom prst="straightConnector1">
                <a:avLst/>
              </a:prstGeom>
              <a:ln w="19050">
                <a:solidFill>
                  <a:srgbClr val="00B0F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6056243" y="3429000"/>
              <a:ext cx="2782957" cy="1531859"/>
              <a:chOff x="4841765" y="2667391"/>
              <a:chExt cx="3447543" cy="1836659"/>
            </a:xfrm>
          </p:grpSpPr>
          <p:pic>
            <p:nvPicPr>
              <p:cNvPr id="8195" name="Picture 3" descr="C:\Users\momhmy\Desktop\L&amp;T\Safe loading pics\F53-3.jpg"/>
              <p:cNvPicPr>
                <a:picLocks noChangeAspect="1" noChangeArrowheads="1"/>
              </p:cNvPicPr>
              <p:nvPr/>
            </p:nvPicPr>
            <p:blipFill>
              <a:blip r:embed="rId5" cstate="print"/>
              <a:srcRect/>
              <a:stretch>
                <a:fillRect/>
              </a:stretch>
            </p:blipFill>
            <p:spPr bwMode="auto">
              <a:xfrm>
                <a:off x="5584207" y="2667391"/>
                <a:ext cx="2705101" cy="1836659"/>
              </a:xfrm>
              <a:prstGeom prst="hexagon">
                <a:avLst/>
              </a:prstGeom>
              <a:noFill/>
            </p:spPr>
          </p:pic>
          <p:cxnSp>
            <p:nvCxnSpPr>
              <p:cNvPr id="12" name="Straight Arrow Connector 11"/>
              <p:cNvCxnSpPr>
                <a:stCxn id="10" idx="3"/>
              </p:cNvCxnSpPr>
              <p:nvPr/>
            </p:nvCxnSpPr>
            <p:spPr>
              <a:xfrm flipV="1">
                <a:off x="4841765" y="3581009"/>
                <a:ext cx="1182015" cy="20307"/>
              </a:xfrm>
              <a:prstGeom prst="straightConnector1">
                <a:avLst/>
              </a:prstGeom>
              <a:ln w="19050">
                <a:solidFill>
                  <a:srgbClr val="00B0F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4800"/>
            <a:ext cx="9144000" cy="838200"/>
          </a:xfrm>
          <a:noFill/>
        </p:spPr>
        <p:txBody>
          <a:bodyPr anchor="b"/>
          <a:lstStyle/>
          <a:p>
            <a:r>
              <a:rPr lang="en-GB" dirty="0"/>
              <a:t>Metal sheet coils</a:t>
            </a:r>
          </a:p>
        </p:txBody>
      </p:sp>
      <p:sp>
        <p:nvSpPr>
          <p:cNvPr id="3" name="Content Placeholder 2"/>
          <p:cNvSpPr>
            <a:spLocks noGrp="1"/>
          </p:cNvSpPr>
          <p:nvPr>
            <p:ph idx="4294967295"/>
          </p:nvPr>
        </p:nvSpPr>
        <p:spPr>
          <a:xfrm>
            <a:off x="3352800" y="1143000"/>
            <a:ext cx="5562600" cy="1981200"/>
          </a:xfrm>
        </p:spPr>
        <p:txBody>
          <a:bodyPr>
            <a:normAutofit/>
          </a:bodyPr>
          <a:lstStyle/>
          <a:p>
            <a:pPr>
              <a:buNone/>
            </a:pPr>
            <a:r>
              <a:rPr lang="en-GB" dirty="0">
                <a:solidFill>
                  <a:schemeClr val="accent2"/>
                </a:solidFill>
              </a:rPr>
              <a:t>Coils placed on brackets</a:t>
            </a:r>
          </a:p>
          <a:p>
            <a:r>
              <a:rPr lang="en-GB" sz="2400" dirty="0"/>
              <a:t>Secure every row to the vehicle</a:t>
            </a:r>
          </a:p>
          <a:p>
            <a:r>
              <a:rPr lang="en-GB" sz="2400" dirty="0"/>
              <a:t>Use loop lashing or edge protection to better restrict movements</a:t>
            </a:r>
          </a:p>
        </p:txBody>
      </p:sp>
      <p:pic>
        <p:nvPicPr>
          <p:cNvPr id="9219" name="Picture 3"/>
          <p:cNvPicPr>
            <a:picLocks noChangeAspect="1" noChangeArrowheads="1"/>
          </p:cNvPicPr>
          <p:nvPr/>
        </p:nvPicPr>
        <p:blipFill>
          <a:blip r:embed="rId3" cstate="print"/>
          <a:srcRect/>
          <a:stretch>
            <a:fillRect/>
          </a:stretch>
        </p:blipFill>
        <p:spPr bwMode="auto">
          <a:xfrm>
            <a:off x="304800" y="1466850"/>
            <a:ext cx="2890392" cy="2114550"/>
          </a:xfrm>
          <a:prstGeom prst="hexagon">
            <a:avLst/>
          </a:prstGeom>
          <a:noFill/>
          <a:ln w="9525">
            <a:noFill/>
            <a:miter lim="800000"/>
            <a:headEnd/>
            <a:tailEnd/>
          </a:ln>
        </p:spPr>
      </p:pic>
      <p:pic>
        <p:nvPicPr>
          <p:cNvPr id="9220" name="Picture 4"/>
          <p:cNvPicPr>
            <a:picLocks noChangeAspect="1" noChangeArrowheads="1"/>
          </p:cNvPicPr>
          <p:nvPr/>
        </p:nvPicPr>
        <p:blipFill>
          <a:blip r:embed="rId4" cstate="print"/>
          <a:srcRect/>
          <a:stretch>
            <a:fillRect/>
          </a:stretch>
        </p:blipFill>
        <p:spPr bwMode="auto">
          <a:xfrm>
            <a:off x="304800" y="4038600"/>
            <a:ext cx="2890392" cy="2114550"/>
          </a:xfrm>
          <a:prstGeom prst="hexagon">
            <a:avLst/>
          </a:prstGeom>
          <a:noFill/>
          <a:ln w="9525">
            <a:noFill/>
            <a:miter lim="800000"/>
            <a:headEnd/>
            <a:tailEnd/>
          </a:ln>
        </p:spPr>
      </p:pic>
      <p:sp>
        <p:nvSpPr>
          <p:cNvPr id="40" name="TextBox 39"/>
          <p:cNvSpPr txBox="1"/>
          <p:nvPr/>
        </p:nvSpPr>
        <p:spPr>
          <a:xfrm>
            <a:off x="762000" y="3654623"/>
            <a:ext cx="2057400" cy="307777"/>
          </a:xfrm>
          <a:prstGeom prst="rect">
            <a:avLst/>
          </a:prstGeom>
          <a:noFill/>
        </p:spPr>
        <p:txBody>
          <a:bodyPr wrap="square" rtlCol="0">
            <a:spAutoFit/>
          </a:bodyPr>
          <a:lstStyle/>
          <a:p>
            <a:r>
              <a:rPr lang="en-GB" sz="1400" dirty="0">
                <a:latin typeface="+mn-lt"/>
              </a:rPr>
              <a:t>Brackets for securing coils</a:t>
            </a:r>
          </a:p>
        </p:txBody>
      </p:sp>
      <p:grpSp>
        <p:nvGrpSpPr>
          <p:cNvPr id="159" name="Group 158"/>
          <p:cNvGrpSpPr/>
          <p:nvPr/>
        </p:nvGrpSpPr>
        <p:grpSpPr>
          <a:xfrm>
            <a:off x="3657600" y="3087094"/>
            <a:ext cx="4876800" cy="3085106"/>
            <a:chOff x="3581400" y="3087094"/>
            <a:chExt cx="4876800" cy="3085106"/>
          </a:xfrm>
        </p:grpSpPr>
        <p:grpSp>
          <p:nvGrpSpPr>
            <p:cNvPr id="37" name="Group 36"/>
            <p:cNvGrpSpPr/>
            <p:nvPr/>
          </p:nvGrpSpPr>
          <p:grpSpPr>
            <a:xfrm>
              <a:off x="3581400" y="3087094"/>
              <a:ext cx="4572000" cy="3085106"/>
              <a:chOff x="3581400" y="3077238"/>
              <a:chExt cx="4572000" cy="3085106"/>
            </a:xfrm>
          </p:grpSpPr>
          <p:grpSp>
            <p:nvGrpSpPr>
              <p:cNvPr id="79" name="Group 78"/>
              <p:cNvGrpSpPr/>
              <p:nvPr/>
            </p:nvGrpSpPr>
            <p:grpSpPr>
              <a:xfrm>
                <a:off x="3581400" y="3077238"/>
                <a:ext cx="4572000" cy="3085106"/>
                <a:chOff x="457200" y="957771"/>
                <a:chExt cx="6605587" cy="4576396"/>
              </a:xfrm>
            </p:grpSpPr>
            <p:pic>
              <p:nvPicPr>
                <p:cNvPr id="9222" name="Picture 6" descr="C:\Users\momhmy\Desktop\Coil - wedge bed.jpg"/>
                <p:cNvPicPr>
                  <a:picLocks noChangeAspect="1" noChangeArrowheads="1"/>
                </p:cNvPicPr>
                <p:nvPr/>
              </p:nvPicPr>
              <p:blipFill>
                <a:blip r:embed="rId5" cstate="print"/>
                <a:srcRect l="3007" t="927" b="1219"/>
                <a:stretch>
                  <a:fillRect/>
                </a:stretch>
              </p:blipFill>
              <p:spPr bwMode="auto">
                <a:xfrm>
                  <a:off x="457200" y="957771"/>
                  <a:ext cx="6605587" cy="4576396"/>
                </a:xfrm>
                <a:prstGeom prst="rect">
                  <a:avLst/>
                </a:prstGeom>
                <a:noFill/>
              </p:spPr>
            </p:pic>
            <p:cxnSp>
              <p:nvCxnSpPr>
                <p:cNvPr id="34" name="Straight Connector 33"/>
                <p:cNvCxnSpPr/>
                <p:nvPr/>
              </p:nvCxnSpPr>
              <p:spPr>
                <a:xfrm flipH="1">
                  <a:off x="5434013" y="3833813"/>
                  <a:ext cx="504826" cy="314325"/>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429378" y="3838576"/>
                  <a:ext cx="542922" cy="304799"/>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78" name="Group 77"/>
                <p:cNvGrpSpPr/>
                <p:nvPr/>
              </p:nvGrpSpPr>
              <p:grpSpPr>
                <a:xfrm>
                  <a:off x="728663" y="2162176"/>
                  <a:ext cx="4829175" cy="3176587"/>
                  <a:chOff x="728663" y="2162176"/>
                  <a:chExt cx="4829175" cy="3176587"/>
                </a:xfrm>
              </p:grpSpPr>
              <p:cxnSp>
                <p:nvCxnSpPr>
                  <p:cNvPr id="10" name="Straight Connector 9"/>
                  <p:cNvCxnSpPr/>
                  <p:nvPr/>
                </p:nvCxnSpPr>
                <p:spPr>
                  <a:xfrm>
                    <a:off x="1757363" y="4500563"/>
                    <a:ext cx="304800" cy="83820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833563" y="4443412"/>
                    <a:ext cx="552450" cy="533401"/>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438401" y="4162426"/>
                    <a:ext cx="300037" cy="538162"/>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476499" y="4106104"/>
                    <a:ext cx="633412" cy="28575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947988" y="3557588"/>
                    <a:ext cx="304800" cy="83820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024188" y="3500437"/>
                    <a:ext cx="552450" cy="533401"/>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618941" y="3219452"/>
                    <a:ext cx="300037" cy="538163"/>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667125" y="3163129"/>
                    <a:ext cx="633412" cy="28575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195203" y="2576513"/>
                    <a:ext cx="304800" cy="838201"/>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281488" y="2519362"/>
                    <a:ext cx="552450" cy="533401"/>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886326" y="2248730"/>
                    <a:ext cx="300037" cy="538163"/>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924425" y="2171700"/>
                    <a:ext cx="633413" cy="28575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28663" y="4371975"/>
                    <a:ext cx="728662" cy="19050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133475" y="4257675"/>
                    <a:ext cx="333375" cy="9525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1462088" y="4129089"/>
                    <a:ext cx="323850" cy="247649"/>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1452563" y="4095750"/>
                    <a:ext cx="295275" cy="252413"/>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2076450" y="3433763"/>
                    <a:ext cx="566738" cy="147637"/>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381250" y="3338513"/>
                    <a:ext cx="271463" cy="71437"/>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2647951" y="3190877"/>
                    <a:ext cx="323850" cy="247649"/>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2638426" y="3157538"/>
                    <a:ext cx="295275" cy="252413"/>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3300413" y="2438400"/>
                    <a:ext cx="600075" cy="176213"/>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629025" y="2381250"/>
                    <a:ext cx="280988" cy="3810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3905251" y="2195515"/>
                    <a:ext cx="323850" cy="247648"/>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3895726" y="2162176"/>
                    <a:ext cx="295275" cy="252412"/>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grpSp>
          </p:grpSp>
          <p:sp>
            <p:nvSpPr>
              <p:cNvPr id="35" name="TextBox 34"/>
              <p:cNvSpPr txBox="1"/>
              <p:nvPr/>
            </p:nvSpPr>
            <p:spPr>
              <a:xfrm>
                <a:off x="3886200" y="4181144"/>
                <a:ext cx="838200" cy="523220"/>
              </a:xfrm>
              <a:prstGeom prst="rect">
                <a:avLst/>
              </a:prstGeom>
              <a:noFill/>
            </p:spPr>
            <p:txBody>
              <a:bodyPr wrap="square" rtlCol="0">
                <a:spAutoFit/>
              </a:bodyPr>
              <a:lstStyle/>
              <a:p>
                <a:pPr algn="ctr"/>
                <a:r>
                  <a:rPr lang="en-GB" sz="1400" dirty="0">
                    <a:latin typeface="+mn-lt"/>
                  </a:rPr>
                  <a:t>Lashing device</a:t>
                </a:r>
              </a:p>
            </p:txBody>
          </p:sp>
          <p:cxnSp>
            <p:nvCxnSpPr>
              <p:cNvPr id="36" name="Straight Arrow Connector 35"/>
              <p:cNvCxnSpPr/>
              <p:nvPr/>
            </p:nvCxnSpPr>
            <p:spPr>
              <a:xfrm flipV="1">
                <a:off x="4343400" y="4714544"/>
                <a:ext cx="0" cy="533400"/>
              </a:xfrm>
              <a:prstGeom prst="straightConnector1">
                <a:avLst/>
              </a:prstGeom>
              <a:ln w="38100">
                <a:solidFill>
                  <a:srgbClr val="02C7EE"/>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55" name="Group 154"/>
            <p:cNvGrpSpPr/>
            <p:nvPr/>
          </p:nvGrpSpPr>
          <p:grpSpPr>
            <a:xfrm>
              <a:off x="7010400" y="4495800"/>
              <a:ext cx="1447800" cy="914400"/>
              <a:chOff x="7391400" y="4495800"/>
              <a:chExt cx="1447800" cy="914400"/>
            </a:xfrm>
          </p:grpSpPr>
          <p:grpSp>
            <p:nvGrpSpPr>
              <p:cNvPr id="154" name="Group 153"/>
              <p:cNvGrpSpPr/>
              <p:nvPr/>
            </p:nvGrpSpPr>
            <p:grpSpPr>
              <a:xfrm>
                <a:off x="7391400" y="4495800"/>
                <a:ext cx="1447800" cy="914400"/>
                <a:chOff x="6934200" y="4419600"/>
                <a:chExt cx="1447800" cy="914400"/>
              </a:xfrm>
            </p:grpSpPr>
            <p:grpSp>
              <p:nvGrpSpPr>
                <p:cNvPr id="149" name="Group 148"/>
                <p:cNvGrpSpPr/>
                <p:nvPr/>
              </p:nvGrpSpPr>
              <p:grpSpPr>
                <a:xfrm>
                  <a:off x="6934200" y="4419600"/>
                  <a:ext cx="1368452" cy="914400"/>
                  <a:chOff x="2582940" y="4267200"/>
                  <a:chExt cx="1368452" cy="914400"/>
                </a:xfrm>
              </p:grpSpPr>
              <p:sp>
                <p:nvSpPr>
                  <p:cNvPr id="148" name="Rectangle 147"/>
                  <p:cNvSpPr/>
                  <p:nvPr/>
                </p:nvSpPr>
                <p:spPr>
                  <a:xfrm>
                    <a:off x="2590800" y="4267200"/>
                    <a:ext cx="1295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102"/>
                  <p:cNvSpPr/>
                  <p:nvPr/>
                </p:nvSpPr>
                <p:spPr>
                  <a:xfrm>
                    <a:off x="2895600" y="4419600"/>
                    <a:ext cx="685800" cy="4572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Rectangle 133"/>
                  <p:cNvSpPr/>
                  <p:nvPr/>
                </p:nvSpPr>
                <p:spPr>
                  <a:xfrm>
                    <a:off x="2819400" y="4805840"/>
                    <a:ext cx="838200" cy="76200"/>
                  </a:xfrm>
                  <a:prstGeom prst="rect">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6" name="Group 145"/>
                  <p:cNvGrpSpPr/>
                  <p:nvPr/>
                </p:nvGrpSpPr>
                <p:grpSpPr>
                  <a:xfrm>
                    <a:off x="2582940" y="4884660"/>
                    <a:ext cx="1368452" cy="76200"/>
                    <a:chOff x="677940" y="5265660"/>
                    <a:chExt cx="1368452" cy="76200"/>
                  </a:xfrm>
                </p:grpSpPr>
                <p:sp>
                  <p:nvSpPr>
                    <p:cNvPr id="96" name="Rectangle 95"/>
                    <p:cNvSpPr/>
                    <p:nvPr/>
                  </p:nvSpPr>
                  <p:spPr>
                    <a:xfrm>
                      <a:off x="685800" y="5271654"/>
                      <a:ext cx="1360592" cy="62345"/>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2" name="Straight Connector 141"/>
                    <p:cNvCxnSpPr/>
                    <p:nvPr/>
                  </p:nvCxnSpPr>
                  <p:spPr>
                    <a:xfrm>
                      <a:off x="685800" y="5265660"/>
                      <a:ext cx="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V="1">
                      <a:off x="677940" y="5334630"/>
                      <a:ext cx="1365932" cy="22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7" name="Group 146"/>
                  <p:cNvGrpSpPr/>
                  <p:nvPr/>
                </p:nvGrpSpPr>
                <p:grpSpPr>
                  <a:xfrm>
                    <a:off x="2743200" y="4685549"/>
                    <a:ext cx="990600" cy="267451"/>
                    <a:chOff x="838200" y="5066549"/>
                    <a:chExt cx="990600" cy="267451"/>
                  </a:xfrm>
                </p:grpSpPr>
                <p:cxnSp>
                  <p:nvCxnSpPr>
                    <p:cNvPr id="117" name="Straight Connector 116"/>
                    <p:cNvCxnSpPr/>
                    <p:nvPr/>
                  </p:nvCxnSpPr>
                  <p:spPr>
                    <a:xfrm flipV="1">
                      <a:off x="993132" y="5067191"/>
                      <a:ext cx="688945" cy="3737"/>
                    </a:xfrm>
                    <a:prstGeom prst="line">
                      <a:avLst/>
                    </a:prstGeom>
                    <a:ln w="19050">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998328" y="5105400"/>
                      <a:ext cx="678072" cy="3194"/>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38200" y="5066549"/>
                      <a:ext cx="153473" cy="267451"/>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838200" y="5067191"/>
                      <a:ext cx="838637" cy="266809"/>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990600" y="5105400"/>
                      <a:ext cx="838200" cy="2286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1676400" y="5105400"/>
                      <a:ext cx="152400" cy="2286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grpSp>
            <p:sp>
              <p:nvSpPr>
                <p:cNvPr id="152" name="Rectangle 151"/>
                <p:cNvSpPr/>
                <p:nvPr/>
              </p:nvSpPr>
              <p:spPr>
                <a:xfrm>
                  <a:off x="8229600" y="5029200"/>
                  <a:ext cx="1524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50" name="Straight Connector 149"/>
              <p:cNvCxnSpPr/>
              <p:nvPr/>
            </p:nvCxnSpPr>
            <p:spPr>
              <a:xfrm>
                <a:off x="7407499" y="5121603"/>
                <a:ext cx="155351" cy="4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58" name="Rectangle 157"/>
          <p:cNvSpPr/>
          <p:nvPr/>
        </p:nvSpPr>
        <p:spPr>
          <a:xfrm>
            <a:off x="7010400" y="5257800"/>
            <a:ext cx="1295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Loop lashing, side view</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4800"/>
            <a:ext cx="9144000" cy="838200"/>
          </a:xfrm>
          <a:noFill/>
        </p:spPr>
        <p:txBody>
          <a:bodyPr anchor="b"/>
          <a:lstStyle/>
          <a:p>
            <a:r>
              <a:rPr lang="en-GB" dirty="0"/>
              <a:t>Steel wire coils</a:t>
            </a:r>
          </a:p>
        </p:txBody>
      </p:sp>
      <p:sp>
        <p:nvSpPr>
          <p:cNvPr id="3" name="Content Placeholder 2"/>
          <p:cNvSpPr>
            <a:spLocks noGrp="1"/>
          </p:cNvSpPr>
          <p:nvPr>
            <p:ph idx="4294967295"/>
          </p:nvPr>
        </p:nvSpPr>
        <p:spPr>
          <a:xfrm>
            <a:off x="304800" y="1447800"/>
            <a:ext cx="5715000" cy="1600200"/>
          </a:xfrm>
        </p:spPr>
        <p:txBody>
          <a:bodyPr>
            <a:normAutofit/>
          </a:bodyPr>
          <a:lstStyle/>
          <a:p>
            <a:r>
              <a:rPr lang="en-GB" sz="2400" dirty="0"/>
              <a:t>Load coil across the trailer </a:t>
            </a:r>
          </a:p>
          <a:p>
            <a:r>
              <a:rPr lang="en-GB" sz="2400" dirty="0"/>
              <a:t>Place wider coils at the front</a:t>
            </a:r>
          </a:p>
          <a:p>
            <a:r>
              <a:rPr lang="en-GB" sz="2400" dirty="0"/>
              <a:t>Load coils in a straight line and in contact</a:t>
            </a:r>
          </a:p>
        </p:txBody>
      </p:sp>
      <p:grpSp>
        <p:nvGrpSpPr>
          <p:cNvPr id="60" name="Group 59"/>
          <p:cNvGrpSpPr/>
          <p:nvPr/>
        </p:nvGrpSpPr>
        <p:grpSpPr>
          <a:xfrm>
            <a:off x="6553200" y="1219200"/>
            <a:ext cx="2351696" cy="2438400"/>
            <a:chOff x="5715000" y="900112"/>
            <a:chExt cx="2351696" cy="2438400"/>
          </a:xfrm>
        </p:grpSpPr>
        <p:pic>
          <p:nvPicPr>
            <p:cNvPr id="11267" name="Picture 3" descr="C:\Users\momhmy\Desktop\L&amp;T\Safe loading pics\F55-1.jpg"/>
            <p:cNvPicPr>
              <a:picLocks noChangeAspect="1" noChangeArrowheads="1"/>
            </p:cNvPicPr>
            <p:nvPr/>
          </p:nvPicPr>
          <p:blipFill>
            <a:blip r:embed="rId3" cstate="print"/>
            <a:srcRect/>
            <a:stretch>
              <a:fillRect/>
            </a:stretch>
          </p:blipFill>
          <p:spPr bwMode="auto">
            <a:xfrm>
              <a:off x="5715000" y="900112"/>
              <a:ext cx="2351696" cy="1766888"/>
            </a:xfrm>
            <a:prstGeom prst="hexagon">
              <a:avLst/>
            </a:prstGeom>
            <a:noFill/>
          </p:spPr>
        </p:pic>
        <p:sp>
          <p:nvSpPr>
            <p:cNvPr id="6" name="TextBox 5"/>
            <p:cNvSpPr txBox="1"/>
            <p:nvPr/>
          </p:nvSpPr>
          <p:spPr>
            <a:xfrm>
              <a:off x="6248400" y="2739092"/>
              <a:ext cx="1752600" cy="523220"/>
            </a:xfrm>
            <a:prstGeom prst="rect">
              <a:avLst/>
            </a:prstGeom>
            <a:noFill/>
          </p:spPr>
          <p:txBody>
            <a:bodyPr wrap="square" rtlCol="0">
              <a:spAutoFit/>
            </a:bodyPr>
            <a:lstStyle/>
            <a:p>
              <a:r>
                <a:rPr lang="en-GB" sz="1400" dirty="0">
                  <a:latin typeface="+mn-lt"/>
                </a:rPr>
                <a:t>Insufficient lashing &amp;</a:t>
              </a:r>
            </a:p>
            <a:p>
              <a:r>
                <a:rPr lang="en-GB" sz="1400" dirty="0">
                  <a:latin typeface="+mn-lt"/>
                </a:rPr>
                <a:t>lack of chocking </a:t>
              </a:r>
            </a:p>
          </p:txBody>
        </p:sp>
        <p:sp>
          <p:nvSpPr>
            <p:cNvPr id="7" name="Multiply 6"/>
            <p:cNvSpPr/>
            <p:nvPr/>
          </p:nvSpPr>
          <p:spPr>
            <a:xfrm>
              <a:off x="5715000" y="2652712"/>
              <a:ext cx="685800" cy="685800"/>
            </a:xfrm>
            <a:prstGeom prst="mathMultiply">
              <a:avLst>
                <a:gd name="adj1" fmla="val 1597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9" name="Content Placeholder 2"/>
          <p:cNvSpPr txBox="1">
            <a:spLocks/>
          </p:cNvSpPr>
          <p:nvPr/>
        </p:nvSpPr>
        <p:spPr>
          <a:xfrm>
            <a:off x="304800" y="2819400"/>
            <a:ext cx="7315200" cy="1600200"/>
          </a:xfrm>
          <a:prstGeom prst="rect">
            <a:avLst/>
          </a:prstGeom>
        </p:spPr>
        <p:txBody>
          <a:bodyPr vert="horz">
            <a:normAutofit/>
          </a:bodyPr>
          <a:lstStyle/>
          <a:p>
            <a:pPr marL="365760" marR="0" lvl="0" indent="-256032" algn="l" defTabSz="914400" rtl="0" eaLnBrk="1" fontAlgn="auto" latinLnBrk="0" hangingPunct="1">
              <a:lnSpc>
                <a:spcPct val="120000"/>
              </a:lnSpc>
              <a:spcBef>
                <a:spcPts val="100"/>
              </a:spcBef>
              <a:spcAft>
                <a:spcPts val="0"/>
              </a:spcAft>
              <a:buClr>
                <a:schemeClr val="accent6"/>
              </a:buClr>
              <a:buSzTx/>
              <a:buFont typeface="Georgia"/>
              <a:buChar char="•"/>
              <a:tabLst/>
              <a:defRPr/>
            </a:pPr>
            <a:r>
              <a:rPr kumimoji="0" lang="en-GB" sz="2400" b="0" i="0" u="none" strike="noStrike" kern="1200" cap="none" spc="0" normalizeH="0" baseline="0" noProof="0" dirty="0">
                <a:ln>
                  <a:noFill/>
                </a:ln>
                <a:solidFill>
                  <a:schemeClr val="tx1"/>
                </a:solidFill>
                <a:effectLst/>
                <a:uLnTx/>
                <a:uFillTx/>
                <a:latin typeface="+mn-lt"/>
                <a:ea typeface="+mn-ea"/>
                <a:cs typeface="+mn-cs"/>
              </a:rPr>
              <a:t>Use chocking wood between every row</a:t>
            </a:r>
          </a:p>
          <a:p>
            <a:pPr marL="365760" lvl="0" indent="-256032" fontAlgn="auto">
              <a:lnSpc>
                <a:spcPct val="120000"/>
              </a:lnSpc>
              <a:spcBef>
                <a:spcPts val="100"/>
              </a:spcBef>
              <a:spcAft>
                <a:spcPts val="0"/>
              </a:spcAft>
              <a:buClr>
                <a:schemeClr val="accent6"/>
              </a:buClr>
              <a:defRPr/>
            </a:pPr>
            <a:r>
              <a:rPr lang="en-GB" sz="2400" i="1" dirty="0">
                <a:latin typeface="+mn-lt"/>
              </a:rPr>
              <a:t>	</a:t>
            </a:r>
            <a:r>
              <a:rPr lang="en-GB" sz="2000" i="1" dirty="0">
                <a:latin typeface="+mn-lt"/>
              </a:rPr>
              <a:t>(at least 10cm by 10cm)</a:t>
            </a:r>
            <a:endParaRPr lang="en-GB" sz="2400" i="1" dirty="0">
              <a:latin typeface="+mn-lt"/>
            </a:endParaRPr>
          </a:p>
          <a:p>
            <a:pPr marL="365760" lvl="0" indent="-256032" fontAlgn="auto">
              <a:lnSpc>
                <a:spcPct val="120000"/>
              </a:lnSpc>
              <a:spcBef>
                <a:spcPts val="100"/>
              </a:spcBef>
              <a:spcAft>
                <a:spcPts val="0"/>
              </a:spcAft>
              <a:buClr>
                <a:schemeClr val="accent6"/>
              </a:buClr>
              <a:buFont typeface="Georgia"/>
              <a:buChar char="•"/>
              <a:defRPr/>
            </a:pPr>
            <a:r>
              <a:rPr kumimoji="0" lang="en-GB" sz="2400" b="0" i="0" u="none" strike="noStrike" kern="1200" cap="none" spc="0" normalizeH="0" baseline="0" noProof="0" dirty="0">
                <a:ln>
                  <a:noFill/>
                </a:ln>
                <a:solidFill>
                  <a:schemeClr val="tx1"/>
                </a:solidFill>
                <a:effectLst/>
                <a:uLnTx/>
                <a:uFillTx/>
                <a:latin typeface="+mn-lt"/>
                <a:ea typeface="+mn-ea"/>
                <a:cs typeface="+mn-cs"/>
              </a:rPr>
              <a:t>Use two lashing devices</a:t>
            </a:r>
            <a:r>
              <a:rPr kumimoji="0" lang="en-GB" sz="2400" b="0" i="0" u="none" strike="noStrike" kern="1200" cap="none" spc="0" normalizeH="0" noProof="0" dirty="0">
                <a:ln>
                  <a:noFill/>
                </a:ln>
                <a:solidFill>
                  <a:schemeClr val="tx1"/>
                </a:solidFill>
                <a:effectLst/>
                <a:uLnTx/>
                <a:uFillTx/>
                <a:latin typeface="+mn-lt"/>
                <a:ea typeface="+mn-ea"/>
                <a:cs typeface="+mn-cs"/>
              </a:rPr>
              <a:t> each on the f</a:t>
            </a:r>
            <a:r>
              <a:rPr kumimoji="0" lang="en-GB" sz="2400" b="0" i="0" u="none" strike="noStrike" kern="1200" cap="none" spc="0" normalizeH="0" baseline="0" noProof="0" dirty="0">
                <a:ln>
                  <a:noFill/>
                </a:ln>
                <a:solidFill>
                  <a:schemeClr val="tx1"/>
                </a:solidFill>
                <a:effectLst/>
                <a:uLnTx/>
                <a:uFillTx/>
                <a:latin typeface="+mn-lt"/>
                <a:ea typeface="+mn-ea"/>
                <a:cs typeface="+mn-cs"/>
              </a:rPr>
              <a:t>irst and last coils</a:t>
            </a:r>
          </a:p>
        </p:txBody>
      </p:sp>
      <p:grpSp>
        <p:nvGrpSpPr>
          <p:cNvPr id="108" name="Group 107"/>
          <p:cNvGrpSpPr/>
          <p:nvPr/>
        </p:nvGrpSpPr>
        <p:grpSpPr>
          <a:xfrm>
            <a:off x="1962150" y="4267200"/>
            <a:ext cx="5048250" cy="1995830"/>
            <a:chOff x="1295400" y="4419600"/>
            <a:chExt cx="5048250" cy="1995830"/>
          </a:xfrm>
        </p:grpSpPr>
        <p:pic>
          <p:nvPicPr>
            <p:cNvPr id="2050" name="Picture 2" descr="C:\Users\momhmy\Documents\L &amp; T\safe loading guideline pics\empty truck diagram (short).jpg"/>
            <p:cNvPicPr>
              <a:picLocks noChangeAspect="1" noChangeArrowheads="1"/>
            </p:cNvPicPr>
            <p:nvPr/>
          </p:nvPicPr>
          <p:blipFill>
            <a:blip r:embed="rId4" cstate="print"/>
            <a:srcRect/>
            <a:stretch>
              <a:fillRect/>
            </a:stretch>
          </p:blipFill>
          <p:spPr bwMode="auto">
            <a:xfrm>
              <a:off x="1295400" y="4419600"/>
              <a:ext cx="5048250" cy="1790700"/>
            </a:xfrm>
            <a:prstGeom prst="rect">
              <a:avLst/>
            </a:prstGeom>
            <a:noFill/>
          </p:spPr>
        </p:pic>
        <p:grpSp>
          <p:nvGrpSpPr>
            <p:cNvPr id="107" name="Group 106"/>
            <p:cNvGrpSpPr/>
            <p:nvPr/>
          </p:nvGrpSpPr>
          <p:grpSpPr>
            <a:xfrm>
              <a:off x="2552700" y="4648200"/>
              <a:ext cx="3688385" cy="1767230"/>
              <a:chOff x="2552700" y="4648200"/>
              <a:chExt cx="3688385" cy="1767230"/>
            </a:xfrm>
          </p:grpSpPr>
          <p:grpSp>
            <p:nvGrpSpPr>
              <p:cNvPr id="97" name="Group 96"/>
              <p:cNvGrpSpPr/>
              <p:nvPr/>
            </p:nvGrpSpPr>
            <p:grpSpPr>
              <a:xfrm>
                <a:off x="2552700" y="4648200"/>
                <a:ext cx="3258133" cy="660283"/>
                <a:chOff x="2552700" y="4648200"/>
                <a:chExt cx="3258133" cy="660283"/>
              </a:xfrm>
            </p:grpSpPr>
            <p:grpSp>
              <p:nvGrpSpPr>
                <p:cNvPr id="63" name="Group 62"/>
                <p:cNvGrpSpPr/>
                <p:nvPr/>
              </p:nvGrpSpPr>
              <p:grpSpPr>
                <a:xfrm>
                  <a:off x="2552700" y="4648200"/>
                  <a:ext cx="647700" cy="609600"/>
                  <a:chOff x="7467600" y="4724400"/>
                  <a:chExt cx="609600" cy="609600"/>
                </a:xfrm>
              </p:grpSpPr>
              <p:sp>
                <p:nvSpPr>
                  <p:cNvPr id="61" name="Oval 60"/>
                  <p:cNvSpPr/>
                  <p:nvPr/>
                </p:nvSpPr>
                <p:spPr>
                  <a:xfrm>
                    <a:off x="7467600" y="4724400"/>
                    <a:ext cx="609600" cy="609600"/>
                  </a:xfrm>
                  <a:prstGeom prst="ellipse">
                    <a:avLst/>
                  </a:prstGeom>
                  <a:solidFill>
                    <a:schemeClr val="bg1">
                      <a:lumMod val="6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p:cNvSpPr/>
                  <p:nvPr/>
                </p:nvSpPr>
                <p:spPr>
                  <a:xfrm>
                    <a:off x="7543800" y="4800600"/>
                    <a:ext cx="457200" cy="457200"/>
                  </a:xfrm>
                  <a:prstGeom prst="ellipse">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4" name="Group 63"/>
                <p:cNvGrpSpPr/>
                <p:nvPr/>
              </p:nvGrpSpPr>
              <p:grpSpPr>
                <a:xfrm>
                  <a:off x="3219450" y="4648200"/>
                  <a:ext cx="628650" cy="609600"/>
                  <a:chOff x="7467600" y="4724400"/>
                  <a:chExt cx="609600" cy="609600"/>
                </a:xfrm>
              </p:grpSpPr>
              <p:sp>
                <p:nvSpPr>
                  <p:cNvPr id="65" name="Oval 64"/>
                  <p:cNvSpPr/>
                  <p:nvPr/>
                </p:nvSpPr>
                <p:spPr>
                  <a:xfrm>
                    <a:off x="7467600" y="4724400"/>
                    <a:ext cx="609600" cy="609600"/>
                  </a:xfrm>
                  <a:prstGeom prst="ellipse">
                    <a:avLst/>
                  </a:prstGeom>
                  <a:solidFill>
                    <a:schemeClr val="bg1">
                      <a:lumMod val="6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p:cNvSpPr/>
                  <p:nvPr/>
                </p:nvSpPr>
                <p:spPr>
                  <a:xfrm>
                    <a:off x="7543800" y="4800600"/>
                    <a:ext cx="457200" cy="457200"/>
                  </a:xfrm>
                  <a:prstGeom prst="ellipse">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7" name="Group 66"/>
                <p:cNvGrpSpPr/>
                <p:nvPr/>
              </p:nvGrpSpPr>
              <p:grpSpPr>
                <a:xfrm>
                  <a:off x="3867150" y="4648200"/>
                  <a:ext cx="609600" cy="609600"/>
                  <a:chOff x="7467600" y="4724400"/>
                  <a:chExt cx="609600" cy="609600"/>
                </a:xfrm>
              </p:grpSpPr>
              <p:sp>
                <p:nvSpPr>
                  <p:cNvPr id="68" name="Oval 67"/>
                  <p:cNvSpPr/>
                  <p:nvPr/>
                </p:nvSpPr>
                <p:spPr>
                  <a:xfrm>
                    <a:off x="7467600" y="4724400"/>
                    <a:ext cx="609600" cy="609600"/>
                  </a:xfrm>
                  <a:prstGeom prst="ellipse">
                    <a:avLst/>
                  </a:prstGeom>
                  <a:solidFill>
                    <a:schemeClr val="bg1">
                      <a:lumMod val="6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p:cNvSpPr/>
                  <p:nvPr/>
                </p:nvSpPr>
                <p:spPr>
                  <a:xfrm>
                    <a:off x="7543800" y="4800600"/>
                    <a:ext cx="457200" cy="457200"/>
                  </a:xfrm>
                  <a:prstGeom prst="ellipse">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0" name="Group 69"/>
                <p:cNvGrpSpPr/>
                <p:nvPr/>
              </p:nvGrpSpPr>
              <p:grpSpPr>
                <a:xfrm>
                  <a:off x="4495800" y="4648200"/>
                  <a:ext cx="609600" cy="609600"/>
                  <a:chOff x="7467600" y="4724400"/>
                  <a:chExt cx="609600" cy="609600"/>
                </a:xfrm>
              </p:grpSpPr>
              <p:sp>
                <p:nvSpPr>
                  <p:cNvPr id="71" name="Oval 70"/>
                  <p:cNvSpPr/>
                  <p:nvPr/>
                </p:nvSpPr>
                <p:spPr>
                  <a:xfrm>
                    <a:off x="7467600" y="4724400"/>
                    <a:ext cx="609600" cy="609600"/>
                  </a:xfrm>
                  <a:prstGeom prst="ellipse">
                    <a:avLst/>
                  </a:prstGeom>
                  <a:solidFill>
                    <a:schemeClr val="bg1">
                      <a:lumMod val="6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p:cNvSpPr/>
                  <p:nvPr/>
                </p:nvSpPr>
                <p:spPr>
                  <a:xfrm>
                    <a:off x="7543800" y="4800600"/>
                    <a:ext cx="457200" cy="457200"/>
                  </a:xfrm>
                  <a:prstGeom prst="ellipse">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3" name="Group 72"/>
                <p:cNvGrpSpPr/>
                <p:nvPr/>
              </p:nvGrpSpPr>
              <p:grpSpPr>
                <a:xfrm>
                  <a:off x="5124450" y="4648200"/>
                  <a:ext cx="609600" cy="609600"/>
                  <a:chOff x="7467600" y="4724400"/>
                  <a:chExt cx="609600" cy="609600"/>
                </a:xfrm>
              </p:grpSpPr>
              <p:sp>
                <p:nvSpPr>
                  <p:cNvPr id="74" name="Oval 73"/>
                  <p:cNvSpPr/>
                  <p:nvPr/>
                </p:nvSpPr>
                <p:spPr>
                  <a:xfrm>
                    <a:off x="7467600" y="4724400"/>
                    <a:ext cx="609600" cy="609600"/>
                  </a:xfrm>
                  <a:prstGeom prst="ellipse">
                    <a:avLst/>
                  </a:prstGeom>
                  <a:solidFill>
                    <a:schemeClr val="bg1">
                      <a:lumMod val="6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p:cNvSpPr/>
                  <p:nvPr/>
                </p:nvSpPr>
                <p:spPr>
                  <a:xfrm>
                    <a:off x="7543800" y="4800600"/>
                    <a:ext cx="457200" cy="457200"/>
                  </a:xfrm>
                  <a:prstGeom prst="ellipse">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6" name="Rectangle 75"/>
                <p:cNvSpPr/>
                <p:nvPr/>
              </p:nvSpPr>
              <p:spPr>
                <a:xfrm>
                  <a:off x="3141497" y="5127372"/>
                  <a:ext cx="123883" cy="136037"/>
                </a:xfrm>
                <a:prstGeom prst="rect">
                  <a:avLst/>
                </a:prstGeom>
                <a:solidFill>
                  <a:schemeClr val="bg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p:cNvSpPr/>
                <p:nvPr/>
              </p:nvSpPr>
              <p:spPr>
                <a:xfrm>
                  <a:off x="3798780" y="5127373"/>
                  <a:ext cx="123883" cy="136037"/>
                </a:xfrm>
                <a:prstGeom prst="rect">
                  <a:avLst/>
                </a:prstGeom>
                <a:solidFill>
                  <a:schemeClr val="bg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p:cNvSpPr/>
                <p:nvPr/>
              </p:nvSpPr>
              <p:spPr>
                <a:xfrm>
                  <a:off x="4419600" y="5127373"/>
                  <a:ext cx="123883" cy="136037"/>
                </a:xfrm>
                <a:prstGeom prst="rect">
                  <a:avLst/>
                </a:prstGeom>
                <a:solidFill>
                  <a:schemeClr val="bg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p:cNvSpPr/>
                <p:nvPr/>
              </p:nvSpPr>
              <p:spPr>
                <a:xfrm>
                  <a:off x="5046497" y="5127373"/>
                  <a:ext cx="123883" cy="136037"/>
                </a:xfrm>
                <a:prstGeom prst="rect">
                  <a:avLst/>
                </a:prstGeom>
                <a:solidFill>
                  <a:schemeClr val="bg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p:cNvSpPr/>
                <p:nvPr/>
              </p:nvSpPr>
              <p:spPr>
                <a:xfrm>
                  <a:off x="5686950" y="5127840"/>
                  <a:ext cx="123883" cy="136037"/>
                </a:xfrm>
                <a:prstGeom prst="rect">
                  <a:avLst/>
                </a:prstGeom>
                <a:solidFill>
                  <a:schemeClr val="bg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2" name="Straight Connector 81"/>
                <p:cNvCxnSpPr/>
                <p:nvPr/>
              </p:nvCxnSpPr>
              <p:spPr>
                <a:xfrm flipH="1">
                  <a:off x="2642223" y="5144201"/>
                  <a:ext cx="145857" cy="151465"/>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950293" y="5143265"/>
                  <a:ext cx="145857" cy="151465"/>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5207310" y="5139996"/>
                  <a:ext cx="145857" cy="151465"/>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5515380" y="5139060"/>
                  <a:ext cx="145857" cy="151465"/>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3541749" y="5156772"/>
                  <a:ext cx="302" cy="147573"/>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4176870" y="5160910"/>
                  <a:ext cx="302" cy="147573"/>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4813014" y="5160910"/>
                  <a:ext cx="302" cy="147573"/>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3763060" y="5279745"/>
                <a:ext cx="2478025" cy="1135685"/>
                <a:chOff x="3763060" y="5279745"/>
                <a:chExt cx="2478025" cy="1135685"/>
              </a:xfrm>
            </p:grpSpPr>
            <p:sp>
              <p:nvSpPr>
                <p:cNvPr id="98" name="TextBox 97"/>
                <p:cNvSpPr txBox="1"/>
                <p:nvPr/>
              </p:nvSpPr>
              <p:spPr>
                <a:xfrm>
                  <a:off x="3763060" y="5867400"/>
                  <a:ext cx="838200" cy="523220"/>
                </a:xfrm>
                <a:prstGeom prst="rect">
                  <a:avLst/>
                </a:prstGeom>
                <a:noFill/>
              </p:spPr>
              <p:txBody>
                <a:bodyPr wrap="square" rtlCol="0">
                  <a:spAutoFit/>
                </a:bodyPr>
                <a:lstStyle/>
                <a:p>
                  <a:pPr algn="ctr"/>
                  <a:r>
                    <a:rPr lang="en-GB" sz="1400" dirty="0">
                      <a:latin typeface="+mn-lt"/>
                    </a:rPr>
                    <a:t>Lashing device</a:t>
                  </a:r>
                </a:p>
              </p:txBody>
            </p:sp>
            <p:cxnSp>
              <p:nvCxnSpPr>
                <p:cNvPr id="99" name="Straight Arrow Connector 98"/>
                <p:cNvCxnSpPr/>
                <p:nvPr/>
              </p:nvCxnSpPr>
              <p:spPr>
                <a:xfrm flipV="1">
                  <a:off x="4176370" y="5319370"/>
                  <a:ext cx="0" cy="609600"/>
                </a:xfrm>
                <a:prstGeom prst="straightConnector1">
                  <a:avLst/>
                </a:prstGeom>
                <a:ln w="38100">
                  <a:solidFill>
                    <a:srgbClr val="02C7EE"/>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5326685" y="5892210"/>
                  <a:ext cx="914400" cy="523220"/>
                </a:xfrm>
                <a:prstGeom prst="rect">
                  <a:avLst/>
                </a:prstGeom>
                <a:noFill/>
              </p:spPr>
              <p:txBody>
                <a:bodyPr wrap="square" rtlCol="0">
                  <a:spAutoFit/>
                </a:bodyPr>
                <a:lstStyle/>
                <a:p>
                  <a:pPr algn="ctr"/>
                  <a:r>
                    <a:rPr lang="en-GB" sz="1400" dirty="0">
                      <a:latin typeface="+mn-lt"/>
                    </a:rPr>
                    <a:t>Chocking wood</a:t>
                  </a:r>
                </a:p>
              </p:txBody>
            </p:sp>
            <p:cxnSp>
              <p:nvCxnSpPr>
                <p:cNvPr id="103" name="Straight Arrow Connector 102"/>
                <p:cNvCxnSpPr/>
                <p:nvPr/>
              </p:nvCxnSpPr>
              <p:spPr>
                <a:xfrm flipV="1">
                  <a:off x="5747310" y="5279745"/>
                  <a:ext cx="0" cy="685800"/>
                </a:xfrm>
                <a:prstGeom prst="straightConnector1">
                  <a:avLst/>
                </a:prstGeom>
                <a:ln w="38100">
                  <a:solidFill>
                    <a:srgbClr val="02C7EE"/>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8229600" cy="1066800"/>
          </a:xfrm>
        </p:spPr>
        <p:txBody>
          <a:bodyPr anchor="b"/>
          <a:lstStyle/>
          <a:p>
            <a:r>
              <a:rPr lang="en-GB" dirty="0"/>
              <a:t>Cable drums</a:t>
            </a:r>
          </a:p>
        </p:txBody>
      </p:sp>
      <p:sp>
        <p:nvSpPr>
          <p:cNvPr id="4" name="Content Placeholder 2"/>
          <p:cNvSpPr>
            <a:spLocks noGrp="1"/>
          </p:cNvSpPr>
          <p:nvPr>
            <p:ph idx="4294967295"/>
          </p:nvPr>
        </p:nvSpPr>
        <p:spPr>
          <a:xfrm>
            <a:off x="228600" y="1219200"/>
            <a:ext cx="5943600" cy="2514600"/>
          </a:xfrm>
        </p:spPr>
        <p:txBody>
          <a:bodyPr>
            <a:normAutofit/>
          </a:bodyPr>
          <a:lstStyle/>
          <a:p>
            <a:r>
              <a:rPr lang="en-GB" sz="2400" dirty="0"/>
              <a:t>Load drum across the trailer</a:t>
            </a:r>
          </a:p>
          <a:p>
            <a:pPr lvl="0"/>
            <a:r>
              <a:rPr lang="en-GB" sz="2400" dirty="0"/>
              <a:t>Load wider drums at the front of the truck</a:t>
            </a:r>
          </a:p>
          <a:p>
            <a:r>
              <a:rPr lang="en-GB" sz="2400" dirty="0"/>
              <a:t>Load drums in a straight line and in contact</a:t>
            </a:r>
          </a:p>
          <a:p>
            <a:r>
              <a:rPr lang="en-GB" sz="2400" dirty="0"/>
              <a:t>Use choking wood between all drums</a:t>
            </a:r>
          </a:p>
          <a:p>
            <a:r>
              <a:rPr lang="en-GB" sz="2400" dirty="0"/>
              <a:t>Lash all drums vertically with steel chains</a:t>
            </a:r>
          </a:p>
        </p:txBody>
      </p:sp>
      <p:grpSp>
        <p:nvGrpSpPr>
          <p:cNvPr id="49" name="Group 48"/>
          <p:cNvGrpSpPr/>
          <p:nvPr/>
        </p:nvGrpSpPr>
        <p:grpSpPr>
          <a:xfrm>
            <a:off x="6262397" y="1371600"/>
            <a:ext cx="2729203" cy="2667000"/>
            <a:chOff x="5976257" y="304800"/>
            <a:chExt cx="2729203" cy="2667000"/>
          </a:xfrm>
        </p:grpSpPr>
        <p:pic>
          <p:nvPicPr>
            <p:cNvPr id="10242" name="Picture 2" descr="C:\Users\momhmy\Desktop\L&amp;T\Safe loading pics\F56-1.jpg"/>
            <p:cNvPicPr>
              <a:picLocks noChangeAspect="1" noChangeArrowheads="1"/>
            </p:cNvPicPr>
            <p:nvPr/>
          </p:nvPicPr>
          <p:blipFill>
            <a:blip r:embed="rId3" cstate="print"/>
            <a:srcRect/>
            <a:stretch>
              <a:fillRect/>
            </a:stretch>
          </p:blipFill>
          <p:spPr bwMode="auto">
            <a:xfrm>
              <a:off x="5976257" y="304800"/>
              <a:ext cx="2729203" cy="2057400"/>
            </a:xfrm>
            <a:prstGeom prst="hexagon">
              <a:avLst/>
            </a:prstGeom>
            <a:noFill/>
          </p:spPr>
        </p:pic>
        <p:sp>
          <p:nvSpPr>
            <p:cNvPr id="5" name="TextBox 4"/>
            <p:cNvSpPr txBox="1"/>
            <p:nvPr/>
          </p:nvSpPr>
          <p:spPr>
            <a:xfrm>
              <a:off x="6858000" y="2372380"/>
              <a:ext cx="1542660" cy="523220"/>
            </a:xfrm>
            <a:prstGeom prst="rect">
              <a:avLst/>
            </a:prstGeom>
            <a:noFill/>
          </p:spPr>
          <p:txBody>
            <a:bodyPr wrap="square" rtlCol="0">
              <a:spAutoFit/>
            </a:bodyPr>
            <a:lstStyle/>
            <a:p>
              <a:r>
                <a:rPr lang="en-GB" sz="1400" dirty="0">
                  <a:latin typeface="+mn-lt"/>
                </a:rPr>
                <a:t>Insufficient lashing and containment</a:t>
              </a:r>
            </a:p>
          </p:txBody>
        </p:sp>
        <p:sp>
          <p:nvSpPr>
            <p:cNvPr id="6" name="Multiply 5"/>
            <p:cNvSpPr/>
            <p:nvPr/>
          </p:nvSpPr>
          <p:spPr>
            <a:xfrm>
              <a:off x="6267060" y="2286000"/>
              <a:ext cx="685800" cy="685800"/>
            </a:xfrm>
            <a:prstGeom prst="mathMultiply">
              <a:avLst>
                <a:gd name="adj1" fmla="val 1597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p:cNvGrpSpPr/>
          <p:nvPr/>
        </p:nvGrpSpPr>
        <p:grpSpPr>
          <a:xfrm>
            <a:off x="857250" y="4953000"/>
            <a:ext cx="7296150" cy="1627713"/>
            <a:chOff x="933450" y="4544487"/>
            <a:chExt cx="7296150" cy="1627713"/>
          </a:xfrm>
        </p:grpSpPr>
        <p:pic>
          <p:nvPicPr>
            <p:cNvPr id="8" name="Picture 2"/>
            <p:cNvPicPr>
              <a:picLocks noChangeAspect="1" noChangeArrowheads="1"/>
            </p:cNvPicPr>
            <p:nvPr/>
          </p:nvPicPr>
          <p:blipFill>
            <a:blip r:embed="rId4" cstate="print"/>
            <a:srcRect/>
            <a:stretch>
              <a:fillRect/>
            </a:stretch>
          </p:blipFill>
          <p:spPr bwMode="auto">
            <a:xfrm>
              <a:off x="933450" y="4544487"/>
              <a:ext cx="7296150" cy="1627713"/>
            </a:xfrm>
            <a:prstGeom prst="rect">
              <a:avLst/>
            </a:prstGeom>
            <a:noFill/>
            <a:ln w="9525">
              <a:noFill/>
              <a:miter lim="800000"/>
              <a:headEnd/>
              <a:tailEnd/>
            </a:ln>
          </p:spPr>
        </p:pic>
        <p:cxnSp>
          <p:nvCxnSpPr>
            <p:cNvPr id="9" name="Straight Connector 8"/>
            <p:cNvCxnSpPr/>
            <p:nvPr/>
          </p:nvCxnSpPr>
          <p:spPr>
            <a:xfrm flipH="1">
              <a:off x="7101444" y="4962972"/>
              <a:ext cx="469075" cy="207819"/>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327076" y="4960894"/>
              <a:ext cx="469075" cy="207819"/>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11" name="Group 105"/>
            <p:cNvGrpSpPr/>
            <p:nvPr/>
          </p:nvGrpSpPr>
          <p:grpSpPr>
            <a:xfrm>
              <a:off x="2236522" y="4612572"/>
              <a:ext cx="4122716" cy="1136075"/>
              <a:chOff x="2236522" y="4612572"/>
              <a:chExt cx="4122716" cy="1136075"/>
            </a:xfrm>
          </p:grpSpPr>
          <p:grpSp>
            <p:nvGrpSpPr>
              <p:cNvPr id="12" name="Group 74"/>
              <p:cNvGrpSpPr/>
              <p:nvPr/>
            </p:nvGrpSpPr>
            <p:grpSpPr>
              <a:xfrm>
                <a:off x="2239490" y="4612572"/>
                <a:ext cx="1365662" cy="612571"/>
                <a:chOff x="2239490" y="4612572"/>
                <a:chExt cx="1365662" cy="612571"/>
              </a:xfrm>
            </p:grpSpPr>
            <p:cxnSp>
              <p:nvCxnSpPr>
                <p:cNvPr id="43" name="Straight Connector 42"/>
                <p:cNvCxnSpPr/>
                <p:nvPr/>
              </p:nvCxnSpPr>
              <p:spPr>
                <a:xfrm flipH="1">
                  <a:off x="3517076" y="4612572"/>
                  <a:ext cx="88076" cy="53340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239490" y="4613566"/>
                  <a:ext cx="105887" cy="534388"/>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45" name="Arc 44"/>
                <p:cNvSpPr/>
                <p:nvPr/>
              </p:nvSpPr>
              <p:spPr>
                <a:xfrm flipV="1">
                  <a:off x="3367644" y="5060868"/>
                  <a:ext cx="152400" cy="152400"/>
                </a:xfrm>
                <a:prstGeom prst="arc">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 name="Arc 45"/>
                <p:cNvSpPr/>
                <p:nvPr/>
              </p:nvSpPr>
              <p:spPr>
                <a:xfrm flipH="1" flipV="1">
                  <a:off x="2337460" y="5062848"/>
                  <a:ext cx="152400" cy="152400"/>
                </a:xfrm>
                <a:prstGeom prst="arc">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47" name="Straight Connector 46"/>
                <p:cNvCxnSpPr/>
                <p:nvPr/>
              </p:nvCxnSpPr>
              <p:spPr>
                <a:xfrm>
                  <a:off x="2412670" y="5225143"/>
                  <a:ext cx="1066800" cy="0"/>
                </a:xfrm>
                <a:prstGeom prst="line">
                  <a:avLst/>
                </a:prstGeom>
                <a:ln w="28575">
                  <a:solidFill>
                    <a:srgbClr val="92D050"/>
                  </a:solidFill>
                  <a:prstDash val="sysDash"/>
                </a:ln>
              </p:spPr>
              <p:style>
                <a:lnRef idx="1">
                  <a:schemeClr val="accent1"/>
                </a:lnRef>
                <a:fillRef idx="0">
                  <a:schemeClr val="accent1"/>
                </a:fillRef>
                <a:effectRef idx="0">
                  <a:schemeClr val="accent1"/>
                </a:effectRef>
                <a:fontRef idx="minor">
                  <a:schemeClr val="tx1"/>
                </a:fontRef>
              </p:style>
            </p:cxnSp>
          </p:grpSp>
          <p:grpSp>
            <p:nvGrpSpPr>
              <p:cNvPr id="13" name="Group 75"/>
              <p:cNvGrpSpPr/>
              <p:nvPr/>
            </p:nvGrpSpPr>
            <p:grpSpPr>
              <a:xfrm>
                <a:off x="3615048" y="4616530"/>
                <a:ext cx="1365662" cy="612571"/>
                <a:chOff x="2239490" y="4612572"/>
                <a:chExt cx="1365662" cy="612571"/>
              </a:xfrm>
            </p:grpSpPr>
            <p:cxnSp>
              <p:nvCxnSpPr>
                <p:cNvPr id="38" name="Straight Connector 37"/>
                <p:cNvCxnSpPr/>
                <p:nvPr/>
              </p:nvCxnSpPr>
              <p:spPr>
                <a:xfrm flipH="1">
                  <a:off x="3517076" y="4612572"/>
                  <a:ext cx="88076" cy="53340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239490" y="4613566"/>
                  <a:ext cx="105887" cy="534388"/>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40" name="Arc 39"/>
                <p:cNvSpPr/>
                <p:nvPr/>
              </p:nvSpPr>
              <p:spPr>
                <a:xfrm flipV="1">
                  <a:off x="3367644" y="5060868"/>
                  <a:ext cx="152400" cy="152400"/>
                </a:xfrm>
                <a:prstGeom prst="arc">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 name="Arc 40"/>
                <p:cNvSpPr/>
                <p:nvPr/>
              </p:nvSpPr>
              <p:spPr>
                <a:xfrm flipH="1" flipV="1">
                  <a:off x="2337460" y="5062848"/>
                  <a:ext cx="152400" cy="152400"/>
                </a:xfrm>
                <a:prstGeom prst="arc">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42" name="Straight Connector 41"/>
                <p:cNvCxnSpPr/>
                <p:nvPr/>
              </p:nvCxnSpPr>
              <p:spPr>
                <a:xfrm>
                  <a:off x="2412670" y="5225143"/>
                  <a:ext cx="1066800" cy="0"/>
                </a:xfrm>
                <a:prstGeom prst="line">
                  <a:avLst/>
                </a:prstGeom>
                <a:ln w="28575">
                  <a:solidFill>
                    <a:srgbClr val="92D050"/>
                  </a:solidFill>
                  <a:prstDash val="sysDash"/>
                </a:ln>
              </p:spPr>
              <p:style>
                <a:lnRef idx="1">
                  <a:schemeClr val="accent1"/>
                </a:lnRef>
                <a:fillRef idx="0">
                  <a:schemeClr val="accent1"/>
                </a:fillRef>
                <a:effectRef idx="0">
                  <a:schemeClr val="accent1"/>
                </a:effectRef>
                <a:fontRef idx="minor">
                  <a:schemeClr val="tx1"/>
                </a:fontRef>
              </p:style>
            </p:cxnSp>
          </p:grpSp>
          <p:grpSp>
            <p:nvGrpSpPr>
              <p:cNvPr id="14" name="Group 81"/>
              <p:cNvGrpSpPr/>
              <p:nvPr/>
            </p:nvGrpSpPr>
            <p:grpSpPr>
              <a:xfrm>
                <a:off x="4993576" y="4615541"/>
                <a:ext cx="1365662" cy="612571"/>
                <a:chOff x="2239490" y="4612572"/>
                <a:chExt cx="1365662" cy="612571"/>
              </a:xfrm>
            </p:grpSpPr>
            <p:cxnSp>
              <p:nvCxnSpPr>
                <p:cNvPr id="33" name="Straight Connector 32"/>
                <p:cNvCxnSpPr/>
                <p:nvPr/>
              </p:nvCxnSpPr>
              <p:spPr>
                <a:xfrm flipH="1">
                  <a:off x="3517076" y="4612572"/>
                  <a:ext cx="88076" cy="53340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239490" y="4613566"/>
                  <a:ext cx="105887" cy="534388"/>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35" name="Arc 34"/>
                <p:cNvSpPr/>
                <p:nvPr/>
              </p:nvSpPr>
              <p:spPr>
                <a:xfrm flipV="1">
                  <a:off x="3367644" y="5060868"/>
                  <a:ext cx="152400" cy="152400"/>
                </a:xfrm>
                <a:prstGeom prst="arc">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Arc 35"/>
                <p:cNvSpPr/>
                <p:nvPr/>
              </p:nvSpPr>
              <p:spPr>
                <a:xfrm flipH="1" flipV="1">
                  <a:off x="2337460" y="5062848"/>
                  <a:ext cx="152400" cy="152400"/>
                </a:xfrm>
                <a:prstGeom prst="arc">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7" name="Straight Connector 36"/>
                <p:cNvCxnSpPr/>
                <p:nvPr/>
              </p:nvCxnSpPr>
              <p:spPr>
                <a:xfrm>
                  <a:off x="2412670" y="5225143"/>
                  <a:ext cx="1066800" cy="0"/>
                </a:xfrm>
                <a:prstGeom prst="line">
                  <a:avLst/>
                </a:prstGeom>
                <a:ln w="28575">
                  <a:solidFill>
                    <a:srgbClr val="92D050"/>
                  </a:solidFill>
                  <a:prstDash val="sysDash"/>
                </a:ln>
              </p:spPr>
              <p:style>
                <a:lnRef idx="1">
                  <a:schemeClr val="accent1"/>
                </a:lnRef>
                <a:fillRef idx="0">
                  <a:schemeClr val="accent1"/>
                </a:fillRef>
                <a:effectRef idx="0">
                  <a:schemeClr val="accent1"/>
                </a:effectRef>
                <a:fontRef idx="minor">
                  <a:schemeClr val="tx1"/>
                </a:fontRef>
              </p:style>
            </p:cxnSp>
          </p:grpSp>
          <p:grpSp>
            <p:nvGrpSpPr>
              <p:cNvPr id="15" name="Group 87"/>
              <p:cNvGrpSpPr/>
              <p:nvPr/>
            </p:nvGrpSpPr>
            <p:grpSpPr>
              <a:xfrm flipV="1">
                <a:off x="4991597" y="5136075"/>
                <a:ext cx="1365662" cy="612572"/>
                <a:chOff x="2239490" y="4612572"/>
                <a:chExt cx="1365662" cy="612572"/>
              </a:xfrm>
            </p:grpSpPr>
            <p:cxnSp>
              <p:nvCxnSpPr>
                <p:cNvPr id="28" name="Straight Connector 27"/>
                <p:cNvCxnSpPr/>
                <p:nvPr/>
              </p:nvCxnSpPr>
              <p:spPr>
                <a:xfrm flipH="1">
                  <a:off x="3517076" y="4612572"/>
                  <a:ext cx="88076" cy="53340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239490" y="4613566"/>
                  <a:ext cx="105887" cy="534388"/>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30" name="Arc 29"/>
                <p:cNvSpPr/>
                <p:nvPr/>
              </p:nvSpPr>
              <p:spPr>
                <a:xfrm flipV="1">
                  <a:off x="3361706" y="5072744"/>
                  <a:ext cx="152400" cy="152400"/>
                </a:xfrm>
                <a:prstGeom prst="arc">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Arc 30"/>
                <p:cNvSpPr/>
                <p:nvPr/>
              </p:nvSpPr>
              <p:spPr>
                <a:xfrm flipH="1" flipV="1">
                  <a:off x="2343398" y="5068786"/>
                  <a:ext cx="152400" cy="152400"/>
                </a:xfrm>
                <a:prstGeom prst="arc">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2" name="Straight Connector 31"/>
                <p:cNvCxnSpPr/>
                <p:nvPr/>
              </p:nvCxnSpPr>
              <p:spPr>
                <a:xfrm>
                  <a:off x="2412670" y="5225143"/>
                  <a:ext cx="1066800" cy="0"/>
                </a:xfrm>
                <a:prstGeom prst="line">
                  <a:avLst/>
                </a:prstGeom>
                <a:ln w="28575">
                  <a:solidFill>
                    <a:srgbClr val="92D050"/>
                  </a:solidFill>
                  <a:prstDash val="sysDash"/>
                </a:ln>
              </p:spPr>
              <p:style>
                <a:lnRef idx="1">
                  <a:schemeClr val="accent1"/>
                </a:lnRef>
                <a:fillRef idx="0">
                  <a:schemeClr val="accent1"/>
                </a:fillRef>
                <a:effectRef idx="0">
                  <a:schemeClr val="accent1"/>
                </a:effectRef>
                <a:fontRef idx="minor">
                  <a:schemeClr val="tx1"/>
                </a:fontRef>
              </p:style>
            </p:cxnSp>
          </p:grpSp>
          <p:grpSp>
            <p:nvGrpSpPr>
              <p:cNvPr id="16" name="Group 93"/>
              <p:cNvGrpSpPr/>
              <p:nvPr/>
            </p:nvGrpSpPr>
            <p:grpSpPr>
              <a:xfrm flipV="1">
                <a:off x="3609111" y="5128159"/>
                <a:ext cx="1365662" cy="612571"/>
                <a:chOff x="2239490" y="4612572"/>
                <a:chExt cx="1365662" cy="612571"/>
              </a:xfrm>
            </p:grpSpPr>
            <p:cxnSp>
              <p:nvCxnSpPr>
                <p:cNvPr id="23" name="Straight Connector 22"/>
                <p:cNvCxnSpPr/>
                <p:nvPr/>
              </p:nvCxnSpPr>
              <p:spPr>
                <a:xfrm flipH="1">
                  <a:off x="3517076" y="4612572"/>
                  <a:ext cx="88076" cy="53340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239490" y="4613566"/>
                  <a:ext cx="105887" cy="534388"/>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25" name="Arc 24"/>
                <p:cNvSpPr/>
                <p:nvPr/>
              </p:nvSpPr>
              <p:spPr>
                <a:xfrm flipV="1">
                  <a:off x="3367644" y="5060868"/>
                  <a:ext cx="152400" cy="152400"/>
                </a:xfrm>
                <a:prstGeom prst="arc">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Arc 25"/>
                <p:cNvSpPr/>
                <p:nvPr/>
              </p:nvSpPr>
              <p:spPr>
                <a:xfrm flipH="1" flipV="1">
                  <a:off x="2343398" y="5062848"/>
                  <a:ext cx="152400" cy="152400"/>
                </a:xfrm>
                <a:prstGeom prst="arc">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7" name="Straight Connector 26"/>
                <p:cNvCxnSpPr/>
                <p:nvPr/>
              </p:nvCxnSpPr>
              <p:spPr>
                <a:xfrm>
                  <a:off x="2412670" y="5225143"/>
                  <a:ext cx="1066800" cy="0"/>
                </a:xfrm>
                <a:prstGeom prst="line">
                  <a:avLst/>
                </a:prstGeom>
                <a:ln w="28575">
                  <a:solidFill>
                    <a:srgbClr val="92D050"/>
                  </a:solidFill>
                  <a:prstDash val="sysDash"/>
                </a:ln>
              </p:spPr>
              <p:style>
                <a:lnRef idx="1">
                  <a:schemeClr val="accent1"/>
                </a:lnRef>
                <a:fillRef idx="0">
                  <a:schemeClr val="accent1"/>
                </a:fillRef>
                <a:effectRef idx="0">
                  <a:schemeClr val="accent1"/>
                </a:effectRef>
                <a:fontRef idx="minor">
                  <a:schemeClr val="tx1"/>
                </a:fontRef>
              </p:style>
            </p:cxnSp>
          </p:grpSp>
          <p:grpSp>
            <p:nvGrpSpPr>
              <p:cNvPr id="17" name="Group 99"/>
              <p:cNvGrpSpPr/>
              <p:nvPr/>
            </p:nvGrpSpPr>
            <p:grpSpPr>
              <a:xfrm flipV="1">
                <a:off x="2236522" y="5129149"/>
                <a:ext cx="1365662" cy="612571"/>
                <a:chOff x="2239490" y="4612572"/>
                <a:chExt cx="1365662" cy="612571"/>
              </a:xfrm>
            </p:grpSpPr>
            <p:cxnSp>
              <p:nvCxnSpPr>
                <p:cNvPr id="18" name="Straight Connector 17"/>
                <p:cNvCxnSpPr/>
                <p:nvPr/>
              </p:nvCxnSpPr>
              <p:spPr>
                <a:xfrm flipH="1">
                  <a:off x="3517076" y="4612572"/>
                  <a:ext cx="88076" cy="53340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239490" y="4613566"/>
                  <a:ext cx="105887" cy="534388"/>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20" name="Arc 19"/>
                <p:cNvSpPr/>
                <p:nvPr/>
              </p:nvSpPr>
              <p:spPr>
                <a:xfrm flipV="1">
                  <a:off x="3367644" y="5060868"/>
                  <a:ext cx="152400" cy="152400"/>
                </a:xfrm>
                <a:prstGeom prst="arc">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Arc 20"/>
                <p:cNvSpPr/>
                <p:nvPr/>
              </p:nvSpPr>
              <p:spPr>
                <a:xfrm flipH="1" flipV="1">
                  <a:off x="2343398" y="5062848"/>
                  <a:ext cx="152400" cy="152400"/>
                </a:xfrm>
                <a:prstGeom prst="arc">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2" name="Straight Connector 21"/>
                <p:cNvCxnSpPr/>
                <p:nvPr/>
              </p:nvCxnSpPr>
              <p:spPr>
                <a:xfrm>
                  <a:off x="2412670" y="5225143"/>
                  <a:ext cx="1066800" cy="0"/>
                </a:xfrm>
                <a:prstGeom prst="line">
                  <a:avLst/>
                </a:prstGeom>
                <a:ln w="28575">
                  <a:solidFill>
                    <a:srgbClr val="92D050"/>
                  </a:solidFill>
                  <a:prstDash val="sysDash"/>
                </a:ln>
              </p:spPr>
              <p:style>
                <a:lnRef idx="1">
                  <a:schemeClr val="accent1"/>
                </a:lnRef>
                <a:fillRef idx="0">
                  <a:schemeClr val="accent1"/>
                </a:fillRef>
                <a:effectRef idx="0">
                  <a:schemeClr val="accent1"/>
                </a:effectRef>
                <a:fontRef idx="minor">
                  <a:schemeClr val="tx1"/>
                </a:fontRef>
              </p:style>
            </p:cxnSp>
          </p:grpSp>
        </p:grpSp>
      </p:grpSp>
      <p:sp>
        <p:nvSpPr>
          <p:cNvPr id="48" name="Content Placeholder 2"/>
          <p:cNvSpPr txBox="1">
            <a:spLocks/>
          </p:cNvSpPr>
          <p:nvPr/>
        </p:nvSpPr>
        <p:spPr>
          <a:xfrm>
            <a:off x="228600" y="3505200"/>
            <a:ext cx="5791200" cy="1447800"/>
          </a:xfrm>
          <a:prstGeom prst="rect">
            <a:avLst/>
          </a:prstGeom>
        </p:spPr>
        <p:txBody>
          <a:bodyPr vert="horz">
            <a:normAutofit/>
          </a:bodyPr>
          <a:lstStyle/>
          <a:p>
            <a:pPr marL="365760" marR="0" lvl="0" indent="-256032" algn="l" defTabSz="914400" rtl="0" eaLnBrk="1" fontAlgn="auto" latinLnBrk="0" hangingPunct="1">
              <a:lnSpc>
                <a:spcPct val="120000"/>
              </a:lnSpc>
              <a:spcBef>
                <a:spcPts val="100"/>
              </a:spcBef>
              <a:spcAft>
                <a:spcPts val="0"/>
              </a:spcAft>
              <a:buClr>
                <a:schemeClr val="accent6"/>
              </a:buClr>
              <a:buSzTx/>
              <a:buFont typeface="Georgia"/>
              <a:buChar char="•"/>
              <a:tabLst/>
              <a:defRPr/>
            </a:pPr>
            <a:r>
              <a:rPr kumimoji="0" lang="en-GB" sz="2400" b="0" i="0" u="none" strike="noStrike" kern="1200" cap="none" spc="0" normalizeH="0" baseline="0" noProof="0" dirty="0">
                <a:ln>
                  <a:noFill/>
                </a:ln>
                <a:solidFill>
                  <a:schemeClr val="tx1"/>
                </a:solidFill>
                <a:effectLst/>
                <a:uLnTx/>
                <a:uFillTx/>
                <a:latin typeface="+mn-lt"/>
                <a:ea typeface="+mn-ea"/>
                <a:cs typeface="+mn-cs"/>
              </a:rPr>
              <a:t>Use two lashing</a:t>
            </a:r>
            <a:r>
              <a:rPr kumimoji="0" lang="en-GB" sz="2400" b="0" i="0" u="none" strike="noStrike" kern="1200" cap="none" spc="0" normalizeH="0" noProof="0" dirty="0">
                <a:ln>
                  <a:noFill/>
                </a:ln>
                <a:solidFill>
                  <a:schemeClr val="tx1"/>
                </a:solidFill>
                <a:effectLst/>
                <a:uLnTx/>
                <a:uFillTx/>
                <a:latin typeface="+mn-lt"/>
                <a:ea typeface="+mn-ea"/>
                <a:cs typeface="+mn-cs"/>
              </a:rPr>
              <a:t> devices on </a:t>
            </a:r>
            <a:r>
              <a:rPr kumimoji="0" lang="en-GB" sz="2400" b="0" i="0" u="none" strike="noStrike" kern="1200" cap="none" spc="0" normalizeH="0" baseline="0" noProof="0" dirty="0">
                <a:ln>
                  <a:noFill/>
                </a:ln>
                <a:solidFill>
                  <a:schemeClr val="tx1"/>
                </a:solidFill>
                <a:effectLst/>
                <a:uLnTx/>
                <a:uFillTx/>
                <a:latin typeface="+mn-lt"/>
                <a:ea typeface="+mn-ea"/>
                <a:cs typeface="+mn-cs"/>
              </a:rPr>
              <a:t>the last drum; one secured forward, and the other secured backward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txBox="1">
            <a:spLocks/>
          </p:cNvSpPr>
          <p:nvPr/>
        </p:nvSpPr>
        <p:spPr bwMode="auto">
          <a:xfrm>
            <a:off x="381000" y="1066800"/>
            <a:ext cx="7391400" cy="2438400"/>
          </a:xfrm>
          <a:prstGeom prst="rect">
            <a:avLst/>
          </a:prstGeom>
          <a:noFill/>
          <a:ln w="9525">
            <a:noFill/>
            <a:miter lim="800000"/>
            <a:headEnd/>
            <a:tailEnd/>
          </a:ln>
        </p:spPr>
        <p:txBody>
          <a:bodyPr/>
          <a:lstStyle/>
          <a:p>
            <a:pPr marL="269875" indent="-269875">
              <a:spcBef>
                <a:spcPts val="600"/>
              </a:spcBef>
              <a:buClr>
                <a:schemeClr val="accent1">
                  <a:lumMod val="25000"/>
                </a:schemeClr>
              </a:buClr>
              <a:buSzPct val="80000"/>
              <a:buFont typeface="Arial" pitchFamily="34" charset="0"/>
              <a:buAutoNum type="arabicPeriod"/>
            </a:pPr>
            <a:r>
              <a:rPr lang="en-US" sz="2200" dirty="0">
                <a:latin typeface="Calibri" pitchFamily="34" charset="0"/>
              </a:rPr>
              <a:t>Workplace Safety and Health (WSH) Policy</a:t>
            </a:r>
          </a:p>
          <a:p>
            <a:pPr marL="269875" indent="-269875">
              <a:spcBef>
                <a:spcPts val="600"/>
              </a:spcBef>
              <a:buClr>
                <a:schemeClr val="accent1">
                  <a:lumMod val="25000"/>
                </a:schemeClr>
              </a:buClr>
              <a:buSzPct val="80000"/>
              <a:buFont typeface="Arial" pitchFamily="34" charset="0"/>
              <a:buAutoNum type="arabicPeriod"/>
            </a:pPr>
            <a:r>
              <a:rPr lang="en-US" sz="2200" dirty="0">
                <a:latin typeface="Calibri" pitchFamily="34" charset="0"/>
              </a:rPr>
              <a:t>Employee’s Roles and Responsibilities</a:t>
            </a:r>
          </a:p>
          <a:p>
            <a:pPr marL="269875" indent="-269875">
              <a:spcBef>
                <a:spcPts val="600"/>
              </a:spcBef>
              <a:buClr>
                <a:schemeClr val="accent1">
                  <a:lumMod val="25000"/>
                </a:schemeClr>
              </a:buClr>
              <a:buSzPct val="80000"/>
              <a:buFont typeface="Arial" pitchFamily="34" charset="0"/>
              <a:buAutoNum type="arabicPeriod"/>
            </a:pPr>
            <a:r>
              <a:rPr lang="en-US" sz="2200" dirty="0">
                <a:latin typeface="Calibri" pitchFamily="34" charset="0"/>
              </a:rPr>
              <a:t>Types of Vehicles</a:t>
            </a:r>
          </a:p>
          <a:p>
            <a:pPr marL="269875" indent="-269875">
              <a:spcBef>
                <a:spcPts val="600"/>
              </a:spcBef>
              <a:buClr>
                <a:schemeClr val="accent1">
                  <a:lumMod val="25000"/>
                </a:schemeClr>
              </a:buClr>
              <a:buSzPct val="80000"/>
              <a:buFont typeface="Arial" pitchFamily="34" charset="0"/>
              <a:buAutoNum type="arabicPeriod"/>
            </a:pPr>
            <a:r>
              <a:rPr lang="en-US" sz="2200" dirty="0">
                <a:latin typeface="Calibri" pitchFamily="34" charset="0"/>
              </a:rPr>
              <a:t>Fittings for Securing  Loads</a:t>
            </a:r>
          </a:p>
          <a:p>
            <a:pPr marL="269875" indent="-269875">
              <a:spcBef>
                <a:spcPts val="600"/>
              </a:spcBef>
              <a:buClr>
                <a:schemeClr val="accent1">
                  <a:lumMod val="25000"/>
                </a:schemeClr>
              </a:buClr>
              <a:buSzPct val="80000"/>
              <a:buFont typeface="Arial" pitchFamily="34" charset="0"/>
              <a:buAutoNum type="arabicPeriod"/>
            </a:pPr>
            <a:r>
              <a:rPr lang="en-US" sz="2200" dirty="0">
                <a:latin typeface="Calibri" pitchFamily="34" charset="0"/>
              </a:rPr>
              <a:t>General Guide on Securing Loads</a:t>
            </a:r>
          </a:p>
          <a:p>
            <a:pPr marL="269875" indent="-269875">
              <a:spcBef>
                <a:spcPts val="500"/>
              </a:spcBef>
              <a:buClr>
                <a:schemeClr val="accent1">
                  <a:lumMod val="25000"/>
                </a:schemeClr>
              </a:buClr>
              <a:buSzPct val="80000"/>
              <a:buFont typeface="Arial" pitchFamily="34" charset="0"/>
              <a:buAutoNum type="arabicPeriod"/>
            </a:pPr>
            <a:r>
              <a:rPr lang="en-US" sz="2200" dirty="0">
                <a:latin typeface="Calibri" pitchFamily="34" charset="0"/>
              </a:rPr>
              <a:t>Securing Methods for various loads: </a:t>
            </a:r>
            <a:r>
              <a:rPr lang="en-US" sz="2200" dirty="0">
                <a:solidFill>
                  <a:srgbClr val="FF0000"/>
                </a:solidFill>
                <a:latin typeface="Calibri" pitchFamily="34" charset="0"/>
              </a:rPr>
              <a:t> </a:t>
            </a:r>
            <a:endParaRPr lang="en-US" sz="2200" dirty="0">
              <a:solidFill>
                <a:srgbClr val="92D050"/>
              </a:solidFill>
              <a:latin typeface="Calibri" pitchFamily="34" charset="0"/>
            </a:endParaRPr>
          </a:p>
          <a:p>
            <a:pPr marL="539750" lvl="1" indent="-269875">
              <a:spcBef>
                <a:spcPts val="500"/>
              </a:spcBef>
              <a:buClr>
                <a:srgbClr val="9FB8CD"/>
              </a:buClr>
              <a:buSzPct val="76000"/>
              <a:buFont typeface="Arial" pitchFamily="34" charset="0"/>
              <a:buAutoNum type="alphaLcParenR"/>
            </a:pPr>
            <a:endParaRPr lang="en-US" sz="2000" dirty="0">
              <a:latin typeface="Calibri" pitchFamily="34" charset="0"/>
            </a:endParaRPr>
          </a:p>
        </p:txBody>
      </p:sp>
      <p:graphicFrame>
        <p:nvGraphicFramePr>
          <p:cNvPr id="16" name="Table 15"/>
          <p:cNvGraphicFramePr>
            <a:graphicFrameLocks noGrp="1"/>
          </p:cNvGraphicFramePr>
          <p:nvPr/>
        </p:nvGraphicFramePr>
        <p:xfrm>
          <a:off x="533399" y="3581400"/>
          <a:ext cx="8382001" cy="2839212"/>
        </p:xfrm>
        <a:graphic>
          <a:graphicData uri="http://schemas.openxmlformats.org/drawingml/2006/table">
            <a:tbl>
              <a:tblPr/>
              <a:tblGrid>
                <a:gridCol w="1981201">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3276600">
                  <a:extLst>
                    <a:ext uri="{9D8B030D-6E8A-4147-A177-3AD203B41FA5}">
                      <a16:colId xmlns:a16="http://schemas.microsoft.com/office/drawing/2014/main" val="20002"/>
                    </a:ext>
                  </a:extLst>
                </a:gridCol>
              </a:tblGrid>
              <a:tr h="0">
                <a:tc>
                  <a:txBody>
                    <a:bodyPr/>
                    <a:lstStyle/>
                    <a:p>
                      <a:pPr marL="342900" lvl="0" indent="-342900">
                        <a:lnSpc>
                          <a:spcPct val="115000"/>
                        </a:lnSpc>
                        <a:spcAft>
                          <a:spcPts val="0"/>
                        </a:spcAft>
                        <a:buClr>
                          <a:schemeClr val="accent2"/>
                        </a:buClr>
                        <a:buFont typeface="Arial" pitchFamily="34" charset="0"/>
                        <a:buChar char="•"/>
                      </a:pPr>
                      <a:r>
                        <a:rPr lang="en-GB" sz="1800" dirty="0">
                          <a:latin typeface="Calibri"/>
                          <a:ea typeface="Calibri"/>
                          <a:cs typeface="Times New Roman"/>
                        </a:rPr>
                        <a:t>Tyres</a:t>
                      </a:r>
                    </a:p>
                    <a:p>
                      <a:pPr marL="342900" lvl="0" indent="-342900">
                        <a:lnSpc>
                          <a:spcPct val="115000"/>
                        </a:lnSpc>
                        <a:spcAft>
                          <a:spcPts val="0"/>
                        </a:spcAft>
                        <a:buClr>
                          <a:schemeClr val="accent2"/>
                        </a:buClr>
                        <a:buFont typeface="Arial" pitchFamily="34" charset="0"/>
                        <a:buChar char="•"/>
                      </a:pPr>
                      <a:r>
                        <a:rPr lang="en-GB" sz="1800" dirty="0">
                          <a:latin typeface="Calibri"/>
                          <a:ea typeface="Calibri"/>
                          <a:cs typeface="Times New Roman"/>
                        </a:rPr>
                        <a:t>Boxes</a:t>
                      </a:r>
                    </a:p>
                    <a:p>
                      <a:pPr marL="342900" lvl="0" indent="-342900">
                        <a:lnSpc>
                          <a:spcPct val="115000"/>
                        </a:lnSpc>
                        <a:spcAft>
                          <a:spcPts val="0"/>
                        </a:spcAft>
                        <a:buClr>
                          <a:schemeClr val="accent2"/>
                        </a:buClr>
                        <a:buFont typeface="Arial" pitchFamily="34" charset="0"/>
                        <a:buChar char="•"/>
                      </a:pPr>
                      <a:r>
                        <a:rPr lang="en-GB" sz="1800" dirty="0">
                          <a:latin typeface="Calibri"/>
                          <a:ea typeface="Calibri"/>
                          <a:cs typeface="Times New Roman"/>
                        </a:rPr>
                        <a:t>Sacks/Bags</a:t>
                      </a:r>
                    </a:p>
                    <a:p>
                      <a:pPr marL="342900" lvl="0" indent="-342900">
                        <a:lnSpc>
                          <a:spcPct val="115000"/>
                        </a:lnSpc>
                        <a:spcAft>
                          <a:spcPts val="0"/>
                        </a:spcAft>
                        <a:buClr>
                          <a:schemeClr val="accent2"/>
                        </a:buClr>
                        <a:buFont typeface="Arial" pitchFamily="34" charset="0"/>
                        <a:buChar char="•"/>
                      </a:pPr>
                      <a:r>
                        <a:rPr lang="en-GB" sz="1800" dirty="0">
                          <a:latin typeface="Calibri"/>
                          <a:ea typeface="Calibri"/>
                          <a:cs typeface="Times New Roman"/>
                        </a:rPr>
                        <a:t>Bales/Bundles</a:t>
                      </a:r>
                    </a:p>
                    <a:p>
                      <a:pPr marL="342900" lvl="0" indent="-342900">
                        <a:lnSpc>
                          <a:spcPct val="115000"/>
                        </a:lnSpc>
                        <a:spcAft>
                          <a:spcPts val="0"/>
                        </a:spcAft>
                        <a:buClr>
                          <a:schemeClr val="accent2"/>
                        </a:buClr>
                        <a:buFont typeface="Arial" pitchFamily="34" charset="0"/>
                        <a:buChar char="•"/>
                      </a:pPr>
                      <a:r>
                        <a:rPr lang="en-GB" sz="1800" dirty="0">
                          <a:latin typeface="Calibri"/>
                          <a:ea typeface="Calibri"/>
                          <a:cs typeface="Times New Roman"/>
                        </a:rPr>
                        <a:t>Drums</a:t>
                      </a:r>
                    </a:p>
                    <a:p>
                      <a:pPr marL="342900" lvl="0" indent="-342900">
                        <a:lnSpc>
                          <a:spcPct val="115000"/>
                        </a:lnSpc>
                        <a:spcAft>
                          <a:spcPts val="0"/>
                        </a:spcAft>
                        <a:buClr>
                          <a:schemeClr val="accent2"/>
                        </a:buClr>
                        <a:buFont typeface="Arial" pitchFamily="34" charset="0"/>
                        <a:buChar char="•"/>
                      </a:pPr>
                      <a:r>
                        <a:rPr lang="en-GB" sz="1800" dirty="0">
                          <a:latin typeface="Calibri"/>
                          <a:ea typeface="Calibri"/>
                          <a:cs typeface="Times New Roman"/>
                        </a:rPr>
                        <a:t>Empty pallets</a:t>
                      </a:r>
                    </a:p>
                    <a:p>
                      <a:pPr marL="342900" lvl="0" indent="-342900">
                        <a:lnSpc>
                          <a:spcPct val="115000"/>
                        </a:lnSpc>
                        <a:spcAft>
                          <a:spcPts val="0"/>
                        </a:spcAft>
                        <a:buClr>
                          <a:schemeClr val="accent2"/>
                        </a:buClr>
                        <a:buFont typeface="Arial" pitchFamily="34" charset="0"/>
                        <a:buChar char="•"/>
                      </a:pPr>
                      <a:r>
                        <a:rPr lang="en-GB" sz="1800" dirty="0">
                          <a:latin typeface="Calibri"/>
                          <a:ea typeface="Calibri"/>
                          <a:cs typeface="Times New Roman"/>
                        </a:rPr>
                        <a:t>Palletised cargo</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342900" lvl="0" indent="-342900">
                        <a:lnSpc>
                          <a:spcPct val="115000"/>
                        </a:lnSpc>
                        <a:spcAft>
                          <a:spcPts val="0"/>
                        </a:spcAft>
                        <a:buClr>
                          <a:schemeClr val="accent2"/>
                        </a:buClr>
                        <a:buFont typeface="Arial" pitchFamily="34" charset="0"/>
                        <a:buChar char="•"/>
                      </a:pPr>
                      <a:r>
                        <a:rPr lang="en-GB" sz="1800" dirty="0">
                          <a:latin typeface="Calibri"/>
                          <a:ea typeface="Calibri"/>
                          <a:cs typeface="Times New Roman"/>
                        </a:rPr>
                        <a:t>Metal loads</a:t>
                      </a:r>
                    </a:p>
                    <a:p>
                      <a:pPr marL="342900" lvl="0" indent="-342900">
                        <a:lnSpc>
                          <a:spcPct val="115000"/>
                        </a:lnSpc>
                        <a:spcAft>
                          <a:spcPts val="0"/>
                        </a:spcAft>
                        <a:buClr>
                          <a:schemeClr val="accent2"/>
                        </a:buClr>
                        <a:buFont typeface="Arial" pitchFamily="34" charset="0"/>
                        <a:buChar char="•"/>
                      </a:pPr>
                      <a:r>
                        <a:rPr lang="en-GB" sz="1800" dirty="0">
                          <a:latin typeface="Calibri"/>
                          <a:ea typeface="Calibri"/>
                          <a:cs typeface="Times New Roman"/>
                        </a:rPr>
                        <a:t>Steel</a:t>
                      </a:r>
                      <a:r>
                        <a:rPr lang="en-GB" sz="1800" baseline="0" dirty="0">
                          <a:latin typeface="Calibri"/>
                          <a:ea typeface="Calibri"/>
                          <a:cs typeface="Times New Roman"/>
                        </a:rPr>
                        <a:t> Plates/</a:t>
                      </a:r>
                      <a:r>
                        <a:rPr lang="en-GB" sz="1800" dirty="0">
                          <a:latin typeface="Calibri"/>
                          <a:ea typeface="Calibri"/>
                          <a:cs typeface="Times New Roman"/>
                        </a:rPr>
                        <a:t>Structural steel</a:t>
                      </a:r>
                    </a:p>
                    <a:p>
                      <a:pPr marL="342900" lvl="0" indent="-342900">
                        <a:lnSpc>
                          <a:spcPct val="115000"/>
                        </a:lnSpc>
                        <a:spcAft>
                          <a:spcPts val="0"/>
                        </a:spcAft>
                        <a:buClr>
                          <a:schemeClr val="accent2"/>
                        </a:buClr>
                        <a:buFont typeface="Arial" pitchFamily="34" charset="0"/>
                        <a:buChar char="•"/>
                      </a:pPr>
                      <a:r>
                        <a:rPr lang="en-GB" sz="1800" dirty="0">
                          <a:latin typeface="Calibri"/>
                          <a:ea typeface="Calibri"/>
                          <a:cs typeface="Times New Roman"/>
                        </a:rPr>
                        <a:t>Pipes</a:t>
                      </a:r>
                    </a:p>
                    <a:p>
                      <a:pPr marL="342900" lvl="0" indent="-342900">
                        <a:lnSpc>
                          <a:spcPct val="115000"/>
                        </a:lnSpc>
                        <a:spcAft>
                          <a:spcPts val="0"/>
                        </a:spcAft>
                        <a:buClr>
                          <a:schemeClr val="accent2"/>
                        </a:buClr>
                        <a:buFont typeface="Arial" pitchFamily="34" charset="0"/>
                        <a:buChar char="•"/>
                      </a:pPr>
                      <a:r>
                        <a:rPr lang="en-GB" sz="1800" dirty="0">
                          <a:latin typeface="Calibri"/>
                          <a:ea typeface="Calibri"/>
                          <a:cs typeface="Times New Roman"/>
                        </a:rPr>
                        <a:t>Ingots/Bars</a:t>
                      </a:r>
                    </a:p>
                    <a:p>
                      <a:pPr marL="342900" lvl="0" indent="-342900">
                        <a:lnSpc>
                          <a:spcPct val="115000"/>
                        </a:lnSpc>
                        <a:spcAft>
                          <a:spcPts val="0"/>
                        </a:spcAft>
                        <a:buClr>
                          <a:schemeClr val="accent2"/>
                        </a:buClr>
                        <a:buFont typeface="Arial" pitchFamily="34" charset="0"/>
                        <a:buChar char="•"/>
                      </a:pPr>
                      <a:r>
                        <a:rPr lang="en-GB" sz="1800" dirty="0">
                          <a:latin typeface="Calibri"/>
                          <a:ea typeface="Calibri"/>
                          <a:cs typeface="Times New Roman"/>
                        </a:rPr>
                        <a:t>Metal sheet coils</a:t>
                      </a:r>
                    </a:p>
                    <a:p>
                      <a:pPr marL="342900" lvl="0" indent="-342900">
                        <a:lnSpc>
                          <a:spcPct val="115000"/>
                        </a:lnSpc>
                        <a:spcAft>
                          <a:spcPts val="0"/>
                        </a:spcAft>
                        <a:buClr>
                          <a:schemeClr val="accent2"/>
                        </a:buClr>
                        <a:buFont typeface="Arial" pitchFamily="34" charset="0"/>
                        <a:buChar char="•"/>
                      </a:pPr>
                      <a:r>
                        <a:rPr lang="en-GB" sz="1800" dirty="0">
                          <a:latin typeface="Calibri"/>
                          <a:ea typeface="Calibri"/>
                          <a:cs typeface="Times New Roman"/>
                        </a:rPr>
                        <a:t>Steel wire coils</a:t>
                      </a:r>
                    </a:p>
                    <a:p>
                      <a:pPr marL="342900" lvl="0" indent="-342900">
                        <a:lnSpc>
                          <a:spcPct val="115000"/>
                        </a:lnSpc>
                        <a:spcAft>
                          <a:spcPts val="0"/>
                        </a:spcAft>
                        <a:buClr>
                          <a:schemeClr val="accent2"/>
                        </a:buClr>
                        <a:buFont typeface="Arial" pitchFamily="34" charset="0"/>
                        <a:buChar char="•"/>
                      </a:pPr>
                      <a:r>
                        <a:rPr lang="en-GB" sz="1800" dirty="0">
                          <a:latin typeface="Calibri"/>
                          <a:ea typeface="Calibri"/>
                          <a:cs typeface="Times New Roman"/>
                        </a:rPr>
                        <a:t>Cable drums</a:t>
                      </a:r>
                    </a:p>
                    <a:p>
                      <a:pPr marL="342900" lvl="0" indent="-342900">
                        <a:lnSpc>
                          <a:spcPct val="115000"/>
                        </a:lnSpc>
                        <a:spcAft>
                          <a:spcPts val="0"/>
                        </a:spcAft>
                        <a:buClr>
                          <a:schemeClr val="accent2"/>
                        </a:buClr>
                        <a:buFont typeface="Arial" pitchFamily="34" charset="0"/>
                        <a:buChar char="•"/>
                      </a:pPr>
                      <a:r>
                        <a:rPr lang="en-GB" sz="1800" dirty="0">
                          <a:latin typeface="Calibri"/>
                          <a:ea typeface="Calibri"/>
                          <a:cs typeface="Times New Roman"/>
                        </a:rPr>
                        <a:t>Metal panels</a:t>
                      </a:r>
                    </a:p>
                    <a:p>
                      <a:pPr marL="342900" lvl="0" indent="-342900">
                        <a:lnSpc>
                          <a:spcPct val="115000"/>
                        </a:lnSpc>
                        <a:spcAft>
                          <a:spcPts val="0"/>
                        </a:spcAft>
                        <a:buClr>
                          <a:schemeClr val="accent2"/>
                        </a:buClr>
                        <a:buFont typeface="Arial" pitchFamily="34" charset="0"/>
                        <a:buChar char="•"/>
                      </a:pPr>
                      <a:r>
                        <a:rPr lang="en-GB" sz="1800" dirty="0">
                          <a:latin typeface="Calibri"/>
                          <a:ea typeface="Calibri"/>
                          <a:cs typeface="Times New Roman"/>
                        </a:rPr>
                        <a:t>Scrap metal</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342900" lvl="0" indent="-342900">
                        <a:lnSpc>
                          <a:spcPct val="115000"/>
                        </a:lnSpc>
                        <a:spcAft>
                          <a:spcPts val="0"/>
                        </a:spcAft>
                        <a:buClr>
                          <a:schemeClr val="accent2"/>
                        </a:buClr>
                        <a:buFont typeface="Arial" pitchFamily="34" charset="0"/>
                        <a:buChar char="•"/>
                      </a:pPr>
                      <a:r>
                        <a:rPr lang="en-GB" sz="1800" dirty="0">
                          <a:latin typeface="Calibri"/>
                          <a:ea typeface="Calibri"/>
                          <a:cs typeface="Times New Roman"/>
                        </a:rPr>
                        <a:t>Timber loads</a:t>
                      </a:r>
                    </a:p>
                    <a:p>
                      <a:pPr marL="342900" marR="0" lvl="0" indent="-342900" algn="l" defTabSz="914400" rtl="0" eaLnBrk="1" fontAlgn="auto" latinLnBrk="0" hangingPunct="1">
                        <a:lnSpc>
                          <a:spcPct val="115000"/>
                        </a:lnSpc>
                        <a:spcBef>
                          <a:spcPts val="0"/>
                        </a:spcBef>
                        <a:spcAft>
                          <a:spcPts val="0"/>
                        </a:spcAft>
                        <a:buClr>
                          <a:schemeClr val="accent2"/>
                        </a:buClr>
                        <a:buSzTx/>
                        <a:buFont typeface="Arial" pitchFamily="34" charset="0"/>
                        <a:buChar char="•"/>
                        <a:tabLst/>
                        <a:defRPr/>
                      </a:pPr>
                      <a:r>
                        <a:rPr lang="en-GB" sz="1800" dirty="0">
                          <a:latin typeface="+mn-lt"/>
                          <a:ea typeface="Calibri"/>
                          <a:cs typeface="Times New Roman"/>
                        </a:rPr>
                        <a:t>Heavy machines/equipments</a:t>
                      </a:r>
                    </a:p>
                    <a:p>
                      <a:pPr marL="342900" lvl="0" indent="-342900">
                        <a:lnSpc>
                          <a:spcPct val="115000"/>
                        </a:lnSpc>
                        <a:spcAft>
                          <a:spcPts val="0"/>
                        </a:spcAft>
                        <a:buClr>
                          <a:schemeClr val="accent2"/>
                        </a:buClr>
                        <a:buFont typeface="Arial" pitchFamily="34" charset="0"/>
                        <a:buChar char="•"/>
                      </a:pPr>
                      <a:r>
                        <a:rPr lang="en-GB" sz="1800" dirty="0">
                          <a:latin typeface="Calibri"/>
                          <a:ea typeface="Calibri"/>
                          <a:cs typeface="Times New Roman"/>
                        </a:rPr>
                        <a:t>Containers</a:t>
                      </a:r>
                    </a:p>
                    <a:p>
                      <a:pPr marL="342900" marR="0" lvl="0" indent="-342900" algn="l" defTabSz="914400" rtl="0" eaLnBrk="1" fontAlgn="auto" latinLnBrk="0" hangingPunct="1">
                        <a:lnSpc>
                          <a:spcPct val="115000"/>
                        </a:lnSpc>
                        <a:spcBef>
                          <a:spcPts val="0"/>
                        </a:spcBef>
                        <a:spcAft>
                          <a:spcPts val="0"/>
                        </a:spcAft>
                        <a:buClr>
                          <a:schemeClr val="accent2"/>
                        </a:buClr>
                        <a:buSzTx/>
                        <a:buFont typeface="Arial" pitchFamily="34" charset="0"/>
                        <a:buChar char="•"/>
                        <a:tabLst/>
                        <a:defRPr/>
                      </a:pPr>
                      <a:r>
                        <a:rPr lang="en-GB" sz="1800" dirty="0">
                          <a:latin typeface="+mn-lt"/>
                          <a:ea typeface="Calibri"/>
                          <a:cs typeface="Times New Roman"/>
                        </a:rPr>
                        <a:t>Precast</a:t>
                      </a:r>
                    </a:p>
                    <a:p>
                      <a:pPr marL="342900" marR="0" lvl="0" indent="-342900" algn="l" defTabSz="914400" rtl="0" eaLnBrk="1" fontAlgn="auto" latinLnBrk="0" hangingPunct="1">
                        <a:lnSpc>
                          <a:spcPct val="115000"/>
                        </a:lnSpc>
                        <a:spcBef>
                          <a:spcPts val="0"/>
                        </a:spcBef>
                        <a:spcAft>
                          <a:spcPts val="0"/>
                        </a:spcAft>
                        <a:buClr>
                          <a:schemeClr val="accent2"/>
                        </a:buClr>
                        <a:buSzTx/>
                        <a:buFont typeface="Arial" pitchFamily="34" charset="0"/>
                        <a:buChar char="•"/>
                        <a:tabLst/>
                        <a:defRPr/>
                      </a:pPr>
                      <a:r>
                        <a:rPr lang="en-GB" sz="1800" dirty="0">
                          <a:latin typeface="+mn-lt"/>
                          <a:ea typeface="Calibri"/>
                          <a:cs typeface="Times New Roman"/>
                        </a:rPr>
                        <a:t>Concrete blocks</a:t>
                      </a:r>
                      <a:r>
                        <a:rPr lang="en-GB" sz="1800" baseline="0" dirty="0">
                          <a:latin typeface="+mn-lt"/>
                          <a:ea typeface="Calibri"/>
                          <a:cs typeface="Times New Roman"/>
                        </a:rPr>
                        <a:t>/slabs</a:t>
                      </a:r>
                      <a:endParaRPr lang="en-GB" sz="1800" dirty="0">
                        <a:latin typeface="+mn-lt"/>
                        <a:ea typeface="Calibri"/>
                        <a:cs typeface="Times New Roman"/>
                      </a:endParaRPr>
                    </a:p>
                    <a:p>
                      <a:pPr marL="342900" lvl="0" indent="-342900">
                        <a:lnSpc>
                          <a:spcPct val="115000"/>
                        </a:lnSpc>
                        <a:spcAft>
                          <a:spcPts val="0"/>
                        </a:spcAft>
                        <a:buClr>
                          <a:schemeClr val="accent2"/>
                        </a:buClr>
                        <a:buFont typeface="Arial" pitchFamily="34" charset="0"/>
                        <a:buChar char="•"/>
                      </a:pPr>
                      <a:r>
                        <a:rPr lang="en-GB" sz="1800" dirty="0">
                          <a:latin typeface="Calibri"/>
                          <a:ea typeface="Calibri"/>
                          <a:cs typeface="Times New Roman"/>
                        </a:rPr>
                        <a:t>Jumbo bags</a:t>
                      </a:r>
                    </a:p>
                    <a:p>
                      <a:pPr marL="342900" marR="0" lvl="0" indent="-342900" algn="l" defTabSz="914400" rtl="0" eaLnBrk="1" fontAlgn="auto" latinLnBrk="0" hangingPunct="1">
                        <a:lnSpc>
                          <a:spcPct val="115000"/>
                        </a:lnSpc>
                        <a:spcBef>
                          <a:spcPts val="0"/>
                        </a:spcBef>
                        <a:spcAft>
                          <a:spcPts val="0"/>
                        </a:spcAft>
                        <a:buClr>
                          <a:schemeClr val="accent2"/>
                        </a:buClr>
                        <a:buSzTx/>
                        <a:buFont typeface="Arial" pitchFamily="34" charset="0"/>
                        <a:buChar char="•"/>
                        <a:tabLst/>
                        <a:defRPr/>
                      </a:pPr>
                      <a:r>
                        <a:rPr lang="en-GB" sz="1800" dirty="0">
                          <a:latin typeface="+mn-lt"/>
                          <a:ea typeface="Calibri"/>
                          <a:cs typeface="Times New Roman"/>
                        </a:rPr>
                        <a:t>Car transporters</a:t>
                      </a:r>
                    </a:p>
                    <a:p>
                      <a:pPr marL="342900" lvl="0" indent="-342900">
                        <a:lnSpc>
                          <a:spcPct val="115000"/>
                        </a:lnSpc>
                        <a:spcAft>
                          <a:spcPts val="0"/>
                        </a:spcAft>
                        <a:buClr>
                          <a:schemeClr val="accent2"/>
                        </a:buClr>
                        <a:buFont typeface="Arial" pitchFamily="34" charset="0"/>
                        <a:buChar char="•"/>
                      </a:pPr>
                      <a:r>
                        <a:rPr lang="en-GB" sz="1800" dirty="0">
                          <a:latin typeface="Calibri"/>
                          <a:ea typeface="Calibri"/>
                          <a:cs typeface="Times New Roman"/>
                        </a:rPr>
                        <a:t>Tote bins</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5" name="Title 4"/>
          <p:cNvSpPr>
            <a:spLocks noGrp="1"/>
          </p:cNvSpPr>
          <p:nvPr>
            <p:ph type="title"/>
          </p:nvPr>
        </p:nvSpPr>
        <p:spPr>
          <a:xfrm>
            <a:off x="0" y="304800"/>
            <a:ext cx="9144000" cy="838200"/>
          </a:xfrm>
        </p:spPr>
        <p:txBody>
          <a:bodyPr anchor="b">
            <a:normAutofit/>
          </a:bodyPr>
          <a:lstStyle/>
          <a:p>
            <a:r>
              <a:rPr lang="en-GB" dirty="0"/>
              <a:t>Content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8229600" cy="1066800"/>
          </a:xfrm>
        </p:spPr>
        <p:txBody>
          <a:bodyPr anchor="b"/>
          <a:lstStyle/>
          <a:p>
            <a:r>
              <a:rPr lang="en-GB" dirty="0"/>
              <a:t>Metal panels</a:t>
            </a:r>
          </a:p>
        </p:txBody>
      </p:sp>
      <p:sp>
        <p:nvSpPr>
          <p:cNvPr id="3" name="Content Placeholder 2"/>
          <p:cNvSpPr>
            <a:spLocks noGrp="1"/>
          </p:cNvSpPr>
          <p:nvPr>
            <p:ph idx="4294967295"/>
          </p:nvPr>
        </p:nvSpPr>
        <p:spPr>
          <a:xfrm>
            <a:off x="304800" y="1563688"/>
            <a:ext cx="8229600" cy="1941512"/>
          </a:xfrm>
        </p:spPr>
        <p:txBody>
          <a:bodyPr>
            <a:normAutofit/>
          </a:bodyPr>
          <a:lstStyle/>
          <a:p>
            <a:r>
              <a:rPr lang="en-GB" sz="2400" dirty="0"/>
              <a:t>Fit sideboards to prevent sideway movement </a:t>
            </a:r>
          </a:p>
          <a:p>
            <a:r>
              <a:rPr lang="en-GB" sz="2400" dirty="0"/>
              <a:t>Load cargo close to headboard to prevent forward movement</a:t>
            </a:r>
          </a:p>
          <a:p>
            <a:r>
              <a:rPr lang="en-GB" sz="2400" dirty="0"/>
              <a:t>Lash every row to the vehicle along the length and breadth of the vehicle</a:t>
            </a:r>
          </a:p>
        </p:txBody>
      </p:sp>
      <p:grpSp>
        <p:nvGrpSpPr>
          <p:cNvPr id="8" name="Group 7"/>
          <p:cNvGrpSpPr/>
          <p:nvPr/>
        </p:nvGrpSpPr>
        <p:grpSpPr>
          <a:xfrm>
            <a:off x="1219200" y="3749675"/>
            <a:ext cx="6629400" cy="2346325"/>
            <a:chOff x="1676400" y="2705100"/>
            <a:chExt cx="6629400" cy="2346325"/>
          </a:xfrm>
        </p:grpSpPr>
        <p:pic>
          <p:nvPicPr>
            <p:cNvPr id="12290" name="Picture 2" descr="C:\Users\momhmy\Desktop\L&amp;T\Safe loading pics\pg 45 2.jpg"/>
            <p:cNvPicPr>
              <a:picLocks noChangeAspect="1" noChangeArrowheads="1"/>
            </p:cNvPicPr>
            <p:nvPr/>
          </p:nvPicPr>
          <p:blipFill>
            <a:blip r:embed="rId3" cstate="print"/>
            <a:srcRect/>
            <a:stretch>
              <a:fillRect/>
            </a:stretch>
          </p:blipFill>
          <p:spPr bwMode="auto">
            <a:xfrm>
              <a:off x="1676400" y="2705100"/>
              <a:ext cx="3108325" cy="2324100"/>
            </a:xfrm>
            <a:prstGeom prst="rect">
              <a:avLst/>
            </a:prstGeom>
            <a:noFill/>
          </p:spPr>
        </p:pic>
        <p:pic>
          <p:nvPicPr>
            <p:cNvPr id="12291" name="Picture 3" descr="C:\Users\momhmy\Desktop\L&amp;T\Safe loading pics\pg 45 1.jpg"/>
            <p:cNvPicPr>
              <a:picLocks noChangeAspect="1" noChangeArrowheads="1"/>
            </p:cNvPicPr>
            <p:nvPr/>
          </p:nvPicPr>
          <p:blipFill>
            <a:blip r:embed="rId4" cstate="print"/>
            <a:srcRect/>
            <a:stretch>
              <a:fillRect/>
            </a:stretch>
          </p:blipFill>
          <p:spPr bwMode="auto">
            <a:xfrm>
              <a:off x="5181600" y="2705100"/>
              <a:ext cx="3124200" cy="2346325"/>
            </a:xfrm>
            <a:prstGeom prst="rect">
              <a:avLst/>
            </a:prstGeom>
            <a:noFill/>
          </p:spPr>
        </p:pic>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8229600" cy="1066800"/>
          </a:xfrm>
        </p:spPr>
        <p:txBody>
          <a:bodyPr anchor="b"/>
          <a:lstStyle/>
          <a:p>
            <a:r>
              <a:rPr lang="en-GB" dirty="0"/>
              <a:t>Scrap metal</a:t>
            </a:r>
          </a:p>
        </p:txBody>
      </p:sp>
      <p:sp>
        <p:nvSpPr>
          <p:cNvPr id="3" name="Content Placeholder 2"/>
          <p:cNvSpPr>
            <a:spLocks noGrp="1"/>
          </p:cNvSpPr>
          <p:nvPr>
            <p:ph idx="4294967295"/>
          </p:nvPr>
        </p:nvSpPr>
        <p:spPr>
          <a:xfrm>
            <a:off x="304800" y="1524000"/>
            <a:ext cx="8229600" cy="1941512"/>
          </a:xfrm>
        </p:spPr>
        <p:txBody>
          <a:bodyPr>
            <a:normAutofit/>
          </a:bodyPr>
          <a:lstStyle/>
          <a:p>
            <a:r>
              <a:rPr lang="en-GB" sz="2400" dirty="0"/>
              <a:t>Load scrap metal into a container bin</a:t>
            </a:r>
          </a:p>
          <a:p>
            <a:r>
              <a:rPr lang="en-GB" sz="2400" dirty="0"/>
              <a:t>Avoid overloading the container</a:t>
            </a:r>
          </a:p>
          <a:p>
            <a:r>
              <a:rPr lang="en-GB" sz="2400" dirty="0"/>
              <a:t>Cover container bin with a canvas sheet or netting to prevent lighter cargo from falling out</a:t>
            </a:r>
          </a:p>
        </p:txBody>
      </p:sp>
      <p:pic>
        <p:nvPicPr>
          <p:cNvPr id="13314" name="Picture 2"/>
          <p:cNvPicPr>
            <a:picLocks noChangeAspect="1" noChangeArrowheads="1"/>
          </p:cNvPicPr>
          <p:nvPr/>
        </p:nvPicPr>
        <p:blipFill>
          <a:blip r:embed="rId3" cstate="print"/>
          <a:srcRect/>
          <a:stretch>
            <a:fillRect/>
          </a:stretch>
        </p:blipFill>
        <p:spPr bwMode="auto">
          <a:xfrm>
            <a:off x="2743200" y="3810000"/>
            <a:ext cx="3429000" cy="2352675"/>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8229600" cy="1066800"/>
          </a:xfrm>
        </p:spPr>
        <p:txBody>
          <a:bodyPr anchor="b">
            <a:normAutofit/>
          </a:bodyPr>
          <a:lstStyle/>
          <a:p>
            <a:r>
              <a:rPr lang="en-GB" dirty="0"/>
              <a:t>Timber loads</a:t>
            </a:r>
          </a:p>
        </p:txBody>
      </p:sp>
      <p:sp>
        <p:nvSpPr>
          <p:cNvPr id="3" name="Content Placeholder 2"/>
          <p:cNvSpPr>
            <a:spLocks noGrp="1"/>
          </p:cNvSpPr>
          <p:nvPr>
            <p:ph idx="4294967295"/>
          </p:nvPr>
        </p:nvSpPr>
        <p:spPr>
          <a:xfrm>
            <a:off x="76200" y="1828800"/>
            <a:ext cx="8610600" cy="2514600"/>
          </a:xfrm>
        </p:spPr>
        <p:txBody>
          <a:bodyPr>
            <a:normAutofit/>
          </a:bodyPr>
          <a:lstStyle/>
          <a:p>
            <a:r>
              <a:rPr lang="en-GB" sz="2400" dirty="0"/>
              <a:t>Choose a trailer that is longer than the loads</a:t>
            </a:r>
          </a:p>
          <a:p>
            <a:r>
              <a:rPr lang="en-GB" sz="2400" dirty="0"/>
              <a:t>Bundle loose timber at two ends</a:t>
            </a:r>
          </a:p>
          <a:p>
            <a:r>
              <a:rPr lang="en-GB" sz="2400" dirty="0"/>
              <a:t>Stack loads at a uniform height</a:t>
            </a:r>
          </a:p>
          <a:p>
            <a:r>
              <a:rPr lang="en-GB" sz="2400" dirty="0"/>
              <a:t>Use two lashing per stack when loads are taller than sideboard</a:t>
            </a:r>
          </a:p>
          <a:p>
            <a:endParaRPr lang="en-GB" sz="2400" dirty="0"/>
          </a:p>
          <a:p>
            <a:endParaRPr lang="en-GB" sz="2400" dirty="0"/>
          </a:p>
        </p:txBody>
      </p:sp>
      <p:grpSp>
        <p:nvGrpSpPr>
          <p:cNvPr id="42" name="Group 41"/>
          <p:cNvGrpSpPr/>
          <p:nvPr/>
        </p:nvGrpSpPr>
        <p:grpSpPr>
          <a:xfrm>
            <a:off x="304800" y="4038600"/>
            <a:ext cx="8610600" cy="2133600"/>
            <a:chOff x="-381000" y="3276600"/>
            <a:chExt cx="11877675" cy="2875514"/>
          </a:xfrm>
        </p:grpSpPr>
        <p:pic>
          <p:nvPicPr>
            <p:cNvPr id="14338" name="Picture 2"/>
            <p:cNvPicPr>
              <a:picLocks noChangeAspect="1" noChangeArrowheads="1"/>
            </p:cNvPicPr>
            <p:nvPr/>
          </p:nvPicPr>
          <p:blipFill>
            <a:blip r:embed="rId3" cstate="print"/>
            <a:srcRect b="2929"/>
            <a:stretch>
              <a:fillRect/>
            </a:stretch>
          </p:blipFill>
          <p:spPr bwMode="auto">
            <a:xfrm>
              <a:off x="-381000" y="3276600"/>
              <a:ext cx="11877675" cy="2875514"/>
            </a:xfrm>
            <a:prstGeom prst="rect">
              <a:avLst/>
            </a:prstGeom>
            <a:noFill/>
            <a:ln w="9525">
              <a:noFill/>
              <a:miter lim="800000"/>
              <a:headEnd/>
              <a:tailEnd/>
            </a:ln>
          </p:spPr>
        </p:pic>
        <p:cxnSp>
          <p:nvCxnSpPr>
            <p:cNvPr id="6" name="Straight Arrow Connector 5"/>
            <p:cNvCxnSpPr/>
            <p:nvPr/>
          </p:nvCxnSpPr>
          <p:spPr>
            <a:xfrm flipH="1" flipV="1">
              <a:off x="7848600" y="4800600"/>
              <a:ext cx="76200" cy="914400"/>
            </a:xfrm>
            <a:prstGeom prst="straightConnector1">
              <a:avLst/>
            </a:prstGeom>
            <a:ln w="28575">
              <a:solidFill>
                <a:srgbClr val="02C7EE"/>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405948" y="3711388"/>
              <a:ext cx="0" cy="990600"/>
            </a:xfrm>
            <a:prstGeom prst="line">
              <a:avLst/>
            </a:prstGeom>
            <a:ln w="444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381820" y="3718432"/>
              <a:ext cx="0" cy="990600"/>
            </a:xfrm>
            <a:prstGeom prst="line">
              <a:avLst/>
            </a:prstGeom>
            <a:ln w="444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164336" y="3726116"/>
              <a:ext cx="0" cy="838200"/>
            </a:xfrm>
            <a:prstGeom prst="line">
              <a:avLst/>
            </a:prstGeom>
            <a:ln w="444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623432" y="3733800"/>
              <a:ext cx="0" cy="914400"/>
            </a:xfrm>
            <a:prstGeom prst="line">
              <a:avLst/>
            </a:prstGeom>
            <a:ln w="444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599304" y="3696020"/>
              <a:ext cx="0" cy="990600"/>
            </a:xfrm>
            <a:prstGeom prst="line">
              <a:avLst/>
            </a:prstGeom>
            <a:ln w="444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848600" y="3718432"/>
              <a:ext cx="0" cy="990600"/>
            </a:xfrm>
            <a:prstGeom prst="line">
              <a:avLst/>
            </a:prstGeom>
            <a:ln w="44450">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9120948" y="3765177"/>
              <a:ext cx="2265509" cy="943215"/>
              <a:chOff x="9120948" y="3765177"/>
              <a:chExt cx="2265509" cy="943215"/>
            </a:xfrm>
          </p:grpSpPr>
          <p:cxnSp>
            <p:nvCxnSpPr>
              <p:cNvPr id="25" name="Straight Connector 24"/>
              <p:cNvCxnSpPr/>
              <p:nvPr/>
            </p:nvCxnSpPr>
            <p:spPr>
              <a:xfrm flipV="1">
                <a:off x="9120948" y="3840736"/>
                <a:ext cx="129348" cy="746632"/>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11226373" y="3865069"/>
                <a:ext cx="160084" cy="843323"/>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9517316" y="3772220"/>
                <a:ext cx="1447800"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34" name="Arc 33"/>
              <p:cNvSpPr/>
              <p:nvPr/>
            </p:nvSpPr>
            <p:spPr>
              <a:xfrm>
                <a:off x="11011220" y="3794632"/>
                <a:ext cx="228600" cy="228600"/>
              </a:xfrm>
              <a:prstGeom prst="arc">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6" name="Straight Connector 35"/>
              <p:cNvCxnSpPr/>
              <p:nvPr/>
            </p:nvCxnSpPr>
            <p:spPr>
              <a:xfrm>
                <a:off x="10934380" y="3765177"/>
                <a:ext cx="221556" cy="38419"/>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38" name="Arc 37"/>
              <p:cNvSpPr/>
              <p:nvPr/>
            </p:nvSpPr>
            <p:spPr>
              <a:xfrm flipH="1">
                <a:off x="9236849" y="3803597"/>
                <a:ext cx="228600" cy="228600"/>
              </a:xfrm>
              <a:prstGeom prst="arc">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9" name="Straight Connector 38"/>
              <p:cNvCxnSpPr/>
              <p:nvPr/>
            </p:nvCxnSpPr>
            <p:spPr>
              <a:xfrm flipH="1">
                <a:off x="9298321" y="3774142"/>
                <a:ext cx="221556" cy="38419"/>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grpSp>
      </p:grpSp>
      <p:pic>
        <p:nvPicPr>
          <p:cNvPr id="1026" name="Picture 2"/>
          <p:cNvPicPr>
            <a:picLocks noChangeAspect="1" noChangeArrowheads="1"/>
          </p:cNvPicPr>
          <p:nvPr/>
        </p:nvPicPr>
        <p:blipFill>
          <a:blip r:embed="rId4" cstate="print"/>
          <a:srcRect l="4332" r="62455" b="28237"/>
          <a:stretch>
            <a:fillRect/>
          </a:stretch>
        </p:blipFill>
        <p:spPr bwMode="auto">
          <a:xfrm>
            <a:off x="6326155" y="1034774"/>
            <a:ext cx="2513045" cy="1784626"/>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8229600" cy="1066800"/>
          </a:xfrm>
        </p:spPr>
        <p:txBody>
          <a:bodyPr anchor="b"/>
          <a:lstStyle/>
          <a:p>
            <a:r>
              <a:rPr lang="en-GB" dirty="0"/>
              <a:t>Heavy machines/ Equipments</a:t>
            </a:r>
          </a:p>
        </p:txBody>
      </p:sp>
      <p:sp>
        <p:nvSpPr>
          <p:cNvPr id="3" name="Content Placeholder 2"/>
          <p:cNvSpPr>
            <a:spLocks noGrp="1"/>
          </p:cNvSpPr>
          <p:nvPr>
            <p:ph idx="4294967295"/>
          </p:nvPr>
        </p:nvSpPr>
        <p:spPr>
          <a:xfrm>
            <a:off x="228600" y="1219200"/>
            <a:ext cx="8610600" cy="2895600"/>
          </a:xfrm>
        </p:spPr>
        <p:txBody>
          <a:bodyPr>
            <a:normAutofit/>
          </a:bodyPr>
          <a:lstStyle/>
          <a:p>
            <a:r>
              <a:rPr lang="en-GB" sz="2400" dirty="0"/>
              <a:t>Use low bed trailers</a:t>
            </a:r>
          </a:p>
          <a:p>
            <a:r>
              <a:rPr lang="en-GB" sz="2400" dirty="0"/>
              <a:t>Remove loose dirt or grease from machine tracks before loading</a:t>
            </a:r>
          </a:p>
          <a:p>
            <a:r>
              <a:rPr lang="en-GB" sz="2400" dirty="0"/>
              <a:t>Position machines to minimize sections/components from sticking out of the trailer</a:t>
            </a:r>
          </a:p>
          <a:p>
            <a:r>
              <a:rPr lang="en-GB" sz="2400" dirty="0"/>
              <a:t>Apply parking brakes for wheeled or track machines</a:t>
            </a:r>
          </a:p>
          <a:p>
            <a:r>
              <a:rPr lang="en-GB" sz="2400" dirty="0"/>
              <a:t>Use chocking wood and lashing for better securing</a:t>
            </a:r>
          </a:p>
        </p:txBody>
      </p:sp>
      <p:pic>
        <p:nvPicPr>
          <p:cNvPr id="15362" name="Picture 2" descr="C:\Users\momhmy\Desktop\L&amp;T\Safe loading pics\F63-2.jpg"/>
          <p:cNvPicPr>
            <a:picLocks noChangeAspect="1" noChangeArrowheads="1"/>
          </p:cNvPicPr>
          <p:nvPr/>
        </p:nvPicPr>
        <p:blipFill>
          <a:blip r:embed="rId3" cstate="print">
            <a:lum bright="-10000"/>
          </a:blip>
          <a:srcRect/>
          <a:stretch>
            <a:fillRect/>
          </a:stretch>
        </p:blipFill>
        <p:spPr bwMode="auto">
          <a:xfrm>
            <a:off x="3429000" y="4198036"/>
            <a:ext cx="2298864" cy="1745564"/>
          </a:xfrm>
          <a:prstGeom prst="rect">
            <a:avLst/>
          </a:prstGeom>
          <a:noFill/>
        </p:spPr>
      </p:pic>
      <p:pic>
        <p:nvPicPr>
          <p:cNvPr id="15363" name="Picture 3" descr="C:\Users\momhmy\Desktop\L&amp;T\Safe loading pics\F62-1.jpg"/>
          <p:cNvPicPr>
            <a:picLocks noChangeAspect="1" noChangeArrowheads="1"/>
          </p:cNvPicPr>
          <p:nvPr/>
        </p:nvPicPr>
        <p:blipFill>
          <a:blip r:embed="rId4" cstate="print"/>
          <a:srcRect t="5882"/>
          <a:stretch>
            <a:fillRect/>
          </a:stretch>
        </p:blipFill>
        <p:spPr bwMode="auto">
          <a:xfrm>
            <a:off x="6096000" y="4198036"/>
            <a:ext cx="2438400" cy="1731263"/>
          </a:xfrm>
          <a:prstGeom prst="rect">
            <a:avLst/>
          </a:prstGeom>
          <a:noFill/>
        </p:spPr>
      </p:pic>
      <p:pic>
        <p:nvPicPr>
          <p:cNvPr id="15366" name="Picture 6" descr="C:\Users\momhmy\Desktop\L&amp;T\Safe loading pics\F63-1.jpg"/>
          <p:cNvPicPr>
            <a:picLocks noChangeAspect="1" noChangeArrowheads="1"/>
          </p:cNvPicPr>
          <p:nvPr/>
        </p:nvPicPr>
        <p:blipFill>
          <a:blip r:embed="rId5" cstate="print">
            <a:lum bright="-10000"/>
          </a:blip>
          <a:srcRect/>
          <a:stretch>
            <a:fillRect/>
          </a:stretch>
        </p:blipFill>
        <p:spPr bwMode="auto">
          <a:xfrm>
            <a:off x="609600" y="4145586"/>
            <a:ext cx="2438400" cy="178416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8229600" cy="1066800"/>
          </a:xfrm>
        </p:spPr>
        <p:txBody>
          <a:bodyPr anchor="b"/>
          <a:lstStyle/>
          <a:p>
            <a:r>
              <a:rPr lang="en-GB" dirty="0"/>
              <a:t>Heavy machines/ Equipments</a:t>
            </a:r>
          </a:p>
        </p:txBody>
      </p:sp>
      <p:sp>
        <p:nvSpPr>
          <p:cNvPr id="3" name="Content Placeholder 2"/>
          <p:cNvSpPr>
            <a:spLocks noGrp="1"/>
          </p:cNvSpPr>
          <p:nvPr>
            <p:ph idx="4294967295"/>
          </p:nvPr>
        </p:nvSpPr>
        <p:spPr>
          <a:xfrm>
            <a:off x="381000" y="1295400"/>
            <a:ext cx="8229600" cy="2971800"/>
          </a:xfrm>
        </p:spPr>
        <p:txBody>
          <a:bodyPr>
            <a:normAutofit/>
          </a:bodyPr>
          <a:lstStyle/>
          <a:p>
            <a:r>
              <a:rPr lang="en-GB" sz="2200" dirty="0"/>
              <a:t>Lash the machine according to manufacturer’s instructions and movable parts down to prevent movement when transporting</a:t>
            </a:r>
          </a:p>
          <a:p>
            <a:r>
              <a:rPr lang="en-GB" sz="2200" dirty="0"/>
              <a:t>If instructions are not given, use lashing devices on non-movable parts of the machine to secure to vehicle</a:t>
            </a:r>
          </a:p>
          <a:p>
            <a:r>
              <a:rPr lang="en-GB" sz="2200" dirty="0"/>
              <a:t>Use the loop lashing method for more security</a:t>
            </a:r>
          </a:p>
          <a:p>
            <a:r>
              <a:rPr lang="en-GB" sz="2200" dirty="0"/>
              <a:t>Ensure that the machines don’t exceed public road weight and height restrictions</a:t>
            </a:r>
          </a:p>
        </p:txBody>
      </p:sp>
      <p:grpSp>
        <p:nvGrpSpPr>
          <p:cNvPr id="13" name="Group 12"/>
          <p:cNvGrpSpPr/>
          <p:nvPr/>
        </p:nvGrpSpPr>
        <p:grpSpPr>
          <a:xfrm>
            <a:off x="1166239" y="4343400"/>
            <a:ext cx="6606161" cy="1841821"/>
            <a:chOff x="1789618" y="4495800"/>
            <a:chExt cx="6606161" cy="1841821"/>
          </a:xfrm>
        </p:grpSpPr>
        <p:pic>
          <p:nvPicPr>
            <p:cNvPr id="15364" name="Picture 4" descr="C:\Users\momhmy\Desktop\L&amp;T\Safe loading pics\F62-2.jpg"/>
            <p:cNvPicPr>
              <a:picLocks noChangeAspect="1" noChangeArrowheads="1"/>
            </p:cNvPicPr>
            <p:nvPr/>
          </p:nvPicPr>
          <p:blipFill>
            <a:blip r:embed="rId3" cstate="print"/>
            <a:srcRect/>
            <a:stretch>
              <a:fillRect/>
            </a:stretch>
          </p:blipFill>
          <p:spPr bwMode="auto">
            <a:xfrm>
              <a:off x="5294817" y="4495800"/>
              <a:ext cx="3100962" cy="1841821"/>
            </a:xfrm>
            <a:prstGeom prst="rect">
              <a:avLst/>
            </a:prstGeom>
            <a:noFill/>
          </p:spPr>
        </p:pic>
        <p:pic>
          <p:nvPicPr>
            <p:cNvPr id="15365" name="Picture 5" descr="C:\Users\momhmy\Desktop\L&amp;T\Safe loading pics\F62-3.jpg"/>
            <p:cNvPicPr>
              <a:picLocks noChangeAspect="1" noChangeArrowheads="1"/>
            </p:cNvPicPr>
            <p:nvPr/>
          </p:nvPicPr>
          <p:blipFill>
            <a:blip r:embed="rId4" cstate="print"/>
            <a:srcRect/>
            <a:stretch>
              <a:fillRect/>
            </a:stretch>
          </p:blipFill>
          <p:spPr bwMode="auto">
            <a:xfrm>
              <a:off x="1789618" y="4507675"/>
              <a:ext cx="3100962" cy="1802211"/>
            </a:xfrm>
            <a:prstGeom prst="rect">
              <a:avLst/>
            </a:prstGeom>
            <a:noFill/>
          </p:spPr>
        </p:pic>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4800"/>
            <a:ext cx="9144000" cy="838200"/>
          </a:xfrm>
          <a:noFill/>
        </p:spPr>
        <p:txBody>
          <a:bodyPr anchor="b"/>
          <a:lstStyle/>
          <a:p>
            <a:r>
              <a:rPr lang="en-GB" dirty="0"/>
              <a:t>Containers</a:t>
            </a:r>
          </a:p>
        </p:txBody>
      </p:sp>
      <p:sp>
        <p:nvSpPr>
          <p:cNvPr id="3" name="Content Placeholder 2"/>
          <p:cNvSpPr>
            <a:spLocks noGrp="1"/>
          </p:cNvSpPr>
          <p:nvPr>
            <p:ph idx="4294967295"/>
          </p:nvPr>
        </p:nvSpPr>
        <p:spPr>
          <a:xfrm>
            <a:off x="1143000" y="1295400"/>
            <a:ext cx="6934200" cy="1447800"/>
          </a:xfrm>
        </p:spPr>
        <p:txBody>
          <a:bodyPr>
            <a:normAutofit/>
          </a:bodyPr>
          <a:lstStyle/>
          <a:p>
            <a:r>
              <a:rPr lang="en-GB" sz="2400" dirty="0"/>
              <a:t>Use trailers fitted with at least four twist locks</a:t>
            </a:r>
          </a:p>
          <a:p>
            <a:r>
              <a:rPr lang="en-GB" sz="2400" dirty="0"/>
              <a:t>Check working condition of twist locks before use</a:t>
            </a:r>
          </a:p>
          <a:p>
            <a:r>
              <a:rPr lang="en-GB" sz="2400" dirty="0"/>
              <a:t>Secure twist locks immediately after loading</a:t>
            </a:r>
          </a:p>
        </p:txBody>
      </p:sp>
      <p:grpSp>
        <p:nvGrpSpPr>
          <p:cNvPr id="10" name="Group 9"/>
          <p:cNvGrpSpPr/>
          <p:nvPr/>
        </p:nvGrpSpPr>
        <p:grpSpPr>
          <a:xfrm>
            <a:off x="1295400" y="2895600"/>
            <a:ext cx="6248400" cy="3516285"/>
            <a:chOff x="1600200" y="2960715"/>
            <a:chExt cx="6248400" cy="3516285"/>
          </a:xfrm>
        </p:grpSpPr>
        <p:pic>
          <p:nvPicPr>
            <p:cNvPr id="16386" name="Picture 2" descr="C:\Users\momhmy\Desktop\L&amp;T\Safe loading pics\F64&amp;65new.jpg"/>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600200" y="2960715"/>
              <a:ext cx="2819400" cy="1687485"/>
            </a:xfrm>
            <a:prstGeom prst="rect">
              <a:avLst/>
            </a:prstGeom>
            <a:noFill/>
          </p:spPr>
        </p:pic>
        <p:pic>
          <p:nvPicPr>
            <p:cNvPr id="6" name="Picture 2" descr="C:\Users\momhmy\Desktop\L&amp;T\Safe loading pics\F64&amp;65new.jpg"/>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4724400" y="3886200"/>
              <a:ext cx="3124200" cy="1447800"/>
            </a:xfrm>
            <a:prstGeom prst="rect">
              <a:avLst/>
            </a:prstGeom>
            <a:noFill/>
          </p:spPr>
        </p:pic>
        <p:sp>
          <p:nvSpPr>
            <p:cNvPr id="7" name="Rectangle 6"/>
            <p:cNvSpPr/>
            <p:nvPr/>
          </p:nvSpPr>
          <p:spPr>
            <a:xfrm>
              <a:off x="4800600" y="5266426"/>
              <a:ext cx="12954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Twist lock in locked position</a:t>
              </a:r>
            </a:p>
          </p:txBody>
        </p:sp>
        <p:sp>
          <p:nvSpPr>
            <p:cNvPr id="8" name="Rectangle 7"/>
            <p:cNvSpPr/>
            <p:nvPr/>
          </p:nvSpPr>
          <p:spPr>
            <a:xfrm>
              <a:off x="6477000" y="5257800"/>
              <a:ext cx="1295400" cy="5223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Twist lock in unlocked position</a:t>
              </a:r>
            </a:p>
          </p:txBody>
        </p:sp>
        <p:pic>
          <p:nvPicPr>
            <p:cNvPr id="9" name="Picture 2" descr="C:\Users\momhmy\Desktop\L&amp;T\Safe loading pics\F64&amp;65new.jpg"/>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600200" y="4789515"/>
              <a:ext cx="2819400" cy="1687485"/>
            </a:xfrm>
            <a:prstGeom prst="rect">
              <a:avLst/>
            </a:prstGeom>
            <a:noFill/>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4800"/>
            <a:ext cx="9144000" cy="838200"/>
          </a:xfrm>
        </p:spPr>
        <p:txBody>
          <a:bodyPr anchor="b"/>
          <a:lstStyle/>
          <a:p>
            <a:r>
              <a:rPr lang="en-GB" dirty="0"/>
              <a:t>Precast</a:t>
            </a:r>
          </a:p>
        </p:txBody>
      </p:sp>
      <p:sp>
        <p:nvSpPr>
          <p:cNvPr id="3" name="Content Placeholder 2"/>
          <p:cNvSpPr>
            <a:spLocks noGrp="1"/>
          </p:cNvSpPr>
          <p:nvPr>
            <p:ph idx="4294967295"/>
          </p:nvPr>
        </p:nvSpPr>
        <p:spPr>
          <a:xfrm>
            <a:off x="457200" y="1371600"/>
            <a:ext cx="8305800" cy="2514600"/>
          </a:xfrm>
        </p:spPr>
        <p:txBody>
          <a:bodyPr>
            <a:normAutofit fontScale="92500" lnSpcReduction="10000"/>
          </a:bodyPr>
          <a:lstStyle/>
          <a:p>
            <a:r>
              <a:rPr lang="en-GB" sz="2400" dirty="0"/>
              <a:t>Ensure weight is evenly distributed on the trailer </a:t>
            </a:r>
          </a:p>
          <a:p>
            <a:r>
              <a:rPr lang="en-GB" sz="2400" dirty="0"/>
              <a:t>Ensure that tallest point of the precast does not exceed traffic height limits (measured from ground level)</a:t>
            </a:r>
          </a:p>
          <a:p>
            <a:r>
              <a:rPr lang="en-GB" sz="2400" dirty="0"/>
              <a:t>Securing horizontally: use sling belts and stoppers</a:t>
            </a:r>
          </a:p>
          <a:p>
            <a:r>
              <a:rPr lang="en-GB" sz="2400" dirty="0"/>
              <a:t>Securing vertically: use galvanised wires and chain blocks</a:t>
            </a:r>
          </a:p>
          <a:p>
            <a:r>
              <a:rPr lang="en-GB" sz="2400" dirty="0"/>
              <a:t>Avoid overloading the trailer</a:t>
            </a:r>
          </a:p>
        </p:txBody>
      </p:sp>
      <p:pic>
        <p:nvPicPr>
          <p:cNvPr id="17410" name="Picture 2" descr="C:\Users\momhmy\Desktop\L&amp;T\Safe loading pics\pic62b.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65714" y="4038600"/>
            <a:ext cx="3743733" cy="2057400"/>
          </a:xfrm>
          <a:prstGeom prst="rect">
            <a:avLst/>
          </a:prstGeom>
          <a:noFill/>
        </p:spPr>
      </p:pic>
      <p:grpSp>
        <p:nvGrpSpPr>
          <p:cNvPr id="7" name="Group 6"/>
          <p:cNvGrpSpPr/>
          <p:nvPr/>
        </p:nvGrpSpPr>
        <p:grpSpPr>
          <a:xfrm>
            <a:off x="5334000" y="4038600"/>
            <a:ext cx="2544286" cy="2057400"/>
            <a:chOff x="5334000" y="4495800"/>
            <a:chExt cx="2544286" cy="2057400"/>
          </a:xfrm>
        </p:grpSpPr>
        <p:pic>
          <p:nvPicPr>
            <p:cNvPr id="10242" name="Picture 2" descr="http://mekongsling.com/wp-content/uploads/chain_block_vital3.jpg"/>
            <p:cNvPicPr>
              <a:picLocks noChangeAspect="1" noChangeArrowheads="1"/>
            </p:cNvPicPr>
            <p:nvPr/>
          </p:nvPicPr>
          <p:blipFill>
            <a:blip r:embed="rId4" cstate="print"/>
            <a:srcRect/>
            <a:stretch>
              <a:fillRect/>
            </a:stretch>
          </p:blipFill>
          <p:spPr bwMode="auto">
            <a:xfrm>
              <a:off x="5410200" y="4800600"/>
              <a:ext cx="2293296" cy="1752600"/>
            </a:xfrm>
            <a:prstGeom prst="rect">
              <a:avLst/>
            </a:prstGeom>
            <a:noFill/>
          </p:spPr>
        </p:pic>
        <p:sp>
          <p:nvSpPr>
            <p:cNvPr id="6" name="Rectangle 5"/>
            <p:cNvSpPr/>
            <p:nvPr/>
          </p:nvSpPr>
          <p:spPr>
            <a:xfrm>
              <a:off x="5334000" y="4495800"/>
              <a:ext cx="2544286" cy="307777"/>
            </a:xfrm>
            <a:prstGeom prst="rect">
              <a:avLst/>
            </a:prstGeom>
          </p:spPr>
          <p:txBody>
            <a:bodyPr wrap="none">
              <a:spAutoFit/>
            </a:bodyPr>
            <a:lstStyle/>
            <a:p>
              <a:r>
                <a:rPr lang="en-GB" sz="1400" dirty="0"/>
                <a:t>Galvanised chains with hooks</a:t>
              </a: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4800"/>
            <a:ext cx="9144000" cy="838200"/>
          </a:xfrm>
        </p:spPr>
        <p:txBody>
          <a:bodyPr anchor="b"/>
          <a:lstStyle/>
          <a:p>
            <a:r>
              <a:rPr lang="en-GB" dirty="0"/>
              <a:t>Concrete blocks and slabs</a:t>
            </a:r>
          </a:p>
        </p:txBody>
      </p:sp>
      <p:sp>
        <p:nvSpPr>
          <p:cNvPr id="3" name="Content Placeholder 2"/>
          <p:cNvSpPr>
            <a:spLocks noGrp="1"/>
          </p:cNvSpPr>
          <p:nvPr>
            <p:ph idx="4294967295"/>
          </p:nvPr>
        </p:nvSpPr>
        <p:spPr>
          <a:xfrm>
            <a:off x="381000" y="1219200"/>
            <a:ext cx="8305800" cy="2514600"/>
          </a:xfrm>
        </p:spPr>
        <p:txBody>
          <a:bodyPr>
            <a:normAutofit/>
          </a:bodyPr>
          <a:lstStyle/>
          <a:p>
            <a:r>
              <a:rPr lang="en-GB" sz="2400" dirty="0"/>
              <a:t>Ensure weight is evenly distributed on the trailer </a:t>
            </a:r>
          </a:p>
          <a:p>
            <a:r>
              <a:rPr lang="en-GB" sz="2400" dirty="0"/>
              <a:t>Do not stack slabs higher than headboard or tailboard, whichever is shorter</a:t>
            </a:r>
          </a:p>
          <a:p>
            <a:r>
              <a:rPr lang="en-GB" sz="2400" dirty="0"/>
              <a:t>Use 2 lashings for slabs up to 3m in length</a:t>
            </a:r>
          </a:p>
          <a:p>
            <a:r>
              <a:rPr lang="en-GB" sz="2400" dirty="0"/>
              <a:t>Use 1 additional lashing for every additional 3m in length</a:t>
            </a:r>
          </a:p>
        </p:txBody>
      </p:sp>
      <p:pic>
        <p:nvPicPr>
          <p:cNvPr id="1027" name="Picture 3"/>
          <p:cNvPicPr>
            <a:picLocks noChangeAspect="1" noChangeArrowheads="1"/>
          </p:cNvPicPr>
          <p:nvPr/>
        </p:nvPicPr>
        <p:blipFill>
          <a:blip r:embed="rId3" cstate="print">
            <a:lum bright="-10000" contrast="10000"/>
          </a:blip>
          <a:srcRect t="5674"/>
          <a:stretch>
            <a:fillRect/>
          </a:stretch>
        </p:blipFill>
        <p:spPr bwMode="auto">
          <a:xfrm>
            <a:off x="2076450" y="3657600"/>
            <a:ext cx="4629150" cy="253365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762000" y="4724400"/>
            <a:ext cx="7620000" cy="1836584"/>
            <a:chOff x="762000" y="4724400"/>
            <a:chExt cx="7620000" cy="1836584"/>
          </a:xfrm>
        </p:grpSpPr>
        <p:pic>
          <p:nvPicPr>
            <p:cNvPr id="18439" name="Picture 7" descr="C:\Users\momhmy\Desktop\Untitled.jpg"/>
            <p:cNvPicPr>
              <a:picLocks noChangeAspect="1" noChangeArrowheads="1"/>
            </p:cNvPicPr>
            <p:nvPr/>
          </p:nvPicPr>
          <p:blipFill>
            <a:blip r:embed="rId3" cstate="print"/>
            <a:srcRect/>
            <a:stretch>
              <a:fillRect/>
            </a:stretch>
          </p:blipFill>
          <p:spPr bwMode="auto">
            <a:xfrm>
              <a:off x="762000" y="4724400"/>
              <a:ext cx="7620000" cy="1836584"/>
            </a:xfrm>
            <a:prstGeom prst="rect">
              <a:avLst/>
            </a:prstGeom>
            <a:noFill/>
          </p:spPr>
        </p:pic>
        <p:grpSp>
          <p:nvGrpSpPr>
            <p:cNvPr id="25" name="Group 24"/>
            <p:cNvGrpSpPr/>
            <p:nvPr/>
          </p:nvGrpSpPr>
          <p:grpSpPr>
            <a:xfrm>
              <a:off x="6830122" y="5123985"/>
              <a:ext cx="1460811" cy="574288"/>
              <a:chOff x="6830122" y="5200185"/>
              <a:chExt cx="1460811" cy="574288"/>
            </a:xfrm>
          </p:grpSpPr>
          <p:cxnSp>
            <p:nvCxnSpPr>
              <p:cNvPr id="15" name="Straight Connector 14"/>
              <p:cNvCxnSpPr/>
              <p:nvPr/>
            </p:nvCxnSpPr>
            <p:spPr>
              <a:xfrm flipV="1">
                <a:off x="6830122" y="5237356"/>
                <a:ext cx="224883" cy="537117"/>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8051181" y="5218771"/>
                <a:ext cx="239752" cy="540835"/>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7051288" y="5203903"/>
                <a:ext cx="176561" cy="22302"/>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887629" y="5200185"/>
                <a:ext cx="176561" cy="22302"/>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177668" y="5203902"/>
                <a:ext cx="762000"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2314751" y="5117276"/>
              <a:ext cx="3745444" cy="545002"/>
              <a:chOff x="2314751" y="5117276"/>
              <a:chExt cx="3745444" cy="545002"/>
            </a:xfrm>
          </p:grpSpPr>
          <p:cxnSp>
            <p:nvCxnSpPr>
              <p:cNvPr id="10" name="Straight Connector 9"/>
              <p:cNvCxnSpPr/>
              <p:nvPr/>
            </p:nvCxnSpPr>
            <p:spPr>
              <a:xfrm>
                <a:off x="2314751" y="5127019"/>
                <a:ext cx="0" cy="533400"/>
              </a:xfrm>
              <a:prstGeom prst="line">
                <a:avLst/>
              </a:prstGeom>
              <a:ln w="412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060195" y="5128878"/>
                <a:ext cx="0" cy="533400"/>
              </a:xfrm>
              <a:prstGeom prst="line">
                <a:avLst/>
              </a:prstGeom>
              <a:ln w="412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743200" y="5123214"/>
                <a:ext cx="0" cy="533400"/>
              </a:xfrm>
              <a:prstGeom prst="line">
                <a:avLst/>
              </a:prstGeom>
              <a:ln w="412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158834" y="5128158"/>
                <a:ext cx="0" cy="533400"/>
              </a:xfrm>
              <a:prstGeom prst="line">
                <a:avLst/>
              </a:prstGeom>
              <a:ln w="412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575462" y="5123214"/>
                <a:ext cx="0" cy="533400"/>
              </a:xfrm>
              <a:prstGeom prst="line">
                <a:avLst/>
              </a:prstGeom>
              <a:ln w="412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986152" y="5128158"/>
                <a:ext cx="0" cy="533400"/>
              </a:xfrm>
              <a:prstGeom prst="line">
                <a:avLst/>
              </a:prstGeom>
              <a:ln w="412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390904" y="5117276"/>
                <a:ext cx="0" cy="533400"/>
              </a:xfrm>
              <a:prstGeom prst="line">
                <a:avLst/>
              </a:prstGeom>
              <a:ln w="412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806538" y="5123214"/>
                <a:ext cx="0" cy="533400"/>
              </a:xfrm>
              <a:prstGeom prst="line">
                <a:avLst/>
              </a:prstGeom>
              <a:ln w="412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638800" y="5123214"/>
                <a:ext cx="0" cy="533400"/>
              </a:xfrm>
              <a:prstGeom prst="line">
                <a:avLst/>
              </a:prstGeom>
              <a:ln w="412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234048" y="5123214"/>
                <a:ext cx="0" cy="533400"/>
              </a:xfrm>
              <a:prstGeom prst="line">
                <a:avLst/>
              </a:prstGeom>
              <a:ln w="41275">
                <a:solidFill>
                  <a:srgbClr val="92D050"/>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idx="4294967295"/>
          </p:nvPr>
        </p:nvSpPr>
        <p:spPr>
          <a:xfrm>
            <a:off x="0" y="76200"/>
            <a:ext cx="8229600" cy="1066800"/>
          </a:xfrm>
        </p:spPr>
        <p:txBody>
          <a:bodyPr anchor="b"/>
          <a:lstStyle/>
          <a:p>
            <a:r>
              <a:rPr lang="en-GB" dirty="0"/>
              <a:t>Jumbo bags</a:t>
            </a:r>
          </a:p>
        </p:txBody>
      </p:sp>
      <p:sp>
        <p:nvSpPr>
          <p:cNvPr id="3" name="Content Placeholder 2"/>
          <p:cNvSpPr>
            <a:spLocks noGrp="1"/>
          </p:cNvSpPr>
          <p:nvPr>
            <p:ph idx="4294967295"/>
          </p:nvPr>
        </p:nvSpPr>
        <p:spPr>
          <a:xfrm>
            <a:off x="990600" y="1295400"/>
            <a:ext cx="7010400" cy="1789113"/>
          </a:xfrm>
        </p:spPr>
        <p:txBody>
          <a:bodyPr>
            <a:normAutofit lnSpcReduction="10000"/>
          </a:bodyPr>
          <a:lstStyle/>
          <a:p>
            <a:r>
              <a:rPr lang="en-GB" sz="2400" dirty="0"/>
              <a:t>Place bags close to the headboard</a:t>
            </a:r>
          </a:p>
          <a:p>
            <a:r>
              <a:rPr lang="en-GB" sz="2400" dirty="0"/>
              <a:t>Pack the bags tightly so they are in contact</a:t>
            </a:r>
          </a:p>
          <a:p>
            <a:r>
              <a:rPr lang="en-GB" sz="2400" dirty="0"/>
              <a:t>Stack only one layer of bags whenever possible</a:t>
            </a:r>
          </a:p>
          <a:p>
            <a:r>
              <a:rPr lang="en-GB" sz="2400" dirty="0"/>
              <a:t>Lash every row of bags</a:t>
            </a:r>
          </a:p>
          <a:p>
            <a:endParaRPr lang="en-GB" sz="2400" dirty="0"/>
          </a:p>
        </p:txBody>
      </p:sp>
      <p:pic>
        <p:nvPicPr>
          <p:cNvPr id="18436" name="Picture 4" descr="C:\Users\momhmy\Desktop\L&amp;T\Safe loading pics\F67&amp;68-2.jpg"/>
          <p:cNvPicPr>
            <a:picLocks noChangeAspect="1" noChangeArrowheads="1"/>
          </p:cNvPicPr>
          <p:nvPr/>
        </p:nvPicPr>
        <p:blipFill>
          <a:blip r:embed="rId4" cstate="print"/>
          <a:srcRect/>
          <a:stretch>
            <a:fillRect/>
          </a:stretch>
        </p:blipFill>
        <p:spPr bwMode="auto">
          <a:xfrm>
            <a:off x="1069331" y="3255113"/>
            <a:ext cx="3347737" cy="1401763"/>
          </a:xfrm>
          <a:prstGeom prst="rect">
            <a:avLst/>
          </a:prstGeom>
          <a:noFill/>
        </p:spPr>
      </p:pic>
      <p:pic>
        <p:nvPicPr>
          <p:cNvPr id="18437" name="Picture 5" descr="C:\Users\momhmy\Desktop\L&amp;T\Safe loading pics\F67&amp;68-1.jpg"/>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4724400" y="3180944"/>
            <a:ext cx="3448050" cy="1456267"/>
          </a:xfrm>
          <a:prstGeom prst="rect">
            <a:avLst/>
          </a:prstGeom>
          <a:noFill/>
        </p:spPr>
      </p:pic>
      <p:sp>
        <p:nvSpPr>
          <p:cNvPr id="12" name="Arc 11"/>
          <p:cNvSpPr/>
          <p:nvPr/>
        </p:nvSpPr>
        <p:spPr>
          <a:xfrm>
            <a:off x="7123860" y="5033211"/>
            <a:ext cx="409074" cy="148389"/>
          </a:xfrm>
          <a:prstGeom prst="arc">
            <a:avLst>
              <a:gd name="adj1" fmla="val 10851312"/>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Arc 12"/>
          <p:cNvSpPr/>
          <p:nvPr/>
        </p:nvSpPr>
        <p:spPr>
          <a:xfrm>
            <a:off x="7589374" y="5036635"/>
            <a:ext cx="423551" cy="144965"/>
          </a:xfrm>
          <a:prstGeom prst="arc">
            <a:avLst>
              <a:gd name="adj1" fmla="val 10851312"/>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8229600" cy="1066800"/>
          </a:xfrm>
        </p:spPr>
        <p:txBody>
          <a:bodyPr anchor="b"/>
          <a:lstStyle/>
          <a:p>
            <a:r>
              <a:rPr lang="en-GB" dirty="0"/>
              <a:t>Car transporters</a:t>
            </a:r>
          </a:p>
        </p:txBody>
      </p:sp>
      <p:sp>
        <p:nvSpPr>
          <p:cNvPr id="3" name="Content Placeholder 2"/>
          <p:cNvSpPr>
            <a:spLocks noGrp="1"/>
          </p:cNvSpPr>
          <p:nvPr>
            <p:ph idx="4294967295"/>
          </p:nvPr>
        </p:nvSpPr>
        <p:spPr>
          <a:xfrm>
            <a:off x="381000" y="1295400"/>
            <a:ext cx="8458200" cy="2514600"/>
          </a:xfrm>
        </p:spPr>
        <p:txBody>
          <a:bodyPr>
            <a:normAutofit/>
          </a:bodyPr>
          <a:lstStyle/>
          <a:p>
            <a:r>
              <a:rPr lang="en-GB" sz="2400" dirty="0"/>
              <a:t>Apply brakes of vehicle after loading</a:t>
            </a:r>
          </a:p>
          <a:p>
            <a:r>
              <a:rPr lang="en-GB" sz="2400" dirty="0"/>
              <a:t>Secure vehicle according to vehicle manufacturers’ instructions</a:t>
            </a:r>
          </a:p>
          <a:p>
            <a:r>
              <a:rPr lang="en-GB" sz="2400" dirty="0"/>
              <a:t>Use two wheel chokes at every wheel</a:t>
            </a:r>
          </a:p>
          <a:p>
            <a:r>
              <a:rPr lang="en-GB" sz="2400" dirty="0"/>
              <a:t>Lash the restraining points on the vehicle to the anchorage points on the transporter</a:t>
            </a:r>
          </a:p>
        </p:txBody>
      </p:sp>
      <p:grpSp>
        <p:nvGrpSpPr>
          <p:cNvPr id="7" name="Group 6"/>
          <p:cNvGrpSpPr/>
          <p:nvPr/>
        </p:nvGrpSpPr>
        <p:grpSpPr>
          <a:xfrm>
            <a:off x="458283" y="3505200"/>
            <a:ext cx="8228517" cy="3058046"/>
            <a:chOff x="1754521" y="3200400"/>
            <a:chExt cx="8228517" cy="3058046"/>
          </a:xfrm>
        </p:grpSpPr>
        <p:pic>
          <p:nvPicPr>
            <p:cNvPr id="19458" name="Picture 2" descr="C:\Users\momhmy\Desktop\L&amp;T\Safe loading pics\pg 43 2.jpg"/>
            <p:cNvPicPr>
              <a:picLocks noChangeAspect="1" noChangeArrowheads="1"/>
            </p:cNvPicPr>
            <p:nvPr/>
          </p:nvPicPr>
          <p:blipFill>
            <a:blip r:embed="rId3" cstate="print"/>
            <a:srcRect/>
            <a:stretch>
              <a:fillRect/>
            </a:stretch>
          </p:blipFill>
          <p:spPr bwMode="auto">
            <a:xfrm>
              <a:off x="5182438" y="3200400"/>
              <a:ext cx="2582863" cy="1828800"/>
            </a:xfrm>
            <a:prstGeom prst="hexagon">
              <a:avLst/>
            </a:prstGeom>
            <a:noFill/>
          </p:spPr>
        </p:pic>
        <p:pic>
          <p:nvPicPr>
            <p:cNvPr id="19459" name="Picture 3" descr="C:\Users\momhmy\Desktop\L&amp;T\Safe loading pics\pg 42 3.jpg"/>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7393321" y="4267200"/>
              <a:ext cx="2589717" cy="1600200"/>
            </a:xfrm>
            <a:prstGeom prst="hexagon">
              <a:avLst/>
            </a:prstGeom>
            <a:noFill/>
          </p:spPr>
        </p:pic>
        <p:pic>
          <p:nvPicPr>
            <p:cNvPr id="19460" name="Picture 4" descr="C:\Users\momhmy\Desktop\L&amp;T\Safe loading pics\pg 43 1.jpg"/>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754521" y="3886200"/>
              <a:ext cx="3808079" cy="2372246"/>
            </a:xfrm>
            <a:prstGeom prst="hexagon">
              <a:avLst/>
            </a:prstGeom>
            <a:noFill/>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0" y="304800"/>
            <a:ext cx="9144000" cy="838200"/>
          </a:xfrm>
        </p:spPr>
        <p:txBody>
          <a:bodyPr anchor="b">
            <a:normAutofit/>
          </a:bodyPr>
          <a:lstStyle/>
          <a:p>
            <a:r>
              <a:rPr lang="en-GB" dirty="0"/>
              <a:t>1. WSH Policy</a:t>
            </a:r>
          </a:p>
        </p:txBody>
      </p:sp>
      <p:sp>
        <p:nvSpPr>
          <p:cNvPr id="8" name="Rectangle 7"/>
          <p:cNvSpPr/>
          <p:nvPr/>
        </p:nvSpPr>
        <p:spPr>
          <a:xfrm>
            <a:off x="1752600" y="1981200"/>
            <a:ext cx="5715000" cy="3429000"/>
          </a:xfrm>
          <a:prstGeom prst="rect">
            <a:avLst/>
          </a:prstGeom>
          <a:solidFill>
            <a:schemeClr val="accent2">
              <a:lumMod val="20000"/>
              <a:lumOff val="80000"/>
            </a:schemeClr>
          </a:solidFill>
          <a:ln w="28575">
            <a:prstDash val="sysDash"/>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kern="0" dirty="0">
                <a:solidFill>
                  <a:schemeClr val="accent1">
                    <a:lumMod val="50000"/>
                  </a:schemeClr>
                </a:solidFill>
                <a:latin typeface="Calibri"/>
                <a:cs typeface="+mn-cs"/>
              </a:rPr>
              <a:t>Insert your company’s </a:t>
            </a:r>
          </a:p>
          <a:p>
            <a:pPr algn="ctr" fontAlgn="auto">
              <a:spcBef>
                <a:spcPts val="0"/>
              </a:spcBef>
              <a:spcAft>
                <a:spcPts val="0"/>
              </a:spcAft>
              <a:defRPr/>
            </a:pPr>
            <a:r>
              <a:rPr lang="en-US" kern="0" dirty="0">
                <a:solidFill>
                  <a:schemeClr val="accent1">
                    <a:lumMod val="50000"/>
                  </a:schemeClr>
                </a:solidFill>
                <a:latin typeface="Calibri"/>
                <a:cs typeface="+mn-cs"/>
              </a:rPr>
              <a:t>WSH Policy here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8229600" cy="1066800"/>
          </a:xfrm>
        </p:spPr>
        <p:txBody>
          <a:bodyPr anchor="b"/>
          <a:lstStyle/>
          <a:p>
            <a:r>
              <a:rPr lang="en-GB" dirty="0"/>
              <a:t>Tote bins</a:t>
            </a:r>
          </a:p>
        </p:txBody>
      </p:sp>
      <p:sp>
        <p:nvSpPr>
          <p:cNvPr id="3" name="Content Placeholder 2"/>
          <p:cNvSpPr>
            <a:spLocks noGrp="1"/>
          </p:cNvSpPr>
          <p:nvPr>
            <p:ph idx="4294967295"/>
          </p:nvPr>
        </p:nvSpPr>
        <p:spPr>
          <a:xfrm>
            <a:off x="762000" y="1676400"/>
            <a:ext cx="7467600" cy="1789113"/>
          </a:xfrm>
        </p:spPr>
        <p:txBody>
          <a:bodyPr>
            <a:normAutofit/>
          </a:bodyPr>
          <a:lstStyle/>
          <a:p>
            <a:r>
              <a:rPr lang="en-GB" sz="2400" dirty="0"/>
              <a:t>Place tote bins as close to the headboard as possible</a:t>
            </a:r>
          </a:p>
          <a:p>
            <a:r>
              <a:rPr lang="en-GB" sz="2400" dirty="0"/>
              <a:t>Minimise the spaces between the bins during loading</a:t>
            </a:r>
          </a:p>
          <a:p>
            <a:r>
              <a:rPr lang="en-GB" sz="2400" dirty="0"/>
              <a:t>Lash every row of bins</a:t>
            </a:r>
          </a:p>
        </p:txBody>
      </p:sp>
      <p:pic>
        <p:nvPicPr>
          <p:cNvPr id="20482" name="Picture 2" descr="C:\Users\momhmy\Desktop\L&amp;T\Safe loading pics\pg 45.jpg"/>
          <p:cNvPicPr>
            <a:picLocks noChangeAspect="1" noChangeArrowheads="1"/>
          </p:cNvPicPr>
          <p:nvPr/>
        </p:nvPicPr>
        <p:blipFill>
          <a:blip r:embed="rId2" cstate="print">
            <a:lum contrast="10000"/>
          </a:blip>
          <a:srcRect/>
          <a:stretch>
            <a:fillRect/>
          </a:stretch>
        </p:blipFill>
        <p:spPr bwMode="auto">
          <a:xfrm>
            <a:off x="2794482" y="3375025"/>
            <a:ext cx="3522181" cy="2644775"/>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505200" y="2819400"/>
            <a:ext cx="2133600" cy="1484313"/>
          </a:xfrm>
        </p:spPr>
        <p:txBody>
          <a:bodyPr>
            <a:noAutofit/>
          </a:bodyPr>
          <a:lstStyle/>
          <a:p>
            <a:pPr>
              <a:buNone/>
            </a:pPr>
            <a:r>
              <a:rPr lang="en-GB" sz="8000" dirty="0"/>
              <a:t>END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3048000"/>
            <a:ext cx="8229600" cy="2895600"/>
          </a:xfrm>
          <a:prstGeom prst="rect">
            <a:avLst/>
          </a:prstGeom>
          <a:solidFill>
            <a:schemeClr val="accent2">
              <a:lumMod val="20000"/>
              <a:lumOff val="80000"/>
            </a:schemeClr>
          </a:solidFill>
          <a:ln w="28575">
            <a:prstDash val="sysDash"/>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en-US" kern="0" dirty="0">
                <a:solidFill>
                  <a:schemeClr val="accent1">
                    <a:lumMod val="50000"/>
                  </a:schemeClr>
                </a:solidFill>
                <a:latin typeface="Calibri"/>
              </a:rPr>
              <a:t>Please add your company’s own </a:t>
            </a:r>
          </a:p>
          <a:p>
            <a:pPr algn="ctr" fontAlgn="auto">
              <a:spcBef>
                <a:spcPts val="0"/>
              </a:spcBef>
              <a:spcAft>
                <a:spcPts val="0"/>
              </a:spcAft>
              <a:defRPr/>
            </a:pPr>
            <a:r>
              <a:rPr lang="en-US" kern="0" dirty="0">
                <a:solidFill>
                  <a:schemeClr val="accent1">
                    <a:lumMod val="50000"/>
                  </a:schemeClr>
                </a:solidFill>
                <a:latin typeface="Calibri"/>
              </a:rPr>
              <a:t>WSH rules and regulations here</a:t>
            </a:r>
            <a:endParaRPr lang="en-US" kern="0" dirty="0">
              <a:solidFill>
                <a:schemeClr val="accent1">
                  <a:lumMod val="50000"/>
                </a:schemeClr>
              </a:solidFill>
              <a:latin typeface="Calibri"/>
              <a:cs typeface="+mn-cs"/>
            </a:endParaRPr>
          </a:p>
        </p:txBody>
      </p:sp>
      <p:sp>
        <p:nvSpPr>
          <p:cNvPr id="3" name="Rectangle 2"/>
          <p:cNvSpPr txBox="1">
            <a:spLocks noChangeArrowheads="1"/>
          </p:cNvSpPr>
          <p:nvPr/>
        </p:nvSpPr>
        <p:spPr bwMode="auto">
          <a:xfrm>
            <a:off x="609600" y="1828800"/>
            <a:ext cx="7848600" cy="4038600"/>
          </a:xfrm>
          <a:prstGeom prst="rect">
            <a:avLst/>
          </a:prstGeom>
          <a:noFill/>
          <a:ln w="9525">
            <a:noFill/>
            <a:miter lim="800000"/>
            <a:headEnd/>
            <a:tailEnd/>
          </a:ln>
        </p:spPr>
        <p:txBody>
          <a:bodyPr/>
          <a:lstStyle/>
          <a:p>
            <a:pPr marL="457200" indent="-457200">
              <a:spcBef>
                <a:spcPct val="20000"/>
              </a:spcBef>
              <a:buClr>
                <a:schemeClr val="accent3">
                  <a:lumMod val="50000"/>
                </a:schemeClr>
              </a:buClr>
              <a:buSzPct val="80000"/>
              <a:buFont typeface="Calibri" pitchFamily="34" charset="0"/>
              <a:buAutoNum type="arabicPeriod"/>
              <a:defRPr/>
            </a:pPr>
            <a:r>
              <a:rPr lang="en-US" sz="2400" dirty="0">
                <a:latin typeface="Calibri" pitchFamily="34" charset="0"/>
              </a:rPr>
              <a:t>Follow all safe work procedures and instructions</a:t>
            </a:r>
          </a:p>
          <a:p>
            <a:pPr marL="457200" indent="-457200">
              <a:spcBef>
                <a:spcPct val="20000"/>
              </a:spcBef>
              <a:buClr>
                <a:schemeClr val="accent3">
                  <a:lumMod val="50000"/>
                </a:schemeClr>
              </a:buClr>
              <a:buSzPct val="80000"/>
              <a:buFont typeface="Calibri" pitchFamily="34" charset="0"/>
              <a:buAutoNum type="arabicPeriod"/>
              <a:defRPr/>
            </a:pPr>
            <a:r>
              <a:rPr lang="en-US" sz="2400" dirty="0">
                <a:latin typeface="Calibri" pitchFamily="34" charset="0"/>
              </a:rPr>
              <a:t>Report all unsafe work conditions and work practices to your supervisor</a:t>
            </a:r>
          </a:p>
          <a:p>
            <a:pPr marL="457200" indent="-457200">
              <a:spcBef>
                <a:spcPct val="20000"/>
              </a:spcBef>
              <a:buClr>
                <a:schemeClr val="accent3">
                  <a:lumMod val="50000"/>
                </a:schemeClr>
              </a:buClr>
              <a:buSzPct val="80000"/>
              <a:buFont typeface="Calibri" pitchFamily="34" charset="0"/>
              <a:buAutoNum type="arabicPeriod"/>
              <a:defRPr/>
            </a:pPr>
            <a:r>
              <a:rPr lang="en-US" sz="2400" dirty="0">
                <a:latin typeface="Calibri" pitchFamily="34" charset="0"/>
              </a:rPr>
              <a:t>…</a:t>
            </a:r>
          </a:p>
          <a:p>
            <a:pPr marL="457200" indent="-457200">
              <a:spcBef>
                <a:spcPct val="20000"/>
              </a:spcBef>
              <a:buClr>
                <a:schemeClr val="accent3">
                  <a:lumMod val="50000"/>
                </a:schemeClr>
              </a:buClr>
              <a:buSzPct val="80000"/>
              <a:buFont typeface="Calibri" pitchFamily="34" charset="0"/>
              <a:buAutoNum type="arabicPeriod"/>
              <a:defRPr/>
            </a:pPr>
            <a:r>
              <a:rPr lang="en-US" sz="2400" dirty="0">
                <a:latin typeface="Calibri" pitchFamily="34" charset="0"/>
              </a:rPr>
              <a:t>…</a:t>
            </a:r>
          </a:p>
          <a:p>
            <a:pPr marL="457200" indent="-457200">
              <a:spcBef>
                <a:spcPct val="20000"/>
              </a:spcBef>
              <a:buClr>
                <a:schemeClr val="accent3">
                  <a:lumMod val="50000"/>
                </a:schemeClr>
              </a:buClr>
              <a:buSzPct val="80000"/>
              <a:buFont typeface="Calibri" pitchFamily="34" charset="0"/>
              <a:buAutoNum type="arabicPeriod"/>
              <a:defRPr/>
            </a:pPr>
            <a:r>
              <a:rPr lang="en-US" sz="2400" dirty="0">
                <a:latin typeface="Calibri" pitchFamily="34" charset="0"/>
              </a:rPr>
              <a:t>…</a:t>
            </a:r>
          </a:p>
          <a:p>
            <a:pPr marL="457200" indent="-457200">
              <a:spcBef>
                <a:spcPct val="20000"/>
              </a:spcBef>
              <a:buClr>
                <a:schemeClr val="accent3">
                  <a:lumMod val="50000"/>
                </a:schemeClr>
              </a:buClr>
              <a:buSzPct val="80000"/>
              <a:buFont typeface="Calibri" pitchFamily="34" charset="0"/>
              <a:buAutoNum type="arabicPeriod"/>
              <a:defRPr/>
            </a:pPr>
            <a:r>
              <a:rPr lang="en-US" sz="2400" dirty="0">
                <a:latin typeface="Calibri" pitchFamily="34" charset="0"/>
              </a:rPr>
              <a:t>…</a:t>
            </a:r>
          </a:p>
          <a:p>
            <a:pPr marL="457200" indent="-457200">
              <a:spcBef>
                <a:spcPct val="20000"/>
              </a:spcBef>
              <a:buClr>
                <a:schemeClr val="accent3">
                  <a:lumMod val="50000"/>
                </a:schemeClr>
              </a:buClr>
              <a:buSzPct val="80000"/>
              <a:buFont typeface="Calibri" pitchFamily="34" charset="0"/>
              <a:buAutoNum type="arabicPeriod"/>
              <a:defRPr/>
            </a:pPr>
            <a:r>
              <a:rPr lang="en-US" sz="2400" dirty="0">
                <a:latin typeface="Calibri" pitchFamily="34" charset="0"/>
              </a:rPr>
              <a:t>…</a:t>
            </a:r>
          </a:p>
          <a:p>
            <a:pPr marL="457200" indent="-457200">
              <a:spcBef>
                <a:spcPct val="20000"/>
              </a:spcBef>
              <a:buClr>
                <a:schemeClr val="accent3">
                  <a:lumMod val="50000"/>
                </a:schemeClr>
              </a:buClr>
              <a:buSzPct val="80000"/>
              <a:buFont typeface="Calibri" pitchFamily="34" charset="0"/>
              <a:buAutoNum type="arabicPeriod"/>
              <a:defRPr/>
            </a:pPr>
            <a:r>
              <a:rPr lang="en-US" sz="2400" dirty="0">
                <a:latin typeface="Calibri" pitchFamily="34" charset="0"/>
              </a:rPr>
              <a:t>…</a:t>
            </a:r>
          </a:p>
          <a:p>
            <a:pPr marL="457200" indent="-457200">
              <a:spcBef>
                <a:spcPct val="20000"/>
              </a:spcBef>
              <a:buClr>
                <a:schemeClr val="accent3">
                  <a:lumMod val="50000"/>
                </a:schemeClr>
              </a:buClr>
              <a:buSzPct val="80000"/>
              <a:defRPr/>
            </a:pPr>
            <a:endParaRPr lang="en-US" sz="2400" dirty="0">
              <a:latin typeface="Calibri" pitchFamily="34" charset="0"/>
            </a:endParaRPr>
          </a:p>
        </p:txBody>
      </p:sp>
      <p:sp>
        <p:nvSpPr>
          <p:cNvPr id="6" name="Title 4"/>
          <p:cNvSpPr>
            <a:spLocks noGrp="1"/>
          </p:cNvSpPr>
          <p:nvPr>
            <p:ph type="title"/>
          </p:nvPr>
        </p:nvSpPr>
        <p:spPr>
          <a:xfrm>
            <a:off x="0" y="304800"/>
            <a:ext cx="9144000" cy="838200"/>
          </a:xfrm>
        </p:spPr>
        <p:txBody>
          <a:bodyPr anchor="b">
            <a:normAutofit/>
          </a:bodyPr>
          <a:lstStyle/>
          <a:p>
            <a:r>
              <a:rPr lang="en-GB" dirty="0"/>
              <a:t>2. Employee’s Roles and Responsibilities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2"/>
          <p:cNvSpPr>
            <a:spLocks noGrp="1"/>
          </p:cNvSpPr>
          <p:nvPr>
            <p:ph sz="quarter" idx="4294967295"/>
          </p:nvPr>
        </p:nvSpPr>
        <p:spPr bwMode="auto">
          <a:xfrm>
            <a:off x="152400" y="1371600"/>
            <a:ext cx="8686800" cy="2057400"/>
          </a:xfrm>
          <a:prstGeom prst="rect">
            <a:avLst/>
          </a:prstGeom>
          <a:noFill/>
          <a:ln>
            <a:miter lim="800000"/>
            <a:headEnd/>
            <a:tailEnd/>
          </a:ln>
        </p:spPr>
        <p:txBody>
          <a:bodyPr vert="horz" wrap="square" lIns="91440" tIns="45720" rIns="91440" bIns="45720" numCol="1" anchor="t" anchorCtr="0" compatLnSpc="1">
            <a:prstTxWarp prst="textNoShape">
              <a:avLst/>
            </a:prstTxWarp>
            <a:normAutofit/>
          </a:bodyPr>
          <a:lstStyle/>
          <a:p>
            <a:pPr>
              <a:lnSpc>
                <a:spcPct val="130000"/>
              </a:lnSpc>
              <a:spcBef>
                <a:spcPts val="0"/>
              </a:spcBef>
            </a:pPr>
            <a:r>
              <a:rPr lang="en-US" sz="2400" dirty="0"/>
              <a:t>Use the right vehicle for transporting the load</a:t>
            </a:r>
          </a:p>
          <a:p>
            <a:pPr>
              <a:lnSpc>
                <a:spcPct val="130000"/>
              </a:lnSpc>
              <a:spcBef>
                <a:spcPts val="0"/>
              </a:spcBef>
            </a:pPr>
            <a:r>
              <a:rPr lang="en-US" sz="2400" dirty="0"/>
              <a:t>Ensure vehicle is long enough, such that loads do not stick out</a:t>
            </a:r>
          </a:p>
          <a:p>
            <a:pPr>
              <a:lnSpc>
                <a:spcPct val="130000"/>
              </a:lnSpc>
              <a:spcBef>
                <a:spcPts val="0"/>
              </a:spcBef>
            </a:pPr>
            <a:r>
              <a:rPr lang="en-US" sz="2400" dirty="0"/>
              <a:t>Ensure vehicle and load do not exceed maximum laden weight</a:t>
            </a:r>
          </a:p>
          <a:p>
            <a:pPr>
              <a:lnSpc>
                <a:spcPct val="130000"/>
              </a:lnSpc>
              <a:spcBef>
                <a:spcPts val="0"/>
              </a:spcBef>
            </a:pPr>
            <a:r>
              <a:rPr lang="en-US" sz="2400" dirty="0"/>
              <a:t>Ensure vehicle has proper fittings for securing loads</a:t>
            </a:r>
          </a:p>
        </p:txBody>
      </p:sp>
      <p:grpSp>
        <p:nvGrpSpPr>
          <p:cNvPr id="14" name="Group 13"/>
          <p:cNvGrpSpPr/>
          <p:nvPr/>
        </p:nvGrpSpPr>
        <p:grpSpPr>
          <a:xfrm>
            <a:off x="442534" y="3505200"/>
            <a:ext cx="8091866" cy="2974777"/>
            <a:chOff x="-474924" y="4537018"/>
            <a:chExt cx="9397520" cy="2974777"/>
          </a:xfrm>
        </p:grpSpPr>
        <p:pic>
          <p:nvPicPr>
            <p:cNvPr id="16385" name="Picture 1" descr="C:\Users\momhmy\Desktop\L&amp;T\Safe loading pics\F1-2.jpg"/>
            <p:cNvPicPr>
              <a:picLocks noChangeAspect="1" noChangeArrowheads="1"/>
            </p:cNvPicPr>
            <p:nvPr/>
          </p:nvPicPr>
          <p:blipFill>
            <a:blip r:embed="rId3" cstate="print"/>
            <a:srcRect/>
            <a:stretch>
              <a:fillRect/>
            </a:stretch>
          </p:blipFill>
          <p:spPr bwMode="auto">
            <a:xfrm>
              <a:off x="-474924" y="5029200"/>
              <a:ext cx="4091344" cy="1415795"/>
            </a:xfrm>
            <a:prstGeom prst="hexagon">
              <a:avLst/>
            </a:prstGeom>
            <a:noFill/>
          </p:spPr>
        </p:pic>
        <p:pic>
          <p:nvPicPr>
            <p:cNvPr id="16386" name="Picture 2" descr="C:\Users\momhmy\Desktop\L&amp;T\Safe loading pics\F4.JPG"/>
            <p:cNvPicPr>
              <a:picLocks noChangeAspect="1" noChangeArrowheads="1"/>
            </p:cNvPicPr>
            <p:nvPr/>
          </p:nvPicPr>
          <p:blipFill>
            <a:blip r:embed="rId4" cstate="print"/>
            <a:srcRect/>
            <a:stretch>
              <a:fillRect/>
            </a:stretch>
          </p:blipFill>
          <p:spPr bwMode="auto">
            <a:xfrm>
              <a:off x="5719738" y="4819309"/>
              <a:ext cx="3202858" cy="1854286"/>
            </a:xfrm>
            <a:prstGeom prst="hexagon">
              <a:avLst/>
            </a:prstGeom>
            <a:noFill/>
          </p:spPr>
        </p:pic>
        <p:pic>
          <p:nvPicPr>
            <p:cNvPr id="16387" name="Picture 3"/>
            <p:cNvPicPr>
              <a:picLocks noChangeAspect="1" noChangeArrowheads="1"/>
            </p:cNvPicPr>
            <p:nvPr/>
          </p:nvPicPr>
          <p:blipFill>
            <a:blip r:embed="rId5" cstate="print"/>
            <a:srcRect/>
            <a:stretch>
              <a:fillRect/>
            </a:stretch>
          </p:blipFill>
          <p:spPr bwMode="auto">
            <a:xfrm>
              <a:off x="3241873" y="5733471"/>
              <a:ext cx="2849693" cy="1778324"/>
            </a:xfrm>
            <a:prstGeom prst="hexagon">
              <a:avLst/>
            </a:prstGeom>
            <a:noFill/>
            <a:ln w="9525">
              <a:noFill/>
              <a:miter lim="800000"/>
              <a:headEnd/>
              <a:tailEnd/>
            </a:ln>
          </p:spPr>
        </p:pic>
        <p:sp>
          <p:nvSpPr>
            <p:cNvPr id="11" name="TextBox 10"/>
            <p:cNvSpPr txBox="1"/>
            <p:nvPr/>
          </p:nvSpPr>
          <p:spPr>
            <a:xfrm>
              <a:off x="940999" y="4689418"/>
              <a:ext cx="1490217" cy="307777"/>
            </a:xfrm>
            <a:prstGeom prst="rect">
              <a:avLst/>
            </a:prstGeom>
            <a:noFill/>
          </p:spPr>
          <p:txBody>
            <a:bodyPr wrap="none" rtlCol="0">
              <a:spAutoFit/>
            </a:bodyPr>
            <a:lstStyle/>
            <a:p>
              <a:r>
                <a:rPr lang="en-GB" sz="1400" dirty="0">
                  <a:latin typeface="+mn-lt"/>
                </a:rPr>
                <a:t>Low bed trailer</a:t>
              </a:r>
            </a:p>
          </p:txBody>
        </p:sp>
        <p:sp>
          <p:nvSpPr>
            <p:cNvPr id="12" name="TextBox 11"/>
            <p:cNvSpPr txBox="1"/>
            <p:nvPr/>
          </p:nvSpPr>
          <p:spPr>
            <a:xfrm>
              <a:off x="3658568" y="5422390"/>
              <a:ext cx="1968215" cy="307777"/>
            </a:xfrm>
            <a:prstGeom prst="rect">
              <a:avLst/>
            </a:prstGeom>
            <a:noFill/>
          </p:spPr>
          <p:txBody>
            <a:bodyPr wrap="none" rtlCol="0">
              <a:spAutoFit/>
            </a:bodyPr>
            <a:lstStyle/>
            <a:p>
              <a:r>
                <a:rPr lang="en-GB" sz="1400" dirty="0">
                  <a:latin typeface="+mn-lt"/>
                </a:rPr>
                <a:t>Lorry with sideboard</a:t>
              </a:r>
            </a:p>
          </p:txBody>
        </p:sp>
        <p:sp>
          <p:nvSpPr>
            <p:cNvPr id="13" name="TextBox 12"/>
            <p:cNvSpPr txBox="1"/>
            <p:nvPr/>
          </p:nvSpPr>
          <p:spPr>
            <a:xfrm>
              <a:off x="6798712" y="4537018"/>
              <a:ext cx="1103444" cy="307777"/>
            </a:xfrm>
            <a:prstGeom prst="rect">
              <a:avLst/>
            </a:prstGeom>
            <a:noFill/>
          </p:spPr>
          <p:txBody>
            <a:bodyPr wrap="square" rtlCol="0">
              <a:spAutoFit/>
            </a:bodyPr>
            <a:lstStyle/>
            <a:p>
              <a:r>
                <a:rPr lang="en-GB" sz="1400" dirty="0">
                  <a:latin typeface="+mn-lt"/>
                </a:rPr>
                <a:t>Mini truck</a:t>
              </a:r>
            </a:p>
          </p:txBody>
        </p:sp>
      </p:grpSp>
      <p:sp>
        <p:nvSpPr>
          <p:cNvPr id="17" name="Title 4"/>
          <p:cNvSpPr>
            <a:spLocks noGrp="1"/>
          </p:cNvSpPr>
          <p:nvPr>
            <p:ph type="title"/>
          </p:nvPr>
        </p:nvSpPr>
        <p:spPr>
          <a:xfrm>
            <a:off x="0" y="304800"/>
            <a:ext cx="9144000" cy="838200"/>
          </a:xfrm>
        </p:spPr>
        <p:txBody>
          <a:bodyPr anchor="b">
            <a:normAutofit/>
          </a:bodyPr>
          <a:lstStyle/>
          <a:p>
            <a:r>
              <a:rPr lang="en-GB" dirty="0"/>
              <a:t>3. Types of Vehicles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sz="quarter" idx="4294967295"/>
          </p:nvPr>
        </p:nvSpPr>
        <p:spPr bwMode="auto">
          <a:xfrm>
            <a:off x="76200" y="1371600"/>
            <a:ext cx="5943600" cy="2133600"/>
          </a:xfrm>
          <a:prstGeom prst="rect">
            <a:avLst/>
          </a:prstGeom>
          <a:noFill/>
          <a:ln>
            <a:miter lim="800000"/>
            <a:headEnd/>
            <a:tailEnd/>
          </a:ln>
        </p:spPr>
        <p:txBody>
          <a:bodyPr vert="horz" wrap="square" lIns="91440" tIns="45720" rIns="91440" bIns="45720" numCol="1" anchor="t" anchorCtr="0" compatLnSpc="1">
            <a:prstTxWarp prst="textNoShape">
              <a:avLst/>
            </a:prstTxWarp>
            <a:normAutofit/>
          </a:bodyPr>
          <a:lstStyle/>
          <a:p>
            <a:pPr>
              <a:buFontTx/>
              <a:buNone/>
            </a:pPr>
            <a:r>
              <a:rPr lang="en-US" sz="2800" dirty="0">
                <a:solidFill>
                  <a:schemeClr val="accent2"/>
                </a:solidFill>
              </a:rPr>
              <a:t>Headboard</a:t>
            </a:r>
            <a:endParaRPr lang="en-US" sz="2400" dirty="0">
              <a:solidFill>
                <a:schemeClr val="accent2"/>
              </a:solidFill>
            </a:endParaRPr>
          </a:p>
          <a:p>
            <a:pPr>
              <a:lnSpc>
                <a:spcPct val="120000"/>
              </a:lnSpc>
            </a:pPr>
            <a:r>
              <a:rPr lang="en-US" sz="2400" dirty="0"/>
              <a:t>Prevent loads from breaching driver cabin</a:t>
            </a:r>
          </a:p>
          <a:p>
            <a:r>
              <a:rPr lang="en-US" sz="2400" dirty="0"/>
              <a:t>Height reference when stacking loads</a:t>
            </a:r>
          </a:p>
          <a:p>
            <a:r>
              <a:rPr lang="en-US" sz="2400" dirty="0"/>
              <a:t>Strong enough to bear the weight of loads</a:t>
            </a:r>
          </a:p>
        </p:txBody>
      </p:sp>
      <p:grpSp>
        <p:nvGrpSpPr>
          <p:cNvPr id="15" name="Group 14"/>
          <p:cNvGrpSpPr/>
          <p:nvPr/>
        </p:nvGrpSpPr>
        <p:grpSpPr>
          <a:xfrm>
            <a:off x="6159690" y="1219200"/>
            <a:ext cx="2679510" cy="2161836"/>
            <a:chOff x="5943600" y="3781764"/>
            <a:chExt cx="2679510" cy="2161836"/>
          </a:xfrm>
        </p:grpSpPr>
        <p:pic>
          <p:nvPicPr>
            <p:cNvPr id="4" name="Picture 1" descr="C:\Users\momhmy\Desktop\L&amp;T\Safe loading pics\F6-2.jpg"/>
            <p:cNvPicPr>
              <a:picLocks noChangeAspect="1" noChangeArrowheads="1"/>
            </p:cNvPicPr>
            <p:nvPr/>
          </p:nvPicPr>
          <p:blipFill>
            <a:blip r:embed="rId3" cstate="print"/>
            <a:srcRect l="11765" t="7353" r="3529" b="4412"/>
            <a:stretch>
              <a:fillRect/>
            </a:stretch>
          </p:blipFill>
          <p:spPr bwMode="auto">
            <a:xfrm>
              <a:off x="5943600" y="4104335"/>
              <a:ext cx="2679510" cy="1839265"/>
            </a:xfrm>
            <a:prstGeom prst="rect">
              <a:avLst/>
            </a:prstGeom>
            <a:noFill/>
            <a:ln>
              <a:noFill/>
            </a:ln>
          </p:spPr>
        </p:pic>
        <p:sp>
          <p:nvSpPr>
            <p:cNvPr id="10247" name="TextBox 7"/>
            <p:cNvSpPr txBox="1">
              <a:spLocks noChangeArrowheads="1"/>
            </p:cNvSpPr>
            <p:nvPr/>
          </p:nvSpPr>
          <p:spPr bwMode="auto">
            <a:xfrm>
              <a:off x="6719248" y="3781764"/>
              <a:ext cx="1111586" cy="338554"/>
            </a:xfrm>
            <a:prstGeom prst="rect">
              <a:avLst/>
            </a:prstGeom>
            <a:noFill/>
            <a:ln w="9525">
              <a:noFill/>
              <a:miter lim="800000"/>
              <a:headEnd/>
              <a:tailEnd/>
            </a:ln>
          </p:spPr>
          <p:txBody>
            <a:bodyPr wrap="none">
              <a:spAutoFit/>
            </a:bodyPr>
            <a:lstStyle/>
            <a:p>
              <a:r>
                <a:rPr lang="en-GB" sz="1600" dirty="0">
                  <a:latin typeface="+mn-lt"/>
                </a:rPr>
                <a:t>Headboard</a:t>
              </a:r>
            </a:p>
          </p:txBody>
        </p:sp>
      </p:grpSp>
      <p:grpSp>
        <p:nvGrpSpPr>
          <p:cNvPr id="13" name="Group 12"/>
          <p:cNvGrpSpPr/>
          <p:nvPr/>
        </p:nvGrpSpPr>
        <p:grpSpPr>
          <a:xfrm>
            <a:off x="6289343" y="3776246"/>
            <a:ext cx="2397457" cy="2091154"/>
            <a:chOff x="6096001" y="1287809"/>
            <a:chExt cx="2397457" cy="2091154"/>
          </a:xfrm>
        </p:grpSpPr>
        <p:grpSp>
          <p:nvGrpSpPr>
            <p:cNvPr id="10246" name="Group 4"/>
            <p:cNvGrpSpPr>
              <a:grpSpLocks/>
            </p:cNvGrpSpPr>
            <p:nvPr/>
          </p:nvGrpSpPr>
          <p:grpSpPr bwMode="auto">
            <a:xfrm>
              <a:off x="6096001" y="1600200"/>
              <a:ext cx="2397457" cy="1778763"/>
              <a:chOff x="-1975994" y="3331658"/>
              <a:chExt cx="2514600" cy="1714500"/>
            </a:xfrm>
          </p:grpSpPr>
          <p:pic>
            <p:nvPicPr>
              <p:cNvPr id="6" name="Picture 2" descr="C:\Users\momhmy\Desktop\L&amp;T\Safe loading pics\F45-1.jpg"/>
              <p:cNvPicPr>
                <a:picLocks noChangeAspect="1" noChangeArrowheads="1"/>
              </p:cNvPicPr>
              <p:nvPr/>
            </p:nvPicPr>
            <p:blipFill>
              <a:blip r:embed="rId4" cstate="print">
                <a:lum contrast="-10000"/>
              </a:blip>
              <a:srcRect r="8756"/>
              <a:stretch>
                <a:fillRect/>
              </a:stretch>
            </p:blipFill>
            <p:spPr bwMode="auto">
              <a:xfrm>
                <a:off x="-1975994" y="3331658"/>
                <a:ext cx="2514600" cy="1714500"/>
              </a:xfrm>
              <a:prstGeom prst="rect">
                <a:avLst/>
              </a:prstGeom>
              <a:noFill/>
            </p:spPr>
          </p:pic>
          <p:pic>
            <p:nvPicPr>
              <p:cNvPr id="7" name="Picture 2" descr="C:\Users\momhmy\Desktop\L&amp;T\Safe loading pics\F45-1.jpg"/>
              <p:cNvPicPr>
                <a:picLocks noChangeAspect="1" noChangeArrowheads="1"/>
              </p:cNvPicPr>
              <p:nvPr/>
            </p:nvPicPr>
            <p:blipFill>
              <a:blip r:embed="rId4" cstate="print">
                <a:lum bright="-10000" contrast="10000"/>
              </a:blip>
              <a:srcRect l="24885" r="58525" b="37778"/>
              <a:stretch>
                <a:fillRect/>
              </a:stretch>
            </p:blipFill>
            <p:spPr bwMode="auto">
              <a:xfrm>
                <a:off x="-1314269" y="3331660"/>
                <a:ext cx="457200" cy="1066800"/>
              </a:xfrm>
              <a:prstGeom prst="ellipse">
                <a:avLst/>
              </a:prstGeom>
              <a:noFill/>
              <a:ln>
                <a:solidFill>
                  <a:srgbClr val="00B050"/>
                </a:solidFill>
              </a:ln>
            </p:spPr>
          </p:pic>
        </p:grpSp>
        <p:sp>
          <p:nvSpPr>
            <p:cNvPr id="10248" name="TextBox 8"/>
            <p:cNvSpPr txBox="1">
              <a:spLocks noChangeArrowheads="1"/>
            </p:cNvSpPr>
            <p:nvPr/>
          </p:nvSpPr>
          <p:spPr bwMode="auto">
            <a:xfrm>
              <a:off x="6781800" y="1287809"/>
              <a:ext cx="1007712" cy="338554"/>
            </a:xfrm>
            <a:prstGeom prst="rect">
              <a:avLst/>
            </a:prstGeom>
            <a:noFill/>
            <a:ln w="9525">
              <a:noFill/>
              <a:miter lim="800000"/>
              <a:headEnd/>
              <a:tailEnd/>
            </a:ln>
          </p:spPr>
          <p:txBody>
            <a:bodyPr wrap="none">
              <a:spAutoFit/>
            </a:bodyPr>
            <a:lstStyle/>
            <a:p>
              <a:r>
                <a:rPr lang="en-GB" sz="1600" dirty="0">
                  <a:latin typeface="+mn-lt"/>
                </a:rPr>
                <a:t>Stanchion</a:t>
              </a:r>
            </a:p>
          </p:txBody>
        </p:sp>
      </p:grpSp>
      <p:sp>
        <p:nvSpPr>
          <p:cNvPr id="14" name="Title 4"/>
          <p:cNvSpPr>
            <a:spLocks noGrp="1"/>
          </p:cNvSpPr>
          <p:nvPr>
            <p:ph type="title"/>
          </p:nvPr>
        </p:nvSpPr>
        <p:spPr>
          <a:xfrm>
            <a:off x="0" y="304800"/>
            <a:ext cx="9144000" cy="838200"/>
          </a:xfrm>
        </p:spPr>
        <p:txBody>
          <a:bodyPr anchor="b">
            <a:normAutofit/>
          </a:bodyPr>
          <a:lstStyle/>
          <a:p>
            <a:r>
              <a:rPr lang="en-GB" dirty="0"/>
              <a:t>4. Fittings for Securing Loads</a:t>
            </a:r>
          </a:p>
        </p:txBody>
      </p:sp>
      <p:sp>
        <p:nvSpPr>
          <p:cNvPr id="12" name="Content Placeholder 2"/>
          <p:cNvSpPr txBox="1">
            <a:spLocks/>
          </p:cNvSpPr>
          <p:nvPr/>
        </p:nvSpPr>
        <p:spPr bwMode="auto">
          <a:xfrm>
            <a:off x="76200" y="3429000"/>
            <a:ext cx="5943600" cy="3200400"/>
          </a:xfrm>
          <a:prstGeom prst="rect">
            <a:avLst/>
          </a:prstGeom>
          <a:noFill/>
          <a:ln>
            <a:miter lim="800000"/>
            <a:headEnd/>
            <a:tailEnd/>
          </a:ln>
        </p:spPr>
        <p:txBody>
          <a:bodyPr vert="horz" wrap="square" lIns="91440" tIns="45720" rIns="91440" bIns="45720" numCol="1" anchor="t" anchorCtr="0" compatLnSpc="1">
            <a:prstTxWarp prst="textNoShape">
              <a:avLst/>
            </a:prstTxWarp>
            <a:normAutofit/>
          </a:bodyPr>
          <a:lstStyle/>
          <a:p>
            <a:pPr marL="365760" marR="0" lvl="0" indent="-256032" algn="l" defTabSz="914400" rtl="0" eaLnBrk="1" fontAlgn="auto" latinLnBrk="0" hangingPunct="1">
              <a:lnSpc>
                <a:spcPct val="120000"/>
              </a:lnSpc>
              <a:spcBef>
                <a:spcPts val="100"/>
              </a:spcBef>
              <a:spcAft>
                <a:spcPts val="0"/>
              </a:spcAft>
              <a:buClr>
                <a:schemeClr val="accent6"/>
              </a:buClr>
              <a:buSzTx/>
              <a:buFontTx/>
              <a:buNone/>
              <a:tabLst/>
              <a:defRPr/>
            </a:pPr>
            <a:r>
              <a:rPr kumimoji="0" lang="en-US" sz="2800" b="0" i="0" u="none" strike="noStrike" kern="1200" cap="none" spc="0" normalizeH="0" baseline="0" noProof="0" dirty="0">
                <a:ln>
                  <a:noFill/>
                </a:ln>
                <a:solidFill>
                  <a:schemeClr val="accent2"/>
                </a:solidFill>
                <a:effectLst/>
                <a:uLnTx/>
                <a:uFillTx/>
                <a:latin typeface="+mn-lt"/>
                <a:ea typeface="+mn-ea"/>
                <a:cs typeface="+mn-cs"/>
              </a:rPr>
              <a:t>Stanchion</a:t>
            </a:r>
            <a:endParaRPr kumimoji="0" lang="en-US" sz="2400" b="0" i="0" u="none" strike="noStrike" kern="1200" cap="none" spc="0" normalizeH="0" baseline="0" noProof="0" dirty="0">
              <a:ln>
                <a:noFill/>
              </a:ln>
              <a:solidFill>
                <a:schemeClr val="accent2"/>
              </a:solidFill>
              <a:effectLst/>
              <a:uLnTx/>
              <a:uFillTx/>
              <a:latin typeface="+mn-lt"/>
              <a:ea typeface="+mn-ea"/>
              <a:cs typeface="+mn-cs"/>
            </a:endParaRPr>
          </a:p>
          <a:p>
            <a:pPr marL="365760" marR="0" lvl="0" indent="-256032" algn="l" defTabSz="914400" rtl="0" eaLnBrk="1" fontAlgn="auto" latinLnBrk="0" hangingPunct="1">
              <a:lnSpc>
                <a:spcPct val="120000"/>
              </a:lnSpc>
              <a:spcBef>
                <a:spcPts val="100"/>
              </a:spcBef>
              <a:spcAft>
                <a:spcPts val="0"/>
              </a:spcAft>
              <a:buClr>
                <a:schemeClr val="accent6"/>
              </a:buClr>
              <a:buSzTx/>
              <a:buFont typeface="Georgia"/>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Barrier for keeping loads within lorry bed</a:t>
            </a:r>
          </a:p>
          <a:p>
            <a:pPr marL="365760" marR="0" lvl="0" indent="-256032" algn="l" defTabSz="914400" rtl="0" eaLnBrk="1" fontAlgn="auto" latinLnBrk="0" hangingPunct="1">
              <a:lnSpc>
                <a:spcPct val="120000"/>
              </a:lnSpc>
              <a:spcBef>
                <a:spcPts val="100"/>
              </a:spcBef>
              <a:spcAft>
                <a:spcPts val="0"/>
              </a:spcAft>
              <a:buClr>
                <a:schemeClr val="accent6"/>
              </a:buClr>
              <a:buSzTx/>
              <a:buFont typeface="Georgia"/>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Height reference when stacking loads</a:t>
            </a:r>
          </a:p>
          <a:p>
            <a:pPr marL="365760" marR="0" lvl="0" indent="-256032" algn="l" defTabSz="914400" rtl="0" eaLnBrk="1" fontAlgn="auto" latinLnBrk="0" hangingPunct="1">
              <a:lnSpc>
                <a:spcPct val="120000"/>
              </a:lnSpc>
              <a:spcBef>
                <a:spcPts val="100"/>
              </a:spcBef>
              <a:spcAft>
                <a:spcPts val="0"/>
              </a:spcAft>
              <a:buClr>
                <a:schemeClr val="accent6"/>
              </a:buClr>
              <a:buSzTx/>
              <a:buFont typeface="Georgia"/>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Strong enough to bear the weight of loads</a:t>
            </a:r>
          </a:p>
          <a:p>
            <a:pPr marL="365760" marR="0" lvl="0" indent="-256032" algn="l" defTabSz="914400" rtl="0" eaLnBrk="1" fontAlgn="auto" latinLnBrk="0" hangingPunct="1">
              <a:lnSpc>
                <a:spcPct val="120000"/>
              </a:lnSpc>
              <a:spcBef>
                <a:spcPts val="100"/>
              </a:spcBef>
              <a:spcAft>
                <a:spcPts val="0"/>
              </a:spcAft>
              <a:buClr>
                <a:schemeClr val="accent6"/>
              </a:buClr>
              <a:buSzTx/>
              <a:buFont typeface="Georgia"/>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Minimum number of stanchions needed</a:t>
            </a:r>
          </a:p>
          <a:p>
            <a:pPr marL="658368" marR="0" lvl="1" indent="-246888" algn="l" defTabSz="914400" rtl="0" eaLnBrk="1" fontAlgn="auto" latinLnBrk="0" hangingPunct="1">
              <a:lnSpc>
                <a:spcPct val="120000"/>
              </a:lnSpc>
              <a:spcBef>
                <a:spcPts val="100"/>
              </a:spcBef>
              <a:spcAft>
                <a:spcPts val="0"/>
              </a:spcAft>
              <a:buClr>
                <a:schemeClr val="accent6"/>
              </a:buClr>
              <a:buSzTx/>
              <a:buFont typeface="Georgia"/>
              <a:buChar char="▫"/>
              <a:tabLst/>
              <a:defRPr/>
            </a:pPr>
            <a:r>
              <a:rPr kumimoji="0" lang="en-US" sz="2000" b="0" i="0" u="none" strike="noStrike" kern="1200" cap="none" spc="0" normalizeH="0" baseline="0" noProof="0" dirty="0">
                <a:ln>
                  <a:noFill/>
                </a:ln>
                <a:solidFill>
                  <a:schemeClr val="accent6">
                    <a:lumMod val="75000"/>
                  </a:schemeClr>
                </a:solidFill>
                <a:effectLst/>
                <a:uLnTx/>
                <a:uFillTx/>
                <a:latin typeface="+mn-lt"/>
                <a:ea typeface="+mn-ea"/>
                <a:cs typeface="+mn-cs"/>
              </a:rPr>
              <a:t>20-foot trailer, at least 2 on each side</a:t>
            </a:r>
          </a:p>
          <a:p>
            <a:pPr marL="658368" marR="0" lvl="1" indent="-246888" algn="l" defTabSz="914400" rtl="0" eaLnBrk="1" fontAlgn="auto" latinLnBrk="0" hangingPunct="1">
              <a:lnSpc>
                <a:spcPct val="120000"/>
              </a:lnSpc>
              <a:spcBef>
                <a:spcPts val="100"/>
              </a:spcBef>
              <a:spcAft>
                <a:spcPts val="0"/>
              </a:spcAft>
              <a:buClr>
                <a:schemeClr val="accent6"/>
              </a:buClr>
              <a:buSzTx/>
              <a:buFont typeface="Georgia"/>
              <a:buChar char="▫"/>
              <a:tabLst/>
              <a:defRPr/>
            </a:pPr>
            <a:r>
              <a:rPr kumimoji="0" lang="en-US" sz="2000" b="0" i="0" u="none" strike="noStrike" kern="1200" cap="none" spc="0" normalizeH="0" baseline="0" noProof="0" dirty="0">
                <a:ln>
                  <a:noFill/>
                </a:ln>
                <a:solidFill>
                  <a:schemeClr val="accent6">
                    <a:lumMod val="75000"/>
                  </a:schemeClr>
                </a:solidFill>
                <a:effectLst/>
                <a:uLnTx/>
                <a:uFillTx/>
                <a:latin typeface="+mn-lt"/>
                <a:ea typeface="+mn-ea"/>
                <a:cs typeface="+mn-cs"/>
              </a:rPr>
              <a:t>40-foot trailer, at least 4 on each side</a:t>
            </a:r>
          </a:p>
          <a:p>
            <a:pPr marL="365760" marR="0" lvl="0" indent="-256032" algn="l" defTabSz="914400" rtl="0" eaLnBrk="1" fontAlgn="auto" latinLnBrk="0" hangingPunct="1">
              <a:lnSpc>
                <a:spcPct val="120000"/>
              </a:lnSpc>
              <a:spcBef>
                <a:spcPts val="100"/>
              </a:spcBef>
              <a:spcAft>
                <a:spcPts val="0"/>
              </a:spcAft>
              <a:buClr>
                <a:schemeClr val="accent6"/>
              </a:buClr>
              <a:buSzTx/>
              <a:buFont typeface="Georgia"/>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Content Placeholder 3"/>
          <p:cNvSpPr>
            <a:spLocks noGrp="1"/>
          </p:cNvSpPr>
          <p:nvPr>
            <p:ph idx="4294967295"/>
          </p:nvPr>
        </p:nvSpPr>
        <p:spPr bwMode="auto">
          <a:xfrm>
            <a:off x="76200" y="1295400"/>
            <a:ext cx="6705600" cy="1981200"/>
          </a:xfrm>
          <a:prstGeom prst="rect">
            <a:avLst/>
          </a:prstGeom>
          <a:noFill/>
          <a:ln>
            <a:miter lim="800000"/>
            <a:headEnd/>
            <a:tailEnd/>
          </a:ln>
        </p:spPr>
        <p:txBody>
          <a:bodyPr vert="horz" wrap="square" lIns="91440" tIns="45720" rIns="91440" bIns="45720" numCol="1" anchor="t" anchorCtr="0" compatLnSpc="1">
            <a:prstTxWarp prst="textNoShape">
              <a:avLst/>
            </a:prstTxWarp>
            <a:normAutofit/>
          </a:bodyPr>
          <a:lstStyle/>
          <a:p>
            <a:pPr>
              <a:lnSpc>
                <a:spcPct val="120000"/>
              </a:lnSpc>
              <a:spcBef>
                <a:spcPts val="100"/>
              </a:spcBef>
              <a:buFontTx/>
              <a:buNone/>
            </a:pPr>
            <a:r>
              <a:rPr lang="en-GB" sz="2800" dirty="0">
                <a:solidFill>
                  <a:schemeClr val="accent2"/>
                </a:solidFill>
              </a:rPr>
              <a:t>Anchorage points </a:t>
            </a:r>
            <a:r>
              <a:rPr lang="en-GB" dirty="0">
                <a:solidFill>
                  <a:schemeClr val="accent2"/>
                </a:solidFill>
              </a:rPr>
              <a:t>&amp;</a:t>
            </a:r>
            <a:r>
              <a:rPr lang="en-GB" sz="2800" dirty="0">
                <a:solidFill>
                  <a:schemeClr val="accent2"/>
                </a:solidFill>
              </a:rPr>
              <a:t> load securing devices</a:t>
            </a:r>
          </a:p>
          <a:p>
            <a:pPr>
              <a:lnSpc>
                <a:spcPct val="120000"/>
              </a:lnSpc>
              <a:spcBef>
                <a:spcPts val="100"/>
              </a:spcBef>
            </a:pPr>
            <a:r>
              <a:rPr lang="en-GB" sz="2400" dirty="0"/>
              <a:t>Check working condition before using</a:t>
            </a:r>
          </a:p>
          <a:p>
            <a:pPr>
              <a:lnSpc>
                <a:spcPct val="120000"/>
              </a:lnSpc>
              <a:spcBef>
                <a:spcPts val="100"/>
              </a:spcBef>
            </a:pPr>
            <a:r>
              <a:rPr lang="en-GB" sz="2400" dirty="0"/>
              <a:t>Replace worn out or damaged devices</a:t>
            </a:r>
          </a:p>
          <a:p>
            <a:pPr>
              <a:lnSpc>
                <a:spcPct val="120000"/>
              </a:lnSpc>
              <a:spcBef>
                <a:spcPts val="100"/>
              </a:spcBef>
            </a:pPr>
            <a:r>
              <a:rPr lang="en-GB" sz="2400" dirty="0"/>
              <a:t>Keep devices well-maintained</a:t>
            </a:r>
          </a:p>
        </p:txBody>
      </p:sp>
      <p:grpSp>
        <p:nvGrpSpPr>
          <p:cNvPr id="11267" name="Group 23"/>
          <p:cNvGrpSpPr>
            <a:grpSpLocks/>
          </p:cNvGrpSpPr>
          <p:nvPr/>
        </p:nvGrpSpPr>
        <p:grpSpPr bwMode="auto">
          <a:xfrm>
            <a:off x="1901370" y="2743200"/>
            <a:ext cx="7014030" cy="3511561"/>
            <a:chOff x="682170" y="2159453"/>
            <a:chExt cx="8004630" cy="4009728"/>
          </a:xfrm>
        </p:grpSpPr>
        <p:grpSp>
          <p:nvGrpSpPr>
            <p:cNvPr id="11269" name="Group 7"/>
            <p:cNvGrpSpPr>
              <a:grpSpLocks/>
            </p:cNvGrpSpPr>
            <p:nvPr/>
          </p:nvGrpSpPr>
          <p:grpSpPr bwMode="auto">
            <a:xfrm>
              <a:off x="682170" y="3459788"/>
              <a:ext cx="2971800" cy="2150353"/>
              <a:chOff x="704500" y="3551946"/>
              <a:chExt cx="3886200" cy="2912353"/>
            </a:xfrm>
          </p:grpSpPr>
          <p:pic>
            <p:nvPicPr>
              <p:cNvPr id="38914" name="Picture 2" descr="C:\Users\momhmy\Desktop\L&amp;T\Safe loading pics\F8-1.jpg"/>
              <p:cNvPicPr>
                <a:picLocks noChangeAspect="1" noChangeArrowheads="1"/>
              </p:cNvPicPr>
              <p:nvPr/>
            </p:nvPicPr>
            <p:blipFill>
              <a:blip r:embed="rId3" cstate="print">
                <a:lum bright="10000" contrast="-10000"/>
              </a:blip>
              <a:srcRect/>
              <a:stretch>
                <a:fillRect/>
              </a:stretch>
            </p:blipFill>
            <p:spPr bwMode="auto">
              <a:xfrm>
                <a:off x="704500" y="3551946"/>
                <a:ext cx="3886200" cy="2912353"/>
              </a:xfrm>
              <a:prstGeom prst="hexagon">
                <a:avLst/>
              </a:prstGeom>
              <a:noFill/>
            </p:spPr>
          </p:pic>
          <p:pic>
            <p:nvPicPr>
              <p:cNvPr id="5" name="Picture 2" descr="C:\Users\momhmy\Desktop\L&amp;T\Safe loading pics\F8-1.jpg"/>
              <p:cNvPicPr>
                <a:picLocks noChangeAspect="1" noChangeArrowheads="1"/>
              </p:cNvPicPr>
              <p:nvPr/>
            </p:nvPicPr>
            <p:blipFill>
              <a:blip r:embed="rId3" cstate="print">
                <a:lum contrast="10000"/>
              </a:blip>
              <a:srcRect t="39247" r="86274" b="34589"/>
              <a:stretch>
                <a:fillRect/>
              </a:stretch>
            </p:blipFill>
            <p:spPr bwMode="auto">
              <a:xfrm>
                <a:off x="721340" y="4724400"/>
                <a:ext cx="533400" cy="762000"/>
              </a:xfrm>
              <a:prstGeom prst="ellipse">
                <a:avLst/>
              </a:prstGeom>
              <a:noFill/>
              <a:ln>
                <a:solidFill>
                  <a:srgbClr val="00B050"/>
                </a:solidFill>
              </a:ln>
            </p:spPr>
          </p:pic>
          <p:pic>
            <p:nvPicPr>
              <p:cNvPr id="7" name="Picture 2" descr="C:\Users\momhmy\Desktop\L&amp;T\Safe loading pics\F8-1.jpg"/>
              <p:cNvPicPr>
                <a:picLocks noChangeAspect="1" noChangeArrowheads="1"/>
              </p:cNvPicPr>
              <p:nvPr/>
            </p:nvPicPr>
            <p:blipFill>
              <a:blip r:embed="rId3" cstate="print">
                <a:lum bright="-10000" contrast="10000"/>
              </a:blip>
              <a:srcRect l="62745" t="41863" r="21569" b="29356"/>
              <a:stretch>
                <a:fillRect/>
              </a:stretch>
            </p:blipFill>
            <p:spPr bwMode="auto">
              <a:xfrm>
                <a:off x="3139133" y="4755945"/>
                <a:ext cx="609600" cy="838200"/>
              </a:xfrm>
              <a:prstGeom prst="ellipse">
                <a:avLst/>
              </a:prstGeom>
              <a:noFill/>
              <a:ln>
                <a:solidFill>
                  <a:srgbClr val="00B050"/>
                </a:solidFill>
              </a:ln>
            </p:spPr>
          </p:pic>
        </p:grpSp>
        <p:pic>
          <p:nvPicPr>
            <p:cNvPr id="10" name="Picture 2"/>
            <p:cNvPicPr>
              <a:picLocks noChangeAspect="1" noChangeArrowheads="1"/>
            </p:cNvPicPr>
            <p:nvPr/>
          </p:nvPicPr>
          <p:blipFill>
            <a:blip r:embed="rId4" cstate="print"/>
            <a:srcRect/>
            <a:stretch>
              <a:fillRect/>
            </a:stretch>
          </p:blipFill>
          <p:spPr bwMode="auto">
            <a:xfrm>
              <a:off x="5105400" y="2466013"/>
              <a:ext cx="1945646" cy="1314450"/>
            </a:xfrm>
            <a:prstGeom prst="hexagon">
              <a:avLst/>
            </a:prstGeom>
            <a:noFill/>
            <a:ln w="9525">
              <a:noFill/>
              <a:miter lim="800000"/>
              <a:headEnd/>
              <a:tailEnd/>
            </a:ln>
            <a:effectLst/>
          </p:spPr>
        </p:pic>
        <p:pic>
          <p:nvPicPr>
            <p:cNvPr id="11" name="Picture 4"/>
            <p:cNvPicPr>
              <a:picLocks noChangeAspect="1" noChangeArrowheads="1"/>
            </p:cNvPicPr>
            <p:nvPr/>
          </p:nvPicPr>
          <p:blipFill>
            <a:blip r:embed="rId5" cstate="print"/>
            <a:srcRect/>
            <a:stretch>
              <a:fillRect/>
            </a:stretch>
          </p:blipFill>
          <p:spPr bwMode="auto">
            <a:xfrm>
              <a:off x="5121365" y="3899656"/>
              <a:ext cx="1932632" cy="1314450"/>
            </a:xfrm>
            <a:prstGeom prst="hexagon">
              <a:avLst/>
            </a:prstGeom>
            <a:noFill/>
            <a:ln w="9525">
              <a:noFill/>
              <a:miter lim="800000"/>
              <a:headEnd/>
              <a:tailEnd/>
            </a:ln>
            <a:effectLst/>
          </p:spPr>
        </p:pic>
        <p:pic>
          <p:nvPicPr>
            <p:cNvPr id="12" name="Picture 5"/>
            <p:cNvPicPr>
              <a:picLocks noChangeAspect="1" noChangeArrowheads="1"/>
            </p:cNvPicPr>
            <p:nvPr/>
          </p:nvPicPr>
          <p:blipFill>
            <a:blip r:embed="rId6" cstate="print"/>
            <a:srcRect r="6630"/>
            <a:stretch>
              <a:fillRect/>
            </a:stretch>
          </p:blipFill>
          <p:spPr bwMode="auto">
            <a:xfrm>
              <a:off x="6858000" y="4572472"/>
              <a:ext cx="1828800" cy="1294928"/>
            </a:xfrm>
            <a:prstGeom prst="hexagon">
              <a:avLst/>
            </a:prstGeom>
            <a:noFill/>
            <a:ln w="9525">
              <a:noFill/>
              <a:miter lim="800000"/>
              <a:headEnd/>
              <a:tailEnd/>
            </a:ln>
            <a:effectLst/>
          </p:spPr>
        </p:pic>
        <p:pic>
          <p:nvPicPr>
            <p:cNvPr id="13" name="Picture 3"/>
            <p:cNvPicPr>
              <a:picLocks noChangeAspect="1" noChangeArrowheads="1"/>
            </p:cNvPicPr>
            <p:nvPr/>
          </p:nvPicPr>
          <p:blipFill>
            <a:blip r:embed="rId7" cstate="print"/>
            <a:srcRect/>
            <a:stretch>
              <a:fillRect/>
            </a:stretch>
          </p:blipFill>
          <p:spPr bwMode="auto">
            <a:xfrm>
              <a:off x="6858000" y="3200400"/>
              <a:ext cx="1828800" cy="1249988"/>
            </a:xfrm>
            <a:prstGeom prst="hexagon">
              <a:avLst/>
            </a:prstGeom>
            <a:noFill/>
            <a:ln w="9525">
              <a:noFill/>
              <a:miter lim="800000"/>
              <a:headEnd/>
              <a:tailEnd/>
            </a:ln>
            <a:effectLst/>
          </p:spPr>
        </p:pic>
        <p:pic>
          <p:nvPicPr>
            <p:cNvPr id="14" name="Picture 4"/>
            <p:cNvPicPr>
              <a:picLocks noChangeAspect="1" noChangeArrowheads="1"/>
            </p:cNvPicPr>
            <p:nvPr/>
          </p:nvPicPr>
          <p:blipFill>
            <a:blip r:embed="rId8" cstate="print"/>
            <a:srcRect/>
            <a:stretch>
              <a:fillRect/>
            </a:stretch>
          </p:blipFill>
          <p:spPr bwMode="auto">
            <a:xfrm>
              <a:off x="3436706" y="3202160"/>
              <a:ext cx="1864636" cy="1268204"/>
            </a:xfrm>
            <a:prstGeom prst="hexagon">
              <a:avLst/>
            </a:prstGeom>
            <a:noFill/>
            <a:ln w="9525">
              <a:noFill/>
              <a:miter lim="800000"/>
              <a:headEnd/>
              <a:tailEnd/>
            </a:ln>
            <a:effectLst/>
          </p:spPr>
        </p:pic>
        <p:pic>
          <p:nvPicPr>
            <p:cNvPr id="15" name="Picture 5"/>
            <p:cNvPicPr>
              <a:picLocks noChangeAspect="1" noChangeArrowheads="1"/>
            </p:cNvPicPr>
            <p:nvPr/>
          </p:nvPicPr>
          <p:blipFill>
            <a:blip r:embed="rId9" cstate="print"/>
            <a:srcRect r="6109"/>
            <a:stretch>
              <a:fillRect/>
            </a:stretch>
          </p:blipFill>
          <p:spPr bwMode="auto">
            <a:xfrm>
              <a:off x="3425370" y="4572000"/>
              <a:ext cx="1905000" cy="1295400"/>
            </a:xfrm>
            <a:prstGeom prst="hexagon">
              <a:avLst/>
            </a:prstGeom>
            <a:noFill/>
            <a:ln w="9525">
              <a:noFill/>
              <a:miter lim="800000"/>
              <a:headEnd/>
              <a:tailEnd/>
            </a:ln>
            <a:effectLst/>
          </p:spPr>
        </p:pic>
        <p:sp>
          <p:nvSpPr>
            <p:cNvPr id="11276" name="TextBox 16"/>
            <p:cNvSpPr txBox="1">
              <a:spLocks noChangeArrowheads="1"/>
            </p:cNvSpPr>
            <p:nvPr/>
          </p:nvSpPr>
          <p:spPr bwMode="auto">
            <a:xfrm>
              <a:off x="1490096" y="3148309"/>
              <a:ext cx="1457224" cy="316295"/>
            </a:xfrm>
            <a:prstGeom prst="rect">
              <a:avLst/>
            </a:prstGeom>
            <a:noFill/>
            <a:ln w="9525">
              <a:noFill/>
              <a:miter lim="800000"/>
              <a:headEnd/>
              <a:tailEnd/>
            </a:ln>
          </p:spPr>
          <p:txBody>
            <a:bodyPr wrap="none">
              <a:spAutoFit/>
            </a:bodyPr>
            <a:lstStyle/>
            <a:p>
              <a:r>
                <a:rPr lang="en-GB" sz="1200" dirty="0">
                  <a:latin typeface="+mn-lt"/>
                </a:rPr>
                <a:t>Anchorage points</a:t>
              </a:r>
            </a:p>
          </p:txBody>
        </p:sp>
        <p:sp>
          <p:nvSpPr>
            <p:cNvPr id="11277" name="TextBox 17"/>
            <p:cNvSpPr txBox="1">
              <a:spLocks noChangeArrowheads="1"/>
            </p:cNvSpPr>
            <p:nvPr/>
          </p:nvSpPr>
          <p:spPr bwMode="auto">
            <a:xfrm>
              <a:off x="3576184" y="2887279"/>
              <a:ext cx="1545181" cy="316295"/>
            </a:xfrm>
            <a:prstGeom prst="rect">
              <a:avLst/>
            </a:prstGeom>
            <a:noFill/>
            <a:ln w="9525">
              <a:noFill/>
              <a:miter lim="800000"/>
              <a:headEnd/>
              <a:tailEnd/>
            </a:ln>
          </p:spPr>
          <p:txBody>
            <a:bodyPr wrap="none">
              <a:spAutoFit/>
            </a:bodyPr>
            <a:lstStyle/>
            <a:p>
              <a:r>
                <a:rPr lang="en-GB" sz="1200" dirty="0">
                  <a:latin typeface="+mn-lt"/>
                </a:rPr>
                <a:t>Lashing belts, rope</a:t>
              </a:r>
            </a:p>
          </p:txBody>
        </p:sp>
        <p:sp>
          <p:nvSpPr>
            <p:cNvPr id="11278" name="TextBox 18"/>
            <p:cNvSpPr txBox="1">
              <a:spLocks noChangeArrowheads="1"/>
            </p:cNvSpPr>
            <p:nvPr/>
          </p:nvSpPr>
          <p:spPr bwMode="auto">
            <a:xfrm>
              <a:off x="3911564" y="5852884"/>
              <a:ext cx="1035877" cy="316295"/>
            </a:xfrm>
            <a:prstGeom prst="rect">
              <a:avLst/>
            </a:prstGeom>
            <a:noFill/>
            <a:ln w="9525">
              <a:noFill/>
              <a:miter lim="800000"/>
              <a:headEnd/>
              <a:tailEnd/>
            </a:ln>
          </p:spPr>
          <p:txBody>
            <a:bodyPr wrap="none">
              <a:spAutoFit/>
            </a:bodyPr>
            <a:lstStyle/>
            <a:p>
              <a:r>
                <a:rPr lang="en-GB" sz="1200" dirty="0">
                  <a:latin typeface="+mn-lt"/>
                </a:rPr>
                <a:t>Turn buckle</a:t>
              </a:r>
            </a:p>
          </p:txBody>
        </p:sp>
        <p:sp>
          <p:nvSpPr>
            <p:cNvPr id="11279" name="TextBox 19"/>
            <p:cNvSpPr txBox="1">
              <a:spLocks noChangeArrowheads="1"/>
            </p:cNvSpPr>
            <p:nvPr/>
          </p:nvSpPr>
          <p:spPr bwMode="auto">
            <a:xfrm>
              <a:off x="5399397" y="2159453"/>
              <a:ext cx="1374243" cy="316295"/>
            </a:xfrm>
            <a:prstGeom prst="rect">
              <a:avLst/>
            </a:prstGeom>
            <a:noFill/>
            <a:ln w="9525">
              <a:noFill/>
              <a:miter lim="800000"/>
              <a:headEnd/>
              <a:tailEnd/>
            </a:ln>
          </p:spPr>
          <p:txBody>
            <a:bodyPr wrap="none">
              <a:spAutoFit/>
            </a:bodyPr>
            <a:lstStyle/>
            <a:p>
              <a:r>
                <a:rPr lang="en-GB" sz="1200" dirty="0">
                  <a:latin typeface="+mn-lt"/>
                </a:rPr>
                <a:t>Chain sling hook</a:t>
              </a:r>
            </a:p>
          </p:txBody>
        </p:sp>
        <p:sp>
          <p:nvSpPr>
            <p:cNvPr id="11280" name="TextBox 20"/>
            <p:cNvSpPr txBox="1">
              <a:spLocks noChangeArrowheads="1"/>
            </p:cNvSpPr>
            <p:nvPr/>
          </p:nvSpPr>
          <p:spPr bwMode="auto">
            <a:xfrm>
              <a:off x="7044890" y="2681514"/>
              <a:ext cx="1467986" cy="527159"/>
            </a:xfrm>
            <a:prstGeom prst="rect">
              <a:avLst/>
            </a:prstGeom>
            <a:noFill/>
            <a:ln w="9525">
              <a:noFill/>
              <a:miter lim="800000"/>
              <a:headEnd/>
              <a:tailEnd/>
            </a:ln>
          </p:spPr>
          <p:txBody>
            <a:bodyPr wrap="square">
              <a:spAutoFit/>
            </a:bodyPr>
            <a:lstStyle/>
            <a:p>
              <a:pPr algn="ctr"/>
              <a:r>
                <a:rPr lang="en-GB" sz="1200" dirty="0">
                  <a:latin typeface="+mn-lt"/>
                </a:rPr>
                <a:t>Steel chain with </a:t>
              </a:r>
            </a:p>
            <a:p>
              <a:pPr algn="ctr"/>
              <a:r>
                <a:rPr lang="en-GB" sz="1200" dirty="0">
                  <a:latin typeface="+mn-lt"/>
                </a:rPr>
                <a:t>grab hook</a:t>
              </a:r>
            </a:p>
          </p:txBody>
        </p:sp>
        <p:sp>
          <p:nvSpPr>
            <p:cNvPr id="11281" name="TextBox 21"/>
            <p:cNvSpPr txBox="1">
              <a:spLocks noChangeArrowheads="1"/>
            </p:cNvSpPr>
            <p:nvPr/>
          </p:nvSpPr>
          <p:spPr bwMode="auto">
            <a:xfrm>
              <a:off x="7412005" y="5852886"/>
              <a:ext cx="839986" cy="316295"/>
            </a:xfrm>
            <a:prstGeom prst="rect">
              <a:avLst/>
            </a:prstGeom>
            <a:noFill/>
            <a:ln w="9525">
              <a:noFill/>
              <a:miter lim="800000"/>
              <a:headEnd/>
              <a:tailEnd/>
            </a:ln>
          </p:spPr>
          <p:txBody>
            <a:bodyPr wrap="none">
              <a:spAutoFit/>
            </a:bodyPr>
            <a:lstStyle/>
            <a:p>
              <a:r>
                <a:rPr lang="en-GB" sz="1200" dirty="0">
                  <a:latin typeface="+mn-lt"/>
                </a:rPr>
                <a:t>Steel bar</a:t>
              </a:r>
            </a:p>
          </p:txBody>
        </p:sp>
        <p:sp>
          <p:nvSpPr>
            <p:cNvPr id="11282" name="TextBox 22"/>
            <p:cNvSpPr txBox="1">
              <a:spLocks noChangeArrowheads="1"/>
            </p:cNvSpPr>
            <p:nvPr/>
          </p:nvSpPr>
          <p:spPr bwMode="auto">
            <a:xfrm>
              <a:off x="5295289" y="5192077"/>
              <a:ext cx="1609211" cy="316295"/>
            </a:xfrm>
            <a:prstGeom prst="rect">
              <a:avLst/>
            </a:prstGeom>
            <a:noFill/>
            <a:ln w="9525">
              <a:noFill/>
              <a:miter lim="800000"/>
              <a:headEnd/>
              <a:tailEnd/>
            </a:ln>
          </p:spPr>
          <p:txBody>
            <a:bodyPr wrap="none">
              <a:spAutoFit/>
            </a:bodyPr>
            <a:lstStyle/>
            <a:p>
              <a:r>
                <a:rPr lang="en-GB" sz="1200" dirty="0">
                  <a:latin typeface="+mn-lt"/>
                </a:rPr>
                <a:t>Ratchet load binder</a:t>
              </a:r>
            </a:p>
          </p:txBody>
        </p:sp>
      </p:grpSp>
      <p:sp>
        <p:nvSpPr>
          <p:cNvPr id="24" name="Title 4"/>
          <p:cNvSpPr>
            <a:spLocks noGrp="1"/>
          </p:cNvSpPr>
          <p:nvPr>
            <p:ph type="title"/>
          </p:nvPr>
        </p:nvSpPr>
        <p:spPr>
          <a:xfrm>
            <a:off x="0" y="304800"/>
            <a:ext cx="9144000" cy="838200"/>
          </a:xfrm>
        </p:spPr>
        <p:txBody>
          <a:bodyPr anchor="b">
            <a:normAutofit/>
          </a:bodyPr>
          <a:lstStyle/>
          <a:p>
            <a:r>
              <a:rPr lang="en-GB" dirty="0"/>
              <a:t>4. Fittings for Securing Loads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3"/>
          <p:cNvSpPr>
            <a:spLocks noGrp="1"/>
          </p:cNvSpPr>
          <p:nvPr>
            <p:ph idx="4294967295"/>
          </p:nvPr>
        </p:nvSpPr>
        <p:spPr bwMode="auto">
          <a:xfrm>
            <a:off x="838200" y="1676400"/>
            <a:ext cx="7543800" cy="2209800"/>
          </a:xfrm>
          <a:prstGeom prst="rect">
            <a:avLst/>
          </a:prstGeom>
          <a:noFill/>
          <a:ln>
            <a:miter lim="800000"/>
            <a:headEnd/>
            <a:tailEnd/>
          </a:ln>
        </p:spPr>
        <p:txBody>
          <a:bodyPr vert="horz" wrap="square" lIns="91440" tIns="45720" rIns="91440" bIns="45720" numCol="1" anchor="t" anchorCtr="0" compatLnSpc="1">
            <a:prstTxWarp prst="textNoShape">
              <a:avLst/>
            </a:prstTxWarp>
            <a:noAutofit/>
          </a:bodyPr>
          <a:lstStyle/>
          <a:p>
            <a:pPr>
              <a:buNone/>
            </a:pPr>
            <a:r>
              <a:rPr lang="en-US" dirty="0">
                <a:solidFill>
                  <a:schemeClr val="accent2"/>
                </a:solidFill>
              </a:rPr>
              <a:t>Stacking</a:t>
            </a:r>
            <a:endParaRPr lang="en-US" dirty="0"/>
          </a:p>
          <a:p>
            <a:r>
              <a:rPr lang="en-US" sz="2400" dirty="0"/>
              <a:t>Stack lighter loads on top of heavy loads (Figure A)</a:t>
            </a:r>
          </a:p>
          <a:p>
            <a:r>
              <a:rPr lang="en-US" sz="2400" dirty="0"/>
              <a:t>Arrange loads to spread the weight out evenly (Figure B)</a:t>
            </a:r>
            <a:endParaRPr lang="en-GB" sz="2400" dirty="0"/>
          </a:p>
          <a:p>
            <a:r>
              <a:rPr lang="en-US" sz="2400" dirty="0"/>
              <a:t>Ensure that stacking arrangement is stable</a:t>
            </a:r>
          </a:p>
        </p:txBody>
      </p:sp>
      <p:grpSp>
        <p:nvGrpSpPr>
          <p:cNvPr id="9" name="Group 8"/>
          <p:cNvGrpSpPr/>
          <p:nvPr/>
        </p:nvGrpSpPr>
        <p:grpSpPr>
          <a:xfrm>
            <a:off x="762000" y="4191000"/>
            <a:ext cx="7620000" cy="1419225"/>
            <a:chOff x="885825" y="4724400"/>
            <a:chExt cx="7620000" cy="1419225"/>
          </a:xfrm>
        </p:grpSpPr>
        <p:pic>
          <p:nvPicPr>
            <p:cNvPr id="12293" name="Picture 1"/>
            <p:cNvPicPr>
              <a:picLocks noChangeAspect="1" noChangeArrowheads="1"/>
            </p:cNvPicPr>
            <p:nvPr/>
          </p:nvPicPr>
          <p:blipFill>
            <a:blip r:embed="rId3" cstate="print"/>
            <a:srcRect/>
            <a:stretch>
              <a:fillRect/>
            </a:stretch>
          </p:blipFill>
          <p:spPr bwMode="auto">
            <a:xfrm>
              <a:off x="885825" y="4800600"/>
              <a:ext cx="3305175" cy="1343025"/>
            </a:xfrm>
            <a:prstGeom prst="rect">
              <a:avLst/>
            </a:prstGeom>
            <a:noFill/>
            <a:ln w="9525">
              <a:noFill/>
              <a:miter lim="800000"/>
              <a:headEnd/>
              <a:tailEnd/>
            </a:ln>
          </p:spPr>
        </p:pic>
        <p:grpSp>
          <p:nvGrpSpPr>
            <p:cNvPr id="12294" name="Group 17"/>
            <p:cNvGrpSpPr>
              <a:grpSpLocks/>
            </p:cNvGrpSpPr>
            <p:nvPr/>
          </p:nvGrpSpPr>
          <p:grpSpPr bwMode="auto">
            <a:xfrm>
              <a:off x="4467225" y="4724400"/>
              <a:ext cx="4038600" cy="1371600"/>
              <a:chOff x="4018495" y="4572000"/>
              <a:chExt cx="4314819" cy="1586552"/>
            </a:xfrm>
          </p:grpSpPr>
          <p:pic>
            <p:nvPicPr>
              <p:cNvPr id="12295" name="Picture 5"/>
              <p:cNvPicPr>
                <a:picLocks noChangeAspect="1" noChangeArrowheads="1"/>
              </p:cNvPicPr>
              <p:nvPr/>
            </p:nvPicPr>
            <p:blipFill>
              <a:blip r:embed="rId4" cstate="print"/>
              <a:srcRect/>
              <a:stretch>
                <a:fillRect/>
              </a:stretch>
            </p:blipFill>
            <p:spPr bwMode="auto">
              <a:xfrm>
                <a:off x="6233507" y="4572000"/>
                <a:ext cx="2099807" cy="1574358"/>
              </a:xfrm>
              <a:prstGeom prst="rect">
                <a:avLst/>
              </a:prstGeom>
              <a:noFill/>
              <a:ln w="9525">
                <a:noFill/>
                <a:miter lim="800000"/>
                <a:headEnd/>
                <a:tailEnd/>
              </a:ln>
            </p:spPr>
          </p:pic>
          <p:pic>
            <p:nvPicPr>
              <p:cNvPr id="12296" name="Picture 5"/>
              <p:cNvPicPr>
                <a:picLocks noChangeAspect="1" noChangeArrowheads="1"/>
              </p:cNvPicPr>
              <p:nvPr/>
            </p:nvPicPr>
            <p:blipFill>
              <a:blip r:embed="rId5" cstate="print"/>
              <a:srcRect/>
              <a:stretch>
                <a:fillRect/>
              </a:stretch>
            </p:blipFill>
            <p:spPr bwMode="auto">
              <a:xfrm>
                <a:off x="4018495" y="4600095"/>
                <a:ext cx="2133600" cy="1558457"/>
              </a:xfrm>
              <a:prstGeom prst="rect">
                <a:avLst/>
              </a:prstGeom>
              <a:noFill/>
              <a:ln w="9525">
                <a:noFill/>
                <a:miter lim="800000"/>
                <a:headEnd/>
                <a:tailEnd/>
              </a:ln>
            </p:spPr>
          </p:pic>
        </p:grpSp>
      </p:grpSp>
      <p:sp>
        <p:nvSpPr>
          <p:cNvPr id="12" name="Title 4"/>
          <p:cNvSpPr>
            <a:spLocks noGrp="1"/>
          </p:cNvSpPr>
          <p:nvPr>
            <p:ph type="title"/>
          </p:nvPr>
        </p:nvSpPr>
        <p:spPr>
          <a:xfrm>
            <a:off x="0" y="304800"/>
            <a:ext cx="9144000" cy="838200"/>
          </a:xfrm>
          <a:noFill/>
        </p:spPr>
        <p:txBody>
          <a:bodyPr anchor="b">
            <a:normAutofit/>
          </a:bodyPr>
          <a:lstStyle/>
          <a:p>
            <a:pPr marL="269875" indent="-269875">
              <a:spcBef>
                <a:spcPts val="600"/>
              </a:spcBef>
            </a:pPr>
            <a:r>
              <a:rPr lang="en-US" dirty="0">
                <a:latin typeface="Calibri" pitchFamily="34" charset="0"/>
              </a:rPr>
              <a:t>5. General Guide on Securing Loads</a:t>
            </a:r>
          </a:p>
        </p:txBody>
      </p:sp>
      <p:sp>
        <p:nvSpPr>
          <p:cNvPr id="10" name="TextBox 9"/>
          <p:cNvSpPr txBox="1"/>
          <p:nvPr/>
        </p:nvSpPr>
        <p:spPr>
          <a:xfrm>
            <a:off x="1942903" y="5562600"/>
            <a:ext cx="866456" cy="338554"/>
          </a:xfrm>
          <a:prstGeom prst="rect">
            <a:avLst/>
          </a:prstGeom>
          <a:noFill/>
        </p:spPr>
        <p:txBody>
          <a:bodyPr wrap="none" rtlCol="0">
            <a:spAutoFit/>
          </a:bodyPr>
          <a:lstStyle/>
          <a:p>
            <a:r>
              <a:rPr lang="en-GB" sz="1600" dirty="0">
                <a:latin typeface="+mn-lt"/>
              </a:rPr>
              <a:t>Figure A</a:t>
            </a:r>
          </a:p>
        </p:txBody>
      </p:sp>
      <p:sp>
        <p:nvSpPr>
          <p:cNvPr id="11" name="TextBox 10"/>
          <p:cNvSpPr txBox="1"/>
          <p:nvPr/>
        </p:nvSpPr>
        <p:spPr>
          <a:xfrm>
            <a:off x="5943600" y="5562600"/>
            <a:ext cx="860044" cy="338554"/>
          </a:xfrm>
          <a:prstGeom prst="rect">
            <a:avLst/>
          </a:prstGeom>
          <a:noFill/>
        </p:spPr>
        <p:txBody>
          <a:bodyPr wrap="none" rtlCol="0">
            <a:spAutoFit/>
          </a:bodyPr>
          <a:lstStyle/>
          <a:p>
            <a:r>
              <a:rPr lang="en-GB" sz="1600" dirty="0">
                <a:latin typeface="+mn-lt"/>
              </a:rPr>
              <a:t>Figure B</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3989</TotalTime>
  <Words>3885</Words>
  <Application>Microsoft Office PowerPoint</Application>
  <PresentationFormat>On-screen Show (4:3)</PresentationFormat>
  <Paragraphs>534</Paragraphs>
  <Slides>41</Slides>
  <Notes>39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Georgia</vt:lpstr>
      <vt:lpstr>Wingdings 2</vt:lpstr>
      <vt:lpstr>Urban</vt:lpstr>
      <vt:lpstr>PowerPoint Presentation</vt:lpstr>
      <vt:lpstr>PowerPoint Presentation</vt:lpstr>
      <vt:lpstr>Content</vt:lpstr>
      <vt:lpstr>1. WSH Policy</vt:lpstr>
      <vt:lpstr>2. Employee’s Roles and Responsibilities</vt:lpstr>
      <vt:lpstr>3. Types of Vehicles</vt:lpstr>
      <vt:lpstr>4. Fittings for Securing Loads</vt:lpstr>
      <vt:lpstr>4. Fittings for Securing Loads</vt:lpstr>
      <vt:lpstr>5. General Guide on Securing Loads</vt:lpstr>
      <vt:lpstr>5. General Guide on Securing Loads</vt:lpstr>
      <vt:lpstr>Tyres</vt:lpstr>
      <vt:lpstr>Boxes</vt:lpstr>
      <vt:lpstr>Sacks/ Bags</vt:lpstr>
      <vt:lpstr>Bales/ Bundled loads</vt:lpstr>
      <vt:lpstr>Drums</vt:lpstr>
      <vt:lpstr>Drums</vt:lpstr>
      <vt:lpstr>Empty pallets</vt:lpstr>
      <vt:lpstr>Palletised cargo</vt:lpstr>
      <vt:lpstr>Steel Plates/ Structural steel</vt:lpstr>
      <vt:lpstr>Steel Plates/ Structural steel</vt:lpstr>
      <vt:lpstr>Steel Plates/ Structural steel</vt:lpstr>
      <vt:lpstr>Pipes</vt:lpstr>
      <vt:lpstr>Ingots/ Bars</vt:lpstr>
      <vt:lpstr>Metal sheet coils</vt:lpstr>
      <vt:lpstr>Metal sheet coils</vt:lpstr>
      <vt:lpstr>Metal sheet coils</vt:lpstr>
      <vt:lpstr>Metal sheet coils</vt:lpstr>
      <vt:lpstr>Steel wire coils</vt:lpstr>
      <vt:lpstr>Cable drums</vt:lpstr>
      <vt:lpstr>Metal panels</vt:lpstr>
      <vt:lpstr>Scrap metal</vt:lpstr>
      <vt:lpstr>Timber loads</vt:lpstr>
      <vt:lpstr>Heavy machines/ Equipments</vt:lpstr>
      <vt:lpstr>Heavy machines/ Equipments</vt:lpstr>
      <vt:lpstr>Containers</vt:lpstr>
      <vt:lpstr>Precast</vt:lpstr>
      <vt:lpstr>Concrete blocks and slabs</vt:lpstr>
      <vt:lpstr>Jumbo bags</vt:lpstr>
      <vt:lpstr>Car transporters</vt:lpstr>
      <vt:lpstr>Tote bins</vt:lpstr>
      <vt:lpstr>PowerPoint Presentation</vt:lpstr>
    </vt:vector>
  </TitlesOfParts>
  <Company>MOM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 LOADING AND UNLOADING</dc:title>
  <dc:creator>Profile</dc:creator>
  <cp:lastModifiedBy>Peifen LIN</cp:lastModifiedBy>
  <cp:revision>436</cp:revision>
  <dcterms:created xsi:type="dcterms:W3CDTF">2014-08-13T08:40:10Z</dcterms:created>
  <dcterms:modified xsi:type="dcterms:W3CDTF">2021-04-05T02:33:09Z</dcterms:modified>
</cp:coreProperties>
</file>