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4"/>
  </p:sldMasterIdLst>
  <p:notesMasterIdLst>
    <p:notesMasterId r:id="rId15"/>
  </p:notesMasterIdLst>
  <p:handoutMasterIdLst>
    <p:handoutMasterId r:id="rId16"/>
  </p:handoutMasterIdLst>
  <p:sldIdLst>
    <p:sldId id="283" r:id="rId5"/>
    <p:sldId id="434" r:id="rId6"/>
    <p:sldId id="438" r:id="rId7"/>
    <p:sldId id="460" r:id="rId8"/>
    <p:sldId id="461" r:id="rId9"/>
    <p:sldId id="462" r:id="rId10"/>
    <p:sldId id="463" r:id="rId11"/>
    <p:sldId id="464" r:id="rId12"/>
    <p:sldId id="465" r:id="rId13"/>
    <p:sldId id="459" r:id="rId14"/>
  </p:sldIdLst>
  <p:sldSz cx="9144000" cy="6858000" type="screen4x3"/>
  <p:notesSz cx="9939338" cy="6807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66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93" autoAdjust="0"/>
    <p:restoredTop sz="95107" autoAdjust="0"/>
  </p:normalViewPr>
  <p:slideViewPr>
    <p:cSldViewPr snapToGrid="0">
      <p:cViewPr varScale="1">
        <p:scale>
          <a:sx n="82" d="100"/>
          <a:sy n="82" d="100"/>
        </p:scale>
        <p:origin x="1089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8475" cy="33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3" tIns="45917" rIns="91833" bIns="4591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9275" y="1"/>
            <a:ext cx="4308475" cy="33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3" tIns="45917" rIns="91833" bIns="459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65808"/>
            <a:ext cx="4308475" cy="33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3" tIns="45917" rIns="91833" bIns="4591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9275" y="6465808"/>
            <a:ext cx="4308475" cy="33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3" tIns="45917" rIns="91833" bIns="459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DB2C37-ABFB-4983-BBB3-C26DC8E75A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10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8475" cy="339804"/>
          </a:xfrm>
          <a:prstGeom prst="rect">
            <a:avLst/>
          </a:prstGeom>
        </p:spPr>
        <p:txBody>
          <a:bodyPr vert="horz" wrap="square" lIns="91833" tIns="45917" rIns="91833" bIns="4591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9275" y="1"/>
            <a:ext cx="4308475" cy="339804"/>
          </a:xfrm>
          <a:prstGeom prst="rect">
            <a:avLst/>
          </a:prstGeom>
        </p:spPr>
        <p:txBody>
          <a:bodyPr vert="horz" wrap="square" lIns="91833" tIns="45917" rIns="91833" bIns="459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A59F51-550D-4216-BC73-2C7579DB50B6}" type="datetimeFigureOut">
              <a:rPr lang="en-US"/>
              <a:pPr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405188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3" tIns="45917" rIns="91833" bIns="4591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5" y="3232904"/>
            <a:ext cx="7951788" cy="3064589"/>
          </a:xfrm>
          <a:prstGeom prst="rect">
            <a:avLst/>
          </a:prstGeom>
        </p:spPr>
        <p:txBody>
          <a:bodyPr vert="horz" lIns="91833" tIns="45917" rIns="91833" bIns="4591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65808"/>
            <a:ext cx="4308475" cy="339804"/>
          </a:xfrm>
          <a:prstGeom prst="rect">
            <a:avLst/>
          </a:prstGeom>
        </p:spPr>
        <p:txBody>
          <a:bodyPr vert="horz" wrap="square" lIns="91833" tIns="45917" rIns="91833" bIns="4591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9275" y="6465808"/>
            <a:ext cx="4308475" cy="339804"/>
          </a:xfrm>
          <a:prstGeom prst="rect">
            <a:avLst/>
          </a:prstGeom>
        </p:spPr>
        <p:txBody>
          <a:bodyPr vert="horz" wrap="square" lIns="91833" tIns="45917" rIns="91833" bIns="459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E9DE7D-FD8A-49F6-AEF4-BF7BEEEDE5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1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F98DCA-5630-4348-96D3-59E5A07B7983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87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Personal Habits</a:t>
            </a:r>
          </a:p>
          <a:p>
            <a:r>
              <a:rPr lang="en-US" dirty="0"/>
              <a:t>“Go where you are looking, and look where you going”</a:t>
            </a:r>
          </a:p>
          <a:p>
            <a:endParaRPr lang="en-US" dirty="0"/>
          </a:p>
          <a:p>
            <a:r>
              <a:rPr lang="en-US" u="sng" dirty="0"/>
              <a:t>Good Housekeeping</a:t>
            </a:r>
          </a:p>
          <a:p>
            <a:r>
              <a:rPr lang="en-US" dirty="0"/>
              <a:t>“Pick up anything you drop, clean up anything you spill”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58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Slips, trips and falls at work can lead to injuries or even death.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Every year, more than 3,000 workers are injured due to slips, trips and falls accidents.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your risk assessment before </a:t>
            </a:r>
            <a:r>
              <a:rPr lang="en-SG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starting work.</a:t>
            </a:r>
            <a:endParaRPr lang="en-GB" dirty="0"/>
          </a:p>
          <a:p>
            <a:endParaRPr lang="en-GB" dirty="0"/>
          </a:p>
          <a:p>
            <a:r>
              <a:rPr lang="en-GB" dirty="0"/>
              <a:t>Major injuries</a:t>
            </a:r>
            <a:r>
              <a:rPr lang="en-GB" baseline="0" dirty="0"/>
              <a:t> </a:t>
            </a:r>
            <a:r>
              <a:rPr lang="en-GB" baseline="0" dirty="0" err="1"/>
              <a:t>incl</a:t>
            </a:r>
            <a:r>
              <a:rPr lang="en-GB" baseline="0" dirty="0"/>
              <a:t>: amputation, blindness, paralysis, fracture/dislocation, concussion, etc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9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Slips</a:t>
            </a:r>
            <a:r>
              <a:rPr lang="en-GB" baseline="0" dirty="0"/>
              <a:t> or Trips can lead to a Fall.</a:t>
            </a:r>
          </a:p>
          <a:p>
            <a:endParaRPr lang="en-GB" baseline="0" dirty="0"/>
          </a:p>
          <a:p>
            <a:r>
              <a:rPr lang="en-GB" baseline="0" dirty="0"/>
              <a:t>Slips tend to cause one to fall backwards.</a:t>
            </a:r>
          </a:p>
          <a:p>
            <a:r>
              <a:rPr lang="en-GB" baseline="0" dirty="0"/>
              <a:t>Tripping over an object tends to cause one to fall forward.</a:t>
            </a:r>
          </a:p>
          <a:p>
            <a:r>
              <a:rPr lang="en-GB" baseline="0" dirty="0"/>
              <a:t>Misstep can cause one to fall forward or backwards.</a:t>
            </a:r>
          </a:p>
          <a:p>
            <a:endParaRPr lang="en-GB" baseline="0" dirty="0"/>
          </a:p>
          <a:p>
            <a:r>
              <a:rPr lang="en-GB" baseline="0" dirty="0"/>
              <a:t>STFs can result in fatality – even though STFs occur on level ground or steps, it is how a person falls (e.g. hit head against something on the way down or head hits the ground) that can cause severe injuries leading to possible fatality.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87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Spills can be wet (e.g. water, oil) or dry (e.g. sawdust, powder).</a:t>
            </a:r>
          </a:p>
          <a:p>
            <a:r>
              <a:rPr lang="en-US" dirty="0"/>
              <a:t>Clean up spills immediately to prevent STFs.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31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Hold the handrail for better balance and stability while moving up or down the stairs.</a:t>
            </a:r>
          </a:p>
          <a:p>
            <a:r>
              <a:rPr lang="en-US" dirty="0"/>
              <a:t>Report steps that are damaged to building/facility management so that these can be fixed before an accident occurs.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54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Distracted walking are a cause of STFs.</a:t>
            </a:r>
          </a:p>
          <a:p>
            <a:r>
              <a:rPr lang="en-US" dirty="0"/>
              <a:t>Look where you’re going so that you are aware of the hazards (e.g. obstacles, drain, uneven ground, damaged tile) in your path.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30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Poor lighting can cause STFs. Work areas and walkways need to be well-lit so that workers can see where they are going and look out for possible hazards (e.g. obstacles along the walkway). </a:t>
            </a:r>
            <a:r>
              <a:rPr lang="en-US" dirty="0" err="1"/>
              <a:t>Practise</a:t>
            </a:r>
            <a:r>
              <a:rPr lang="en-US" dirty="0"/>
              <a:t> good housekeeping to keep walkways free of clutter and obstruction.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81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Worn out footwear reduces the friction between your feet and the floor – this makes the floor feel more slippery and raises your chance of slip &amp; fall. </a:t>
            </a:r>
          </a:p>
          <a:p>
            <a:r>
              <a:rPr lang="en-US" dirty="0"/>
              <a:t>Inspect the soles of your shoes regularly (e.g. once a month) and replace your shoes as necessary.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89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/>
              <a:t>By cleaning up spills immediately after they occur, you can do your part to prevent slips and fall at your workplace.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9DE7D-FD8A-49F6-AEF4-BF7BEEEDE5D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52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-01.jpg">
            <a:extLst>
              <a:ext uri="{FF2B5EF4-FFF2-40B4-BE49-F238E27FC236}">
                <a16:creationId xmlns:a16="http://schemas.microsoft.com/office/drawing/2014/main" id="{ACFD7894-456F-4037-B183-DC2B0C4EB2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9549"/>
            <a:ext cx="9156735" cy="68675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7C08A2-D9DD-4A07-9366-4DC8DCA260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824" y="3193183"/>
            <a:ext cx="4094109" cy="187086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D1A64552-9B1A-4F33-8D90-F467A5EF7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570" y="1681637"/>
            <a:ext cx="8241031" cy="1325033"/>
          </a:xfrm>
          <a:prstGeom prst="rect">
            <a:avLst/>
          </a:prstGeom>
        </p:spPr>
        <p:txBody>
          <a:bodyPr/>
          <a:lstStyle>
            <a:lvl1pPr algn="l">
              <a:defRPr sz="3000" b="1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SG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48B9D886-461F-439F-9F8C-4B5A9A27DA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" y="5328101"/>
            <a:ext cx="2795240" cy="337457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400" b="0">
                <a:solidFill>
                  <a:srgbClr val="5D6367"/>
                </a:solidFill>
              </a:defRPr>
            </a:lvl1pPr>
          </a:lstStyle>
          <a:p>
            <a:pPr lvl="0"/>
            <a:r>
              <a:rPr lang="en-SG" dirty="0"/>
              <a:t>Date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110410C8-2934-4A51-9D1C-FCD97728B5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69" y="5766747"/>
            <a:ext cx="4202431" cy="33543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400" b="1">
                <a:solidFill>
                  <a:srgbClr val="5D6367"/>
                </a:solidFill>
              </a:defRPr>
            </a:lvl1pPr>
          </a:lstStyle>
          <a:p>
            <a:pPr lvl="0"/>
            <a:r>
              <a:rPr lang="en-SG" dirty="0"/>
              <a:t>Presenter’s Name and Branch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84B2850F-961D-49B3-8E21-4B5DDC4994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570" y="6134435"/>
            <a:ext cx="2795240" cy="33543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400" b="0">
                <a:solidFill>
                  <a:srgbClr val="5D6367"/>
                </a:solidFill>
              </a:defRPr>
            </a:lvl1pPr>
          </a:lstStyle>
          <a:p>
            <a:pPr lvl="0"/>
            <a:r>
              <a:rPr lang="en-SG" dirty="0"/>
              <a:t>Meeting Name</a:t>
            </a:r>
          </a:p>
        </p:txBody>
      </p:sp>
    </p:spTree>
    <p:extLst>
      <p:ext uri="{BB962C8B-B14F-4D97-AF65-F5344CB8AC3E}">
        <p14:creationId xmlns:p14="http://schemas.microsoft.com/office/powerpoint/2010/main" val="1702630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4A21EDE-C93C-44BB-AE41-16EEE316CE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11" y="6055138"/>
            <a:ext cx="1300447" cy="8028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5FBE3B-AB14-41AA-A431-4326727C76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4299" y="0"/>
            <a:ext cx="3949700" cy="3549651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08002" y="6431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4B254-6ABE-410E-B61A-BD0E73BAD8F2}"/>
              </a:ext>
            </a:extLst>
          </p:cNvPr>
          <p:cNvSpPr txBox="1"/>
          <p:nvPr userDrawn="1"/>
        </p:nvSpPr>
        <p:spPr>
          <a:xfrm>
            <a:off x="508002" y="6431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1C2B00-1812-43D2-9E03-76A4CB877A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878658" y="6416297"/>
            <a:ext cx="2133600" cy="305177"/>
          </a:xfrm>
          <a:prstGeom prst="rect">
            <a:avLst/>
          </a:prstGeom>
        </p:spPr>
        <p:txBody>
          <a:bodyPr/>
          <a:lstStyle>
            <a:lvl1pPr algn="r">
              <a:defRPr sz="1200" baseline="0"/>
            </a:lvl1pPr>
          </a:lstStyle>
          <a:p>
            <a:fld id="{8584D53F-AF5E-4723-96CB-40045B6453DE}" type="slidenum">
              <a:rPr lang="en-SG" smtClean="0"/>
              <a:pPr/>
              <a:t>‹#›</a:t>
            </a:fld>
            <a:r>
              <a:rPr lang="en-SG" dirty="0"/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49814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rgbClr val="9CC8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858314-F50C-44B5-9935-40FA6E7B1F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875" y="-918469"/>
            <a:ext cx="5103372" cy="47089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AC333D-23B3-42EE-9B81-3EDECC5F6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72" t="6692"/>
          <a:stretch/>
        </p:blipFill>
        <p:spPr>
          <a:xfrm>
            <a:off x="0" y="5923052"/>
            <a:ext cx="1571626" cy="120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9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63" r:id="rId1"/>
    <p:sldLayoutId id="2147484664" r:id="rId2"/>
    <p:sldLayoutId id="214748466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699"/>
          </a:solidFill>
          <a:latin typeface="Myriad Pro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6699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699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wshc.sg/resources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6.png"/><Relationship Id="rId5" Type="http://schemas.openxmlformats.org/officeDocument/2006/relationships/hyperlink" Target="https://apc01.safelinks.protection.outlook.com/?url=https%3A%2F%2Fwww.youtube.com%2Fwatch%3Fv%3DbSoEPX6oKsc&amp;data=02%7C01%7Cevelyn_teng%40wshc.sg%7Ca31041bdb23b47b77fa408d7df328635%7C0af12b508f1940928ace4dce8f8253e0%7C0%7C0%7C637223280427701866&amp;sdata=YBIqBTZfCfTjz6WIPw7xANEs1MPV9xb8FKjQwMia5h4%3D&amp;reserved=0" TargetMode="Externa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F7BB5-4C4E-4F42-A2FB-653343E5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45" y="1836014"/>
            <a:ext cx="8241031" cy="1325033"/>
          </a:xfrm>
        </p:spPr>
        <p:txBody>
          <a:bodyPr/>
          <a:lstStyle/>
          <a:p>
            <a:r>
              <a:rPr lang="en-SG" sz="2000" b="0" dirty="0">
                <a:solidFill>
                  <a:schemeClr val="bg1">
                    <a:lumMod val="50000"/>
                  </a:schemeClr>
                </a:solidFill>
              </a:rPr>
              <a:t>5 WSH tips to preventing </a:t>
            </a:r>
            <a:br>
              <a:rPr lang="en-SG" dirty="0">
                <a:solidFill>
                  <a:srgbClr val="92D050"/>
                </a:solidFill>
              </a:rPr>
            </a:br>
            <a:r>
              <a:rPr lang="en-SG" sz="3600" spc="300" dirty="0">
                <a:solidFill>
                  <a:srgbClr val="92D050"/>
                </a:solidFill>
              </a:rPr>
              <a:t>SLIPS, TRIPS AND FALLS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6EE81A-2214-4FEF-A273-9BBC2FE70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0" y="5861533"/>
            <a:ext cx="4202431" cy="650780"/>
          </a:xfrm>
        </p:spPr>
        <p:txBody>
          <a:bodyPr/>
          <a:lstStyle/>
          <a:p>
            <a:pPr algn="r"/>
            <a:r>
              <a:rPr lang="en-SG" dirty="0"/>
              <a:t>Making Workplaces Safer</a:t>
            </a:r>
          </a:p>
          <a:p>
            <a:pPr algn="r"/>
            <a:r>
              <a:rPr lang="en-SG" b="0" dirty="0"/>
              <a:t>Adopt safe work practices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769825" y="535396"/>
            <a:ext cx="739957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SLIPS, TRIPS AND FALLS</a:t>
            </a:r>
          </a:p>
          <a:p>
            <a:r>
              <a:rPr lang="en-US" sz="4200" b="1" dirty="0">
                <a:solidFill>
                  <a:schemeClr val="bg1"/>
                </a:solidFill>
                <a:cs typeface="Arial" pitchFamily="34" charset="0"/>
              </a:rPr>
              <a:t>CAN BE PREVENTED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B05C5E-2D64-AB45-B3D4-4933E3FB8A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8679">
            <a:off x="2677791" y="2477578"/>
            <a:ext cx="1816977" cy="25833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7716F9-FB86-4F46-936C-8F61C562B7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6710" y="2058345"/>
            <a:ext cx="2922692" cy="41852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BF3BF0-C0E2-A94E-BA21-18896370E9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4063">
            <a:off x="1096204" y="2480626"/>
            <a:ext cx="1851081" cy="26181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EF62DCD-B0C8-AD4D-AB8D-55044C330F39}"/>
              </a:ext>
            </a:extLst>
          </p:cNvPr>
          <p:cNvSpPr/>
          <p:nvPr/>
        </p:nvSpPr>
        <p:spPr>
          <a:xfrm>
            <a:off x="643587" y="5302422"/>
            <a:ext cx="3806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Download at </a:t>
            </a:r>
            <a:r>
              <a:rPr lang="en-US" sz="1400" dirty="0">
                <a:hlinkClick r:id="rId6"/>
              </a:rPr>
              <a:t>www.wshc.sg/resources</a:t>
            </a:r>
            <a:endParaRPr lang="en-US" sz="1400" dirty="0"/>
          </a:p>
          <a:p>
            <a:pPr algn="r"/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BDFCA54-5833-1C45-9678-7CDF2CC45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351" y="2474080"/>
            <a:ext cx="3140462" cy="2936692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164305" y="6416297"/>
            <a:ext cx="3641691" cy="264065"/>
          </a:xfrm>
          <a:prstGeom prst="rect">
            <a:avLst/>
          </a:prstGeom>
        </p:spPr>
        <p:txBody>
          <a:bodyPr/>
          <a:lstStyle/>
          <a:p>
            <a:pPr marL="0" marR="0" lvl="0" indent="4763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1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Gulim" pitchFamily="34" charset="-127"/>
                <a:cs typeface="Arial" pitchFamily="34" charset="0"/>
              </a:rPr>
              <a:t>Source:  WSH National Statistics Report 2017 - 2019</a:t>
            </a:r>
            <a:endParaRPr kumimoji="0" lang="en-GB" altLang="ko-KR" sz="12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9B6243-217D-45B0-AB87-E39695271793}"/>
              </a:ext>
            </a:extLst>
          </p:cNvPr>
          <p:cNvSpPr/>
          <p:nvPr/>
        </p:nvSpPr>
        <p:spPr>
          <a:xfrm>
            <a:off x="711935" y="1181546"/>
            <a:ext cx="73506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Every year, more than 3,000 workers are injured due to </a:t>
            </a:r>
            <a:r>
              <a:rPr lang="en-US" sz="1600" b="1" dirty="0">
                <a:solidFill>
                  <a:srgbClr val="C00000"/>
                </a:solidFill>
              </a:rPr>
              <a:t>STF accidents</a:t>
            </a:r>
            <a:r>
              <a:rPr lang="en-US" sz="1600" b="1" dirty="0"/>
              <a:t>.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71F91094-4795-4908-8BAA-EBC76FBFC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538" y="563695"/>
            <a:ext cx="69719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spc="300" dirty="0">
                <a:solidFill>
                  <a:srgbClr val="92D050"/>
                </a:solidFill>
                <a:latin typeface="+mj-lt"/>
                <a:cs typeface="Arial" pitchFamily="34" charset="0"/>
              </a:rPr>
              <a:t>SLIPS, TRIPS AND FALLS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F85647-7748-4E1D-9B38-F0AF376ECF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2</a:t>
            </a:fld>
            <a:r>
              <a:rPr lang="en-SG" dirty="0"/>
              <a:t>/10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ECB4791-1B64-414F-B910-E568032AA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148625"/>
              </p:ext>
            </p:extLst>
          </p:nvPr>
        </p:nvGraphicFramePr>
        <p:xfrm>
          <a:off x="2202743" y="4564213"/>
          <a:ext cx="3618015" cy="1041882"/>
        </p:xfrm>
        <a:graphic>
          <a:graphicData uri="http://schemas.openxmlformats.org/drawingml/2006/table">
            <a:tbl>
              <a:tblPr firstRow="1" bandRow="1">
                <a:effectLst>
                  <a:outerShdw blurRad="279400" dist="50800" dir="7920000" sx="95000" sy="95000" algn="ctr" rotWithShape="0">
                    <a:srgbClr val="000000">
                      <a:alpha val="9000"/>
                    </a:srgbClr>
                  </a:outerShdw>
                </a:effectLst>
                <a:tableStyleId>{0505E3EF-67EA-436B-97B2-0124C06EBD24}</a:tableStyleId>
              </a:tblPr>
              <a:tblGrid>
                <a:gridCol w="2443411">
                  <a:extLst>
                    <a:ext uri="{9D8B030D-6E8A-4147-A177-3AD203B41FA5}">
                      <a16:colId xmlns:a16="http://schemas.microsoft.com/office/drawing/2014/main" val="2027082613"/>
                    </a:ext>
                  </a:extLst>
                </a:gridCol>
                <a:gridCol w="1174604">
                  <a:extLst>
                    <a:ext uri="{9D8B030D-6E8A-4147-A177-3AD203B41FA5}">
                      <a16:colId xmlns:a16="http://schemas.microsoft.com/office/drawing/2014/main" val="2436504929"/>
                    </a:ext>
                  </a:extLst>
                </a:gridCol>
              </a:tblGrid>
              <a:tr h="291895">
                <a:tc>
                  <a:txBody>
                    <a:bodyPr/>
                    <a:lstStyle/>
                    <a:p>
                      <a:r>
                        <a:rPr lang="en-US" sz="1400" b="0" dirty="0"/>
                        <a:t>Fatalities</a:t>
                      </a:r>
                    </a:p>
                  </a:txBody>
                  <a:tcPr marL="72974" marR="72974" marT="36487" marB="3648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 marL="72974" marR="72974" marT="36487" marB="3648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249971"/>
                  </a:ext>
                </a:extLst>
              </a:tr>
              <a:tr h="291895">
                <a:tc>
                  <a:txBody>
                    <a:bodyPr/>
                    <a:lstStyle/>
                    <a:p>
                      <a:r>
                        <a:rPr lang="en-US" sz="1400" dirty="0"/>
                        <a:t>Major Injuries</a:t>
                      </a:r>
                    </a:p>
                  </a:txBody>
                  <a:tcPr marL="72974" marR="72974" marT="36487" marB="3648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177</a:t>
                      </a:r>
                    </a:p>
                  </a:txBody>
                  <a:tcPr marL="72974" marR="72974" marT="36487" marB="3648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425680"/>
                  </a:ext>
                </a:extLst>
              </a:tr>
              <a:tr h="115050">
                <a:tc>
                  <a:txBody>
                    <a:bodyPr/>
                    <a:lstStyle/>
                    <a:p>
                      <a:r>
                        <a:rPr lang="en-US" sz="1400" dirty="0"/>
                        <a:t>Minor Injuries</a:t>
                      </a:r>
                    </a:p>
                  </a:txBody>
                  <a:tcPr marL="72974" marR="72974" marT="36487" marB="3648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3,323</a:t>
                      </a:r>
                    </a:p>
                  </a:txBody>
                  <a:tcPr marL="72974" marR="72974" marT="36487" marB="3648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372616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E0CB360B-FDBF-CA4F-A801-956B008D1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403279"/>
              </p:ext>
            </p:extLst>
          </p:nvPr>
        </p:nvGraphicFramePr>
        <p:xfrm>
          <a:off x="2202744" y="3250655"/>
          <a:ext cx="3618015" cy="104188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sx="95000" sy="95000" algn="ctr" rotWithShape="0">
                    <a:srgbClr val="000000">
                      <a:alpha val="9000"/>
                    </a:srgbClr>
                  </a:outerShdw>
                </a:effectLst>
                <a:tableStyleId>{0505E3EF-67EA-436B-97B2-0124C06EBD24}</a:tableStyleId>
              </a:tblPr>
              <a:tblGrid>
                <a:gridCol w="2443411">
                  <a:extLst>
                    <a:ext uri="{9D8B030D-6E8A-4147-A177-3AD203B41FA5}">
                      <a16:colId xmlns:a16="http://schemas.microsoft.com/office/drawing/2014/main" val="2027082613"/>
                    </a:ext>
                  </a:extLst>
                </a:gridCol>
                <a:gridCol w="1174604">
                  <a:extLst>
                    <a:ext uri="{9D8B030D-6E8A-4147-A177-3AD203B41FA5}">
                      <a16:colId xmlns:a16="http://schemas.microsoft.com/office/drawing/2014/main" val="2436504929"/>
                    </a:ext>
                  </a:extLst>
                </a:gridCol>
              </a:tblGrid>
              <a:tr h="291895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en-US" sz="1400" b="0" dirty="0"/>
                        <a:t>Fatalities</a:t>
                      </a:r>
                    </a:p>
                  </a:txBody>
                  <a:tcPr marL="72974" marR="72974" marT="36487" marB="3648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 marL="72974" marR="72974" marT="36487" marB="3648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249971"/>
                  </a:ext>
                </a:extLst>
              </a:tr>
              <a:tr h="291895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en-US" sz="1400" dirty="0"/>
                        <a:t>Major Injuries</a:t>
                      </a:r>
                    </a:p>
                  </a:txBody>
                  <a:tcPr marL="72974" marR="72974" marT="36487" marB="3648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203</a:t>
                      </a:r>
                    </a:p>
                  </a:txBody>
                  <a:tcPr marL="72974" marR="72974" marT="36487" marB="3648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425680"/>
                  </a:ext>
                </a:extLst>
              </a:tr>
              <a:tr h="291895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en-US" sz="1400" dirty="0"/>
                        <a:t>Minor Injuries</a:t>
                      </a:r>
                    </a:p>
                  </a:txBody>
                  <a:tcPr marL="72974" marR="72974" marT="36487" marB="3648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3,407</a:t>
                      </a:r>
                    </a:p>
                  </a:txBody>
                  <a:tcPr marL="72974" marR="72974" marT="36487" marB="3648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372616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EC78D6F9-8E23-D44E-A6EB-B83B34465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390381"/>
              </p:ext>
            </p:extLst>
          </p:nvPr>
        </p:nvGraphicFramePr>
        <p:xfrm>
          <a:off x="2202744" y="1997542"/>
          <a:ext cx="3618015" cy="1041882"/>
        </p:xfrm>
        <a:graphic>
          <a:graphicData uri="http://schemas.openxmlformats.org/drawingml/2006/table">
            <a:tbl>
              <a:tblPr firstRow="1" bandRow="1">
                <a:effectLst>
                  <a:outerShdw blurRad="63500" dist="50800" dir="5220000" sx="95000" sy="95000" algn="ctr" rotWithShape="0">
                    <a:srgbClr val="000000">
                      <a:alpha val="9000"/>
                    </a:srgbClr>
                  </a:outerShdw>
                </a:effectLst>
                <a:tableStyleId>{0505E3EF-67EA-436B-97B2-0124C06EBD24}</a:tableStyleId>
              </a:tblPr>
              <a:tblGrid>
                <a:gridCol w="2443411">
                  <a:extLst>
                    <a:ext uri="{9D8B030D-6E8A-4147-A177-3AD203B41FA5}">
                      <a16:colId xmlns:a16="http://schemas.microsoft.com/office/drawing/2014/main" val="2027082613"/>
                    </a:ext>
                  </a:extLst>
                </a:gridCol>
                <a:gridCol w="1174604">
                  <a:extLst>
                    <a:ext uri="{9D8B030D-6E8A-4147-A177-3AD203B41FA5}">
                      <a16:colId xmlns:a16="http://schemas.microsoft.com/office/drawing/2014/main" val="2436504929"/>
                    </a:ext>
                  </a:extLst>
                </a:gridCol>
              </a:tblGrid>
              <a:tr h="291895">
                <a:tc>
                  <a:txBody>
                    <a:bodyPr/>
                    <a:lstStyle/>
                    <a:p>
                      <a:r>
                        <a:rPr lang="en-US" sz="1400" b="0" dirty="0"/>
                        <a:t>Fatalities</a:t>
                      </a:r>
                    </a:p>
                  </a:txBody>
                  <a:tcPr marL="72974" marR="72974" marT="36487" marB="3648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 marL="72974" marR="72974" marT="36487" marB="3648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249971"/>
                  </a:ext>
                </a:extLst>
              </a:tr>
              <a:tr h="291895">
                <a:tc>
                  <a:txBody>
                    <a:bodyPr/>
                    <a:lstStyle/>
                    <a:p>
                      <a:r>
                        <a:rPr lang="en-US" sz="1400" dirty="0"/>
                        <a:t>Major Injuries</a:t>
                      </a:r>
                    </a:p>
                  </a:txBody>
                  <a:tcPr marL="72974" marR="72974" marT="36487" marB="3648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216</a:t>
                      </a:r>
                    </a:p>
                  </a:txBody>
                  <a:tcPr marL="72974" marR="72974" marT="36487" marB="3648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425680"/>
                  </a:ext>
                </a:extLst>
              </a:tr>
              <a:tr h="291895">
                <a:tc>
                  <a:txBody>
                    <a:bodyPr/>
                    <a:lstStyle/>
                    <a:p>
                      <a:r>
                        <a:rPr lang="en-US" sz="1400" dirty="0"/>
                        <a:t>Minor Injuries</a:t>
                      </a:r>
                    </a:p>
                  </a:txBody>
                  <a:tcPr marL="72974" marR="72974" marT="36487" marB="3648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3,694</a:t>
                      </a:r>
                    </a:p>
                  </a:txBody>
                  <a:tcPr marL="72974" marR="72974" marT="36487" marB="3648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37261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93F9239-3DB6-314D-A7CD-99FA3EA4A851}"/>
              </a:ext>
            </a:extLst>
          </p:cNvPr>
          <p:cNvSpPr txBox="1"/>
          <p:nvPr/>
        </p:nvSpPr>
        <p:spPr>
          <a:xfrm>
            <a:off x="746851" y="2104420"/>
            <a:ext cx="1353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92D050"/>
                </a:solidFill>
                <a:latin typeface="+mj-lt"/>
              </a:rPr>
              <a:t>2019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729D3C-0E5B-FD45-B033-7CA319401C68}"/>
              </a:ext>
            </a:extLst>
          </p:cNvPr>
          <p:cNvSpPr txBox="1"/>
          <p:nvPr/>
        </p:nvSpPr>
        <p:spPr>
          <a:xfrm>
            <a:off x="698244" y="3334554"/>
            <a:ext cx="1353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92D050"/>
                </a:solidFill>
                <a:latin typeface="+mj-lt"/>
              </a:rPr>
              <a:t>2018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6E360B-02FF-F046-8E43-A2E0D52E1DF0}"/>
              </a:ext>
            </a:extLst>
          </p:cNvPr>
          <p:cNvSpPr txBox="1"/>
          <p:nvPr/>
        </p:nvSpPr>
        <p:spPr>
          <a:xfrm>
            <a:off x="673387" y="4635463"/>
            <a:ext cx="1353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92D050"/>
                </a:solidFill>
                <a:latin typeface="+mj-lt"/>
              </a:rPr>
              <a:t>2017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770790" y="539942"/>
            <a:ext cx="54559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spc="300" dirty="0">
                <a:solidFill>
                  <a:srgbClr val="92D050"/>
                </a:solidFill>
                <a:latin typeface="+mj-lt"/>
                <a:cs typeface="Arial" pitchFamily="34" charset="0"/>
              </a:rPr>
              <a:t>WHAT ARE STFS?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223894" y="1271090"/>
            <a:ext cx="644784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  <a:buClr>
                <a:srgbClr val="8A99FF"/>
              </a:buClr>
              <a:buFont typeface="Monotype Sorts" pitchFamily="2" charset="2"/>
              <a:buNone/>
            </a:pPr>
            <a:r>
              <a:rPr lang="en-US" sz="2000" b="1" i="1" dirty="0">
                <a:solidFill>
                  <a:srgbClr val="C00000"/>
                </a:solidFill>
                <a:cs typeface="Arial" panose="020B0604020202020204" pitchFamily="34" charset="0"/>
              </a:rPr>
              <a:t>Slips</a:t>
            </a:r>
          </a:p>
          <a:p>
            <a:pPr>
              <a:spcAft>
                <a:spcPts val="0"/>
              </a:spcAft>
              <a:buClr>
                <a:srgbClr val="8A99FF"/>
              </a:buClr>
              <a:buFont typeface="Monotype Sorts" pitchFamily="2" charset="2"/>
              <a:buNone/>
            </a:pPr>
            <a:r>
              <a:rPr lang="en-US" dirty="0">
                <a:latin typeface="Calibri" pitchFamily="34" charset="0"/>
                <a:cs typeface="Calibri" pitchFamily="34" charset="0"/>
              </a:rPr>
              <a:t>Loss of balance when there is too little </a:t>
            </a:r>
            <a:r>
              <a:rPr lang="en-US" u="sng" dirty="0">
                <a:latin typeface="Calibri" pitchFamily="34" charset="0"/>
                <a:cs typeface="Calibri" pitchFamily="34" charset="0"/>
              </a:rPr>
              <a:t>friction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between the foot and the floor.</a:t>
            </a:r>
          </a:p>
        </p:txBody>
      </p:sp>
      <p:pic>
        <p:nvPicPr>
          <p:cNvPr id="9" name="Picture 8" descr="SLIPPRY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83" y="1476955"/>
            <a:ext cx="1081139" cy="8699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" name="Picture 5" descr="TRIP_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9602" y="2788530"/>
            <a:ext cx="1079002" cy="7582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11" name="Group 67"/>
          <p:cNvGrpSpPr>
            <a:grpSpLocks/>
          </p:cNvGrpSpPr>
          <p:nvPr/>
        </p:nvGrpSpPr>
        <p:grpSpPr bwMode="auto">
          <a:xfrm>
            <a:off x="831633" y="3988425"/>
            <a:ext cx="1321375" cy="735778"/>
            <a:chOff x="3024" y="3699"/>
            <a:chExt cx="1002" cy="429"/>
          </a:xfrm>
        </p:grpSpPr>
        <p:pic>
          <p:nvPicPr>
            <p:cNvPr id="12" name="Picture 14" descr="COLLAPS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21602">
              <a:off x="3024" y="3699"/>
              <a:ext cx="576" cy="4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3066" y="4128"/>
              <a:ext cx="9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3537" y="4059"/>
              <a:ext cx="489" cy="6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ko-KR" altLang="ko-KR">
                <a:ea typeface="굴림" pitchFamily="34" charset="-127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223893" y="2539481"/>
            <a:ext cx="62669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buClr>
                <a:srgbClr val="8A99FF"/>
              </a:buClr>
              <a:buFont typeface="Monotype Sorts" pitchFamily="2" charset="2"/>
              <a:buNone/>
            </a:pPr>
            <a:r>
              <a:rPr lang="en-US" sz="2000" b="1" i="1" dirty="0">
                <a:solidFill>
                  <a:srgbClr val="C00000"/>
                </a:solidFill>
                <a:cs typeface="Arial" panose="020B0604020202020204" pitchFamily="34" charset="0"/>
              </a:rPr>
              <a:t>Trips</a:t>
            </a:r>
          </a:p>
          <a:p>
            <a:pPr>
              <a:spcAft>
                <a:spcPts val="0"/>
              </a:spcAft>
              <a:buClr>
                <a:srgbClr val="8A99FF"/>
              </a:buClr>
              <a:buFont typeface="Monotype Sorts" pitchFamily="2" charset="2"/>
              <a:buNone/>
            </a:pPr>
            <a:r>
              <a:rPr lang="en-US" dirty="0">
                <a:latin typeface="Calibri" pitchFamily="34" charset="0"/>
                <a:cs typeface="Calibri" pitchFamily="34" charset="0"/>
              </a:rPr>
              <a:t>Loss of balance when the foot collides with, strikes or hits an object in its path.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23893" y="3785737"/>
            <a:ext cx="62669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ko-KR" sz="2000" b="1" i="1" dirty="0">
              <a:solidFill>
                <a:srgbClr val="C00000"/>
              </a:solidFill>
              <a:ea typeface="굴림" pitchFamily="34" charset="-127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altLang="ko-KR" dirty="0">
                <a:latin typeface="Calibri" pitchFamily="34" charset="0"/>
                <a:ea typeface="굴림" pitchFamily="34" charset="-127"/>
                <a:cs typeface="Calibri" pitchFamily="34" charset="0"/>
              </a:rPr>
              <a:t>Loss of balance when one steps down unexpectedly to a lower surface (misstep).</a:t>
            </a:r>
          </a:p>
        </p:txBody>
      </p:sp>
      <p:grpSp>
        <p:nvGrpSpPr>
          <p:cNvPr id="22" name="Group 21"/>
          <p:cNvGrpSpPr/>
          <p:nvPr/>
        </p:nvGrpSpPr>
        <p:grpSpPr>
          <a:xfrm flipH="1">
            <a:off x="747024" y="5375547"/>
            <a:ext cx="1336452" cy="1050170"/>
            <a:chOff x="1168351" y="5436657"/>
            <a:chExt cx="1507116" cy="1184276"/>
          </a:xfrm>
        </p:grpSpPr>
        <p:pic>
          <p:nvPicPr>
            <p:cNvPr id="17" name="Picture 16" descr="SLIPPRY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087225">
              <a:off x="1168351" y="5436657"/>
              <a:ext cx="1219200" cy="9810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1371600" y="6028266"/>
              <a:ext cx="1083733" cy="592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1380067" y="6087535"/>
              <a:ext cx="1295400" cy="846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2223893" y="5049418"/>
            <a:ext cx="626696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  <a:buClr>
                <a:srgbClr val="8A99FF"/>
              </a:buClr>
              <a:buFont typeface="Monotype Sorts" pitchFamily="2" charset="2"/>
              <a:buNone/>
            </a:pPr>
            <a:r>
              <a:rPr lang="en-US" sz="2000" b="1" i="1" dirty="0">
                <a:solidFill>
                  <a:srgbClr val="C00000"/>
                </a:solidFill>
                <a:cs typeface="Arial" panose="020B0604020202020204" pitchFamily="34" charset="0"/>
              </a:rPr>
              <a:t>Falls</a:t>
            </a:r>
          </a:p>
          <a:p>
            <a:pPr>
              <a:spcAft>
                <a:spcPts val="0"/>
              </a:spcAft>
              <a:buClr>
                <a:srgbClr val="8A99FF"/>
              </a:buClr>
              <a:buFont typeface="Monotype Sorts" pitchFamily="2" charset="2"/>
              <a:buNone/>
            </a:pPr>
            <a:r>
              <a:rPr lang="en-SG" dirty="0">
                <a:latin typeface="Calibri" pitchFamily="34" charset="0"/>
                <a:cs typeface="Calibri" pitchFamily="34" charset="0"/>
              </a:rPr>
              <a:t>To move downward, typically rapidly and freely, from a higher to a lower level.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CF40F2-ED03-46CF-9954-FD861A18ED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3</a:t>
            </a:fld>
            <a:r>
              <a:rPr lang="en-SG"/>
              <a:t>/10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80786" y="360000"/>
            <a:ext cx="5901294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solidFill>
                  <a:srgbClr val="92D050"/>
                </a:solidFill>
                <a:cs typeface="Arial" pitchFamily="34" charset="0"/>
              </a:rPr>
              <a:t>WSH Tip 1</a:t>
            </a:r>
          </a:p>
          <a:p>
            <a:r>
              <a:rPr lang="en-US" sz="3100" b="1" dirty="0">
                <a:solidFill>
                  <a:srgbClr val="C00000"/>
                </a:solidFill>
                <a:cs typeface="Arial" pitchFamily="34" charset="0"/>
              </a:rPr>
              <a:t>Clean up spills immediately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490954-45A0-4DC5-8F8E-7FCFFB757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980000"/>
            <a:ext cx="7560000" cy="379826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40CC5A-CA5F-481C-8917-826CD5BCF9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4</a:t>
            </a:fld>
            <a:r>
              <a:rPr lang="en-SG"/>
              <a:t>/10</a:t>
            </a:r>
            <a:endParaRPr lang="en-SG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80786" y="360000"/>
            <a:ext cx="545594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solidFill>
                  <a:srgbClr val="92D050"/>
                </a:solidFill>
                <a:cs typeface="Arial" pitchFamily="34" charset="0"/>
              </a:rPr>
              <a:t>WSH Tip 2</a:t>
            </a:r>
          </a:p>
          <a:p>
            <a:r>
              <a:rPr lang="en-US" sz="3100" b="1" dirty="0">
                <a:solidFill>
                  <a:srgbClr val="C00000"/>
                </a:solidFill>
                <a:cs typeface="Arial" pitchFamily="34" charset="0"/>
              </a:rPr>
              <a:t>Always hold the handrail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20D91E-2BDE-4432-8060-59E573F1E1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b="13"/>
          <a:stretch/>
        </p:blipFill>
        <p:spPr>
          <a:xfrm>
            <a:off x="792000" y="1980000"/>
            <a:ext cx="7560000" cy="3780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F0EB62-AD61-42A2-BEE1-E8CE04A12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5</a:t>
            </a:fld>
            <a:r>
              <a:rPr lang="en-SG"/>
              <a:t>/10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73481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80786" y="360000"/>
            <a:ext cx="7425790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solidFill>
                  <a:srgbClr val="92D050"/>
                </a:solidFill>
                <a:cs typeface="Arial" pitchFamily="34" charset="0"/>
              </a:rPr>
              <a:t>WSH Tip 3</a:t>
            </a:r>
          </a:p>
          <a:p>
            <a:r>
              <a:rPr lang="en-US" sz="3100" b="1" dirty="0">
                <a:solidFill>
                  <a:srgbClr val="C00000"/>
                </a:solidFill>
                <a:cs typeface="Arial" pitchFamily="34" charset="0"/>
              </a:rPr>
              <a:t>Do not get distracted while walking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E4BF2C-B6C0-4A6E-88DB-5E976063D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980000"/>
            <a:ext cx="7560000" cy="3784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8812AA-8CF4-4872-AAE2-B9A93E32C6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6</a:t>
            </a:fld>
            <a:r>
              <a:rPr lang="en-SG"/>
              <a:t>/10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950180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80787" y="360000"/>
            <a:ext cx="734005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solidFill>
                  <a:srgbClr val="92D050"/>
                </a:solidFill>
                <a:cs typeface="Arial" pitchFamily="34" charset="0"/>
              </a:rPr>
              <a:t>WSH Tip 4</a:t>
            </a:r>
          </a:p>
          <a:p>
            <a:r>
              <a:rPr lang="en-US" sz="3100" b="1" dirty="0">
                <a:solidFill>
                  <a:srgbClr val="C00000"/>
                </a:solidFill>
                <a:cs typeface="Arial" pitchFamily="34" charset="0"/>
              </a:rPr>
              <a:t>Keep walkways well-lit and free of obstructions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E0E8A-59ED-4F45-AC31-A883F402A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980000"/>
            <a:ext cx="7560000" cy="380726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A86058-06F8-4C81-BF18-56DB79F5CE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7</a:t>
            </a:fld>
            <a:r>
              <a:rPr lang="en-SG"/>
              <a:t>/10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959111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80785" y="360000"/>
            <a:ext cx="747068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solidFill>
                  <a:srgbClr val="92D050"/>
                </a:solidFill>
                <a:cs typeface="Arial" pitchFamily="34" charset="0"/>
              </a:rPr>
              <a:t>WSH Tip 5</a:t>
            </a:r>
          </a:p>
          <a:p>
            <a:r>
              <a:rPr lang="en-US" sz="3100" b="1" dirty="0">
                <a:solidFill>
                  <a:srgbClr val="C00000"/>
                </a:solidFill>
                <a:cs typeface="Arial" pitchFamily="34" charset="0"/>
              </a:rPr>
              <a:t>Use non-slip footwear and replace it when worn out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CB91AC-BE74-4861-93FE-CE7681160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980000"/>
            <a:ext cx="7560000" cy="382991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EB637A-11BA-4EE6-A286-A26C84E57E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8</a:t>
            </a:fld>
            <a:r>
              <a:rPr lang="en-SG"/>
              <a:t>/10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941775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>
            <a:extLst>
              <a:ext uri="{FF2B5EF4-FFF2-40B4-BE49-F238E27FC236}">
                <a16:creationId xmlns:a16="http://schemas.microsoft.com/office/drawing/2014/main" id="{CF90E539-9D52-466A-A90F-1335B1D86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86" y="504000"/>
            <a:ext cx="528213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spc="300" dirty="0">
                <a:solidFill>
                  <a:srgbClr val="92D050"/>
                </a:solidFill>
                <a:latin typeface="+mj-lt"/>
                <a:cs typeface="Arial" pitchFamily="34" charset="0"/>
              </a:rPr>
              <a:t>LOOK. THINK. DO. </a:t>
            </a:r>
            <a:br>
              <a:rPr lang="en-US" sz="3600" b="1" spc="300" dirty="0">
                <a:solidFill>
                  <a:srgbClr val="92D050"/>
                </a:solidFill>
                <a:latin typeface="+mj-lt"/>
                <a:cs typeface="Arial" pitchFamily="34" charset="0"/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“I Can Prevent Falls: Slippery Floor”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1BCB5EEF-B3E5-49F8-8584-49AA8B3B6E7C}"/>
              </a:ext>
            </a:extLst>
          </p:cNvPr>
          <p:cNvSpPr txBox="1">
            <a:spLocks noChangeArrowheads="1"/>
          </p:cNvSpPr>
          <p:nvPr/>
        </p:nvSpPr>
        <p:spPr>
          <a:xfrm>
            <a:off x="4166250" y="6015952"/>
            <a:ext cx="4538134" cy="28786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altLang="ko-KR" sz="1600" i="1" kern="0" dirty="0">
                <a:ea typeface="Gulim" pitchFamily="34" charset="-127"/>
                <a:cs typeface="Arial" pitchFamily="34" charset="0"/>
              </a:rPr>
              <a:t>View video on </a:t>
            </a:r>
            <a:r>
              <a:rPr lang="en-SG" sz="1600" i="1" dirty="0"/>
              <a:t>WSH Council’s </a:t>
            </a:r>
            <a:r>
              <a:rPr lang="en-SG" sz="1600" i="1" u="sng" dirty="0">
                <a:hlinkClick r:id="rId5"/>
              </a:rPr>
              <a:t>YouTube Channel</a:t>
            </a:r>
            <a:endParaRPr lang="en-SG" sz="1600" dirty="0"/>
          </a:p>
        </p:txBody>
      </p:sp>
      <p:pic>
        <p:nvPicPr>
          <p:cNvPr id="24" name="I Can Prevent Falls - Slippery Floor">
            <a:hlinkClick r:id="" action="ppaction://media"/>
            <a:extLst>
              <a:ext uri="{FF2B5EF4-FFF2-40B4-BE49-F238E27FC236}">
                <a16:creationId xmlns:a16="http://schemas.microsoft.com/office/drawing/2014/main" id="{E7CCC742-D764-4B80-AFCD-8694B7EFE2A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6723" y="1570141"/>
            <a:ext cx="7342245" cy="413001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9E44F6-C0D6-4372-B996-0681F4F070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84D53F-AF5E-4723-96CB-40045B6453DE}" type="slidenum">
              <a:rPr lang="en-SG" smtClean="0"/>
              <a:pPr/>
              <a:t>9</a:t>
            </a:fld>
            <a:r>
              <a:rPr lang="en-SG"/>
              <a:t>/10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4389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20100329 Organising Comm Meeting - Update from planning team #3">
  <a:themeElements>
    <a:clrScheme name="WSHC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SHC Presentation Template">
      <a:majorFont>
        <a:latin typeface="Myriad Pro"/>
        <a:ea typeface=""/>
        <a:cs typeface="Arial"/>
      </a:majorFont>
      <a:minorFont>
        <a:latin typeface="Myriad Pro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SHC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HC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HC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HC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HC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HC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HC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HC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HC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HC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HC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HC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D70C16F0951B4B941C929915881E40" ma:contentTypeVersion="12" ma:contentTypeDescription="Create a new document." ma:contentTypeScope="" ma:versionID="43242f4159a7eced04d6d86423f25805">
  <xsd:schema xmlns:xsd="http://www.w3.org/2001/XMLSchema" xmlns:xs="http://www.w3.org/2001/XMLSchema" xmlns:p="http://schemas.microsoft.com/office/2006/metadata/properties" xmlns:ns2="12a6bfef-e109-4a0f-b62d-ff2763486e00" xmlns:ns3="cbe9bbb5-45e3-4447-80d6-4cb6f335969f" targetNamespace="http://schemas.microsoft.com/office/2006/metadata/properties" ma:root="true" ma:fieldsID="5d84fc2635d2a16034c6cd942e943e9d" ns2:_="" ns3:_="">
    <xsd:import namespace="12a6bfef-e109-4a0f-b62d-ff2763486e00"/>
    <xsd:import namespace="cbe9bbb5-45e3-4447-80d6-4cb6f33596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6bfef-e109-4a0f-b62d-ff2763486e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e9bbb5-45e3-4447-80d6-4cb6f33596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CA7420-1CC1-4953-8CB9-491F482C03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a6bfef-e109-4a0f-b62d-ff2763486e00"/>
    <ds:schemaRef ds:uri="cbe9bbb5-45e3-4447-80d6-4cb6f33596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4FC05E-4844-4930-A95F-6BEE03B21FF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4820FD6-71F1-4F98-8A2B-AA0B0F2B05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10925</TotalTime>
  <Words>646</Words>
  <Application>Microsoft Office PowerPoint</Application>
  <PresentationFormat>On-screen Show (4:3)</PresentationFormat>
  <Paragraphs>96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Monotype Sorts</vt:lpstr>
      <vt:lpstr>Myriad Pro</vt:lpstr>
      <vt:lpstr>Arial</vt:lpstr>
      <vt:lpstr>Calibri</vt:lpstr>
      <vt:lpstr>20100329 Organising Comm Meeting - Update from planning team #3</vt:lpstr>
      <vt:lpstr>5 WSH tips to preventing  SLIPS, TRIPS AND FALLS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Workplaces Safer</dc:title>
  <dc:subject/>
  <dc:creator>Brought to you by WSH Council</dc:creator>
  <cp:keywords>WSH Practices</cp:keywords>
  <dc:description/>
  <cp:lastModifiedBy>Ee Hwe LIM</cp:lastModifiedBy>
  <cp:revision>856</cp:revision>
  <dcterms:created xsi:type="dcterms:W3CDTF">2009-07-13T01:57:01Z</dcterms:created>
  <dcterms:modified xsi:type="dcterms:W3CDTF">2020-04-17T05:44:46Z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0x01010091D70C16F0951B4B941C929915881E40</vt:lpwstr>
  </property>
</Properties>
</file>