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</p:sldMasterIdLst>
  <p:notesMasterIdLst>
    <p:notesMasterId r:id="rId15"/>
  </p:notesMasterIdLst>
  <p:handoutMasterIdLst>
    <p:handoutMasterId r:id="rId16"/>
  </p:handoutMasterIdLst>
  <p:sldIdLst>
    <p:sldId id="283" r:id="rId5"/>
    <p:sldId id="434" r:id="rId6"/>
    <p:sldId id="438" r:id="rId7"/>
    <p:sldId id="460" r:id="rId8"/>
    <p:sldId id="461" r:id="rId9"/>
    <p:sldId id="462" r:id="rId10"/>
    <p:sldId id="463" r:id="rId11"/>
    <p:sldId id="464" r:id="rId12"/>
    <p:sldId id="465" r:id="rId13"/>
    <p:sldId id="459" r:id="rId14"/>
  </p:sldIdLst>
  <p:sldSz cx="9144000" cy="6858000" type="screen4x3"/>
  <p:notesSz cx="9939338" cy="6807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lyn Teng" initials="ET" lastIdx="4" clrIdx="0">
    <p:extLst>
      <p:ext uri="{19B8F6BF-5375-455C-9EA6-DF929625EA0E}">
        <p15:presenceInfo xmlns:p15="http://schemas.microsoft.com/office/powerpoint/2012/main" userId="S::evelyn_teng@wshc.sg::9bfca584-8889-44a2-acd6-04c1d29eee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66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5" autoAdjust="0"/>
    <p:restoredTop sz="89123" autoAdjust="0"/>
  </p:normalViewPr>
  <p:slideViewPr>
    <p:cSldViewPr snapToGrid="0">
      <p:cViewPr varScale="1">
        <p:scale>
          <a:sx n="81" d="100"/>
          <a:sy n="81" d="100"/>
        </p:scale>
        <p:origin x="1119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8475" cy="3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9275" y="1"/>
            <a:ext cx="4308475" cy="3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65808"/>
            <a:ext cx="4308475" cy="3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9275" y="6465808"/>
            <a:ext cx="4308475" cy="3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DB2C37-ABFB-4983-BBB3-C26DC8E75A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10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8475" cy="339804"/>
          </a:xfrm>
          <a:prstGeom prst="rect">
            <a:avLst/>
          </a:prstGeom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275" y="1"/>
            <a:ext cx="4308475" cy="339804"/>
          </a:xfrm>
          <a:prstGeom prst="rect">
            <a:avLst/>
          </a:prstGeom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A59F51-550D-4216-BC73-2C7579DB50B6}" type="datetimeFigureOut">
              <a:rPr lang="en-US"/>
              <a:pPr/>
              <a:t>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3" tIns="45917" rIns="91833" bIns="4591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32904"/>
            <a:ext cx="7951788" cy="3064589"/>
          </a:xfrm>
          <a:prstGeom prst="rect">
            <a:avLst/>
          </a:prstGeom>
        </p:spPr>
        <p:txBody>
          <a:bodyPr vert="horz" lIns="91833" tIns="45917" rIns="91833" bIns="4591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65808"/>
            <a:ext cx="4308475" cy="339804"/>
          </a:xfrm>
          <a:prstGeom prst="rect">
            <a:avLst/>
          </a:prstGeom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275" y="6465808"/>
            <a:ext cx="4308475" cy="339804"/>
          </a:xfrm>
          <a:prstGeom prst="rect">
            <a:avLst/>
          </a:prstGeom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E9DE7D-FD8A-49F6-AEF4-BF7BEEEDE5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1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F98DCA-5630-4348-96D3-59E5A07B7983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87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58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Work-related musculoskeletal disorder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highlight>
                  <a:srgbClr val="00FFFF"/>
                </a:highlight>
                <a:latin typeface="+mn-lt"/>
                <a:ea typeface="+mn-ea"/>
                <a:cs typeface="+mn-cs"/>
              </a:rPr>
              <a:t>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(MSDs) can cause severe pain, affecting both your health and productivity.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MSDs were the leading occupational disease from 2017 to 2019 in Singapore.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your risk assessment before </a:t>
            </a:r>
            <a:r>
              <a:rPr lang="en-SG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starting work.</a:t>
            </a:r>
            <a:endParaRPr lang="en-GB" dirty="0"/>
          </a:p>
          <a:p>
            <a:endParaRPr lang="en-GB" dirty="0"/>
          </a:p>
          <a:p>
            <a:r>
              <a:rPr lang="en-GB" dirty="0"/>
              <a:t>One of the most common MSDs was back injury due to ergonomic risks.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9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MSDs are characterised by discomfort, ache or persistent pain in the affected body parts like joints and muscles.</a:t>
            </a:r>
          </a:p>
          <a:p>
            <a:endParaRPr lang="en-GB" dirty="0"/>
          </a:p>
          <a:p>
            <a:r>
              <a:rPr lang="en-GB" dirty="0"/>
              <a:t>Poor ergonomic practices at the workplace can lead to the development of MSDs. These include: </a:t>
            </a:r>
          </a:p>
          <a:p>
            <a:pPr marL="171450" indent="-171450">
              <a:buFontTx/>
              <a:buChar char="-"/>
            </a:pPr>
            <a:r>
              <a:rPr lang="en-GB" dirty="0"/>
              <a:t>overexertion e.g. heavy lifting or pushing</a:t>
            </a:r>
          </a:p>
          <a:p>
            <a:pPr marL="171450" indent="-171450">
              <a:buFontTx/>
              <a:buChar char="-"/>
            </a:pPr>
            <a:r>
              <a:rPr lang="en-GB" dirty="0"/>
              <a:t>Awkward posture e.g. prolonged static or bent posture</a:t>
            </a:r>
          </a:p>
          <a:p>
            <a:pPr marL="171450" indent="-171450">
              <a:buFontTx/>
              <a:buChar char="-"/>
            </a:pPr>
            <a:r>
              <a:rPr lang="en-GB" dirty="0"/>
              <a:t>Repetitive action e.g. typing or item picking at a production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87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Carrying heavy items over long distances can result in lower back pain. </a:t>
            </a:r>
          </a:p>
          <a:p>
            <a:endParaRPr lang="en-US" dirty="0"/>
          </a:p>
          <a:p>
            <a:r>
              <a:rPr lang="en-US" dirty="0"/>
              <a:t>Use a mechanical aid (such as a suitable trolley) to help you.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31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Bending over to lift heavy objects off the ground can hurt your back. </a:t>
            </a:r>
          </a:p>
          <a:p>
            <a:endParaRPr lang="en-US" dirty="0"/>
          </a:p>
          <a:p>
            <a:r>
              <a:rPr lang="en-US" dirty="0"/>
              <a:t>Apply the correct lifting technique by lowering your body, bending your knees and keeping your back straight whilst lifting.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54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storeroom environment, store bulky, heavy or more frequently used objects at waist level. </a:t>
            </a:r>
          </a:p>
          <a:p>
            <a:endParaRPr lang="en-US" dirty="0"/>
          </a:p>
          <a:p>
            <a:r>
              <a:rPr lang="en-US" dirty="0"/>
              <a:t>This will allow for easier retrieval as it reduces the need to bend/squat down or stretch above the chest/head level to retrieve the heavy item.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30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Adopt a good posture and work position at your workstation.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Raise the table height as necessary so that you do not have to frequently bend over.</a:t>
            </a:r>
          </a:p>
          <a:p>
            <a:r>
              <a:rPr lang="en-US" dirty="0"/>
              <a:t>This will reduce excessive and prolonged bending of your back, resulting in no or less backache.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81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Avoid working or staying in the same posture for long periods of time. </a:t>
            </a:r>
          </a:p>
          <a:p>
            <a:r>
              <a:rPr lang="en-US" dirty="0"/>
              <a:t>Take adequate breaks, and change posture, stretch and stand or walk around whenever you feel tired.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89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/>
              <a:t>Find out how two companies in Singapore have improved both workplace productivity and WSH through ergonomic interventions.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5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-01.jpg">
            <a:extLst>
              <a:ext uri="{FF2B5EF4-FFF2-40B4-BE49-F238E27FC236}">
                <a16:creationId xmlns:a16="http://schemas.microsoft.com/office/drawing/2014/main" id="{ACFD7894-456F-4037-B183-DC2B0C4EB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9549"/>
            <a:ext cx="9156735" cy="68675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7C08A2-D9DD-4A07-9366-4DC8DCA260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24" y="3193183"/>
            <a:ext cx="4094109" cy="187086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D1A64552-9B1A-4F33-8D90-F467A5EF7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570" y="1681637"/>
            <a:ext cx="8241031" cy="1325033"/>
          </a:xfrm>
          <a:prstGeom prst="rect">
            <a:avLst/>
          </a:prstGeom>
        </p:spPr>
        <p:txBody>
          <a:bodyPr/>
          <a:lstStyle>
            <a:lvl1pPr algn="l">
              <a:defRPr sz="3000" b="1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SG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48B9D886-461F-439F-9F8C-4B5A9A27DA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" y="5328101"/>
            <a:ext cx="2795240" cy="337457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400" b="0">
                <a:solidFill>
                  <a:srgbClr val="5D6367"/>
                </a:solidFill>
              </a:defRPr>
            </a:lvl1pPr>
          </a:lstStyle>
          <a:p>
            <a:pPr lvl="0"/>
            <a:r>
              <a:rPr lang="en-SG" dirty="0"/>
              <a:t>Date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110410C8-2934-4A51-9D1C-FCD97728B5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69" y="5766747"/>
            <a:ext cx="4202431" cy="33543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400" b="1">
                <a:solidFill>
                  <a:srgbClr val="5D6367"/>
                </a:solidFill>
              </a:defRPr>
            </a:lvl1pPr>
          </a:lstStyle>
          <a:p>
            <a:pPr lvl="0"/>
            <a:r>
              <a:rPr lang="en-SG" dirty="0"/>
              <a:t>Presenter’s Name and Branch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84B2850F-961D-49B3-8E21-4B5DDC4994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570" y="6134435"/>
            <a:ext cx="2795240" cy="33543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400" b="0">
                <a:solidFill>
                  <a:srgbClr val="5D6367"/>
                </a:solidFill>
              </a:defRPr>
            </a:lvl1pPr>
          </a:lstStyle>
          <a:p>
            <a:pPr lvl="0"/>
            <a:r>
              <a:rPr lang="en-SG" dirty="0"/>
              <a:t>Meeting Name</a:t>
            </a:r>
          </a:p>
        </p:txBody>
      </p:sp>
    </p:spTree>
    <p:extLst>
      <p:ext uri="{BB962C8B-B14F-4D97-AF65-F5344CB8AC3E}">
        <p14:creationId xmlns:p14="http://schemas.microsoft.com/office/powerpoint/2010/main" val="170263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4A21EDE-C93C-44BB-AE41-16EEE316CE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11" y="6055138"/>
            <a:ext cx="1300447" cy="802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5FBE3B-AB14-41AA-A431-4326727C76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4299" y="0"/>
            <a:ext cx="3949700" cy="3549651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08002" y="6431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4B254-6ABE-410E-B61A-BD0E73BAD8F2}"/>
              </a:ext>
            </a:extLst>
          </p:cNvPr>
          <p:cNvSpPr txBox="1"/>
          <p:nvPr userDrawn="1"/>
        </p:nvSpPr>
        <p:spPr>
          <a:xfrm>
            <a:off x="508002" y="6431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1C2B00-1812-43D2-9E03-76A4CB877A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878658" y="6416297"/>
            <a:ext cx="2133600" cy="305177"/>
          </a:xfrm>
          <a:prstGeom prst="rect">
            <a:avLst/>
          </a:prstGeom>
        </p:spPr>
        <p:txBody>
          <a:bodyPr/>
          <a:lstStyle>
            <a:lvl1pPr algn="r">
              <a:defRPr sz="1200" baseline="0"/>
            </a:lvl1pPr>
          </a:lstStyle>
          <a:p>
            <a:fld id="{8584D53F-AF5E-4723-96CB-40045B6453DE}" type="slidenum">
              <a:rPr lang="en-SG" smtClean="0"/>
              <a:pPr/>
              <a:t>‹#›</a:t>
            </a:fld>
            <a:r>
              <a:rPr lang="en-SG" dirty="0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49814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rgbClr val="9CC8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858314-F50C-44B5-9935-40FA6E7B1F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75" y="-918469"/>
            <a:ext cx="5103372" cy="47089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AC333D-23B3-42EE-9B81-3EDECC5F6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72" t="6692"/>
          <a:stretch/>
        </p:blipFill>
        <p:spPr>
          <a:xfrm>
            <a:off x="0" y="5923052"/>
            <a:ext cx="1571626" cy="120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9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  <p:sldLayoutId id="2147484664" r:id="rId2"/>
    <p:sldLayoutId id="214748466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99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99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hc.sg/ergonomic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20KsqJqQE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F7BB5-4C4E-4F42-A2FB-653343E5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45" y="1557430"/>
            <a:ext cx="8241031" cy="1603617"/>
          </a:xfrm>
        </p:spPr>
        <p:txBody>
          <a:bodyPr/>
          <a:lstStyle/>
          <a:p>
            <a:r>
              <a:rPr lang="en-SG" sz="2000" b="0" dirty="0">
                <a:solidFill>
                  <a:schemeClr val="bg1">
                    <a:lumMod val="50000"/>
                  </a:schemeClr>
                </a:solidFill>
              </a:rPr>
              <a:t>5 WSH tips to preventing </a:t>
            </a:r>
            <a:br>
              <a:rPr lang="en-SG" dirty="0">
                <a:solidFill>
                  <a:srgbClr val="92D050"/>
                </a:solidFill>
              </a:rPr>
            </a:br>
            <a:r>
              <a:rPr lang="en-SG" sz="4000" spc="300" dirty="0">
                <a:solidFill>
                  <a:srgbClr val="92D050"/>
                </a:solidFill>
              </a:rPr>
              <a:t>MUSCULOSKELETAL DISORDERS</a:t>
            </a:r>
            <a:endParaRPr lang="en-SG" sz="3600" spc="300" dirty="0">
              <a:solidFill>
                <a:srgbClr val="92D05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6EE81A-2214-4FEF-A273-9BBC2FE70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0" y="5861533"/>
            <a:ext cx="4202431" cy="650780"/>
          </a:xfrm>
        </p:spPr>
        <p:txBody>
          <a:bodyPr/>
          <a:lstStyle/>
          <a:p>
            <a:pPr algn="r"/>
            <a:r>
              <a:rPr lang="en-SG" dirty="0"/>
              <a:t>Making Workplaces Safer</a:t>
            </a:r>
          </a:p>
          <a:p>
            <a:pPr algn="r"/>
            <a:r>
              <a:rPr lang="en-SG" b="0" dirty="0"/>
              <a:t>Adopt safe work practices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409964" y="687253"/>
            <a:ext cx="739957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MUSCULOSKELETAL DISORDERS</a:t>
            </a:r>
          </a:p>
          <a:p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CAN BE PREVENTED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F62DCD-B0C8-AD4D-AB8D-55044C330F39}"/>
              </a:ext>
            </a:extLst>
          </p:cNvPr>
          <p:cNvSpPr/>
          <p:nvPr/>
        </p:nvSpPr>
        <p:spPr>
          <a:xfrm>
            <a:off x="1778392" y="5829954"/>
            <a:ext cx="3806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Download at </a:t>
            </a:r>
            <a:r>
              <a:rPr lang="en-SG" sz="1400" dirty="0">
                <a:hlinkClick r:id="rId3"/>
              </a:rPr>
              <a:t>www.wshc.sg/ergonomics</a:t>
            </a:r>
            <a:endParaRPr lang="en-US" sz="1400" dirty="0"/>
          </a:p>
          <a:p>
            <a:pPr algn="r"/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17E75C-F791-48BF-A774-C6C83762F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069" y="2768184"/>
            <a:ext cx="2126216" cy="30139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63C57F-16FA-431F-90D1-114BA31DC8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785" y="1919245"/>
            <a:ext cx="2647950" cy="38586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CB0807-13F5-458F-A40C-A49E670D0A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18880">
            <a:off x="5853690" y="3284535"/>
            <a:ext cx="2266003" cy="32024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120982" y="5311679"/>
            <a:ext cx="3641691" cy="264065"/>
          </a:xfrm>
          <a:prstGeom prst="rect">
            <a:avLst/>
          </a:prstGeom>
        </p:spPr>
        <p:txBody>
          <a:bodyPr/>
          <a:lstStyle/>
          <a:p>
            <a:pPr marL="0" marR="0" lvl="0" indent="4763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1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Source:  WSH National Statistics Report 2017 - 2019</a:t>
            </a:r>
            <a:endParaRPr kumimoji="0" lang="en-GB" altLang="ko-KR" sz="12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9B6243-217D-45B0-AB87-E39695271793}"/>
              </a:ext>
            </a:extLst>
          </p:cNvPr>
          <p:cNvSpPr/>
          <p:nvPr/>
        </p:nvSpPr>
        <p:spPr>
          <a:xfrm>
            <a:off x="711935" y="1844020"/>
            <a:ext cx="7350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Work-related musculoskeletal disorders (MSDs) were the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leading occupational disease</a:t>
            </a:r>
            <a:r>
              <a:rPr lang="en-US" b="1" dirty="0">
                <a:latin typeface="+mn-lt"/>
              </a:rPr>
              <a:t> for the past three years in Singapore.  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71F91094-4795-4908-8BAA-EBC76FBFC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539" y="563695"/>
            <a:ext cx="53000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spc="300" dirty="0">
                <a:solidFill>
                  <a:srgbClr val="92D050"/>
                </a:solidFill>
                <a:latin typeface="+mj-lt"/>
                <a:cs typeface="Arial" pitchFamily="34" charset="0"/>
              </a:rPr>
              <a:t>MUSCULOSKELETAL DISORDERS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F85647-7748-4E1D-9B38-F0AF376ECF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2</a:t>
            </a:fld>
            <a:r>
              <a:rPr lang="en-SG" dirty="0"/>
              <a:t>/10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C78D6F9-8E23-D44E-A6EB-B83B34465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063762"/>
              </p:ext>
            </p:extLst>
          </p:nvPr>
        </p:nvGraphicFramePr>
        <p:xfrm>
          <a:off x="851897" y="2728239"/>
          <a:ext cx="6910776" cy="2416029"/>
        </p:xfrm>
        <a:graphic>
          <a:graphicData uri="http://schemas.openxmlformats.org/drawingml/2006/table">
            <a:tbl>
              <a:tblPr firstRow="1" bandRow="1">
                <a:effectLst>
                  <a:outerShdw blurRad="63500" dist="50800" dir="5220000" sx="95000" sy="95000" algn="ctr" rotWithShape="0">
                    <a:srgbClr val="000000">
                      <a:alpha val="9000"/>
                    </a:srgbClr>
                  </a:outerShdw>
                </a:effectLst>
                <a:tableStyleId>{0505E3EF-67EA-436B-97B2-0124C06EBD24}</a:tableStyleId>
              </a:tblPr>
              <a:tblGrid>
                <a:gridCol w="3069274">
                  <a:extLst>
                    <a:ext uri="{9D8B030D-6E8A-4147-A177-3AD203B41FA5}">
                      <a16:colId xmlns:a16="http://schemas.microsoft.com/office/drawing/2014/main" val="2027082613"/>
                    </a:ext>
                  </a:extLst>
                </a:gridCol>
                <a:gridCol w="1282890">
                  <a:extLst>
                    <a:ext uri="{9D8B030D-6E8A-4147-A177-3AD203B41FA5}">
                      <a16:colId xmlns:a16="http://schemas.microsoft.com/office/drawing/2014/main" val="2436504929"/>
                    </a:ext>
                  </a:extLst>
                </a:gridCol>
                <a:gridCol w="1282888">
                  <a:extLst>
                    <a:ext uri="{9D8B030D-6E8A-4147-A177-3AD203B41FA5}">
                      <a16:colId xmlns:a16="http://schemas.microsoft.com/office/drawing/2014/main" val="1778985597"/>
                    </a:ext>
                  </a:extLst>
                </a:gridCol>
                <a:gridCol w="1275724">
                  <a:extLst>
                    <a:ext uri="{9D8B030D-6E8A-4147-A177-3AD203B41FA5}">
                      <a16:colId xmlns:a16="http://schemas.microsoft.com/office/drawing/2014/main" val="1504722952"/>
                    </a:ext>
                  </a:extLst>
                </a:gridCol>
              </a:tblGrid>
              <a:tr h="600609"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spc="300" dirty="0">
                          <a:solidFill>
                            <a:srgbClr val="92D05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2017</a:t>
                      </a:r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spc="300" dirty="0">
                          <a:solidFill>
                            <a:srgbClr val="92D05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2018</a:t>
                      </a:r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spc="300" dirty="0">
                          <a:solidFill>
                            <a:srgbClr val="92D05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2019</a:t>
                      </a:r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249971"/>
                  </a:ext>
                </a:extLst>
              </a:tr>
              <a:tr h="475431">
                <a:tc>
                  <a:txBody>
                    <a:bodyPr/>
                    <a:lstStyle/>
                    <a:p>
                      <a:r>
                        <a:rPr lang="en-US" sz="1800" b="1" dirty="0"/>
                        <a:t>Musculoskeletal Disorders</a:t>
                      </a:r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337</a:t>
                      </a:r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326</a:t>
                      </a:r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293</a:t>
                      </a:r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302280"/>
                  </a:ext>
                </a:extLst>
              </a:tr>
              <a:tr h="475431">
                <a:tc>
                  <a:txBody>
                    <a:bodyPr/>
                    <a:lstStyle/>
                    <a:p>
                      <a:r>
                        <a:rPr lang="en-US" sz="1800" dirty="0"/>
                        <a:t>Noise-Induced Deafness</a:t>
                      </a:r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329</a:t>
                      </a:r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163</a:t>
                      </a:r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169</a:t>
                      </a:r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425680"/>
                  </a:ext>
                </a:extLst>
              </a:tr>
              <a:tr h="475431">
                <a:tc>
                  <a:txBody>
                    <a:bodyPr/>
                    <a:lstStyle/>
                    <a:p>
                      <a:r>
                        <a:rPr lang="en-US" sz="1800" dirty="0"/>
                        <a:t>Occupational Skin Diseases</a:t>
                      </a:r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372616"/>
                  </a:ext>
                </a:extLst>
              </a:tr>
              <a:tr h="389127">
                <a:tc>
                  <a:txBody>
                    <a:bodyPr/>
                    <a:lstStyle/>
                    <a:p>
                      <a:r>
                        <a:rPr lang="en-US" sz="1800" dirty="0"/>
                        <a:t>Others</a:t>
                      </a:r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7821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714804" y="558604"/>
            <a:ext cx="54559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spc="300" dirty="0">
                <a:solidFill>
                  <a:srgbClr val="92D050"/>
                </a:solidFill>
                <a:latin typeface="+mj-lt"/>
                <a:cs typeface="Arial" pitchFamily="34" charset="0"/>
              </a:rPr>
              <a:t>WHAT ARE MSDs?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14804" y="1454820"/>
            <a:ext cx="7636094" cy="76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0"/>
              </a:spcAft>
              <a:buClr>
                <a:srgbClr val="8A99FF"/>
              </a:buClr>
              <a:buFont typeface="Monotype Sorts" pitchFamily="2" charset="2"/>
              <a:buNone/>
            </a:pPr>
            <a:r>
              <a:rPr lang="en-US" b="1" dirty="0">
                <a:latin typeface="+mn-lt"/>
                <a:cs typeface="Calibri" pitchFamily="34" charset="0"/>
              </a:rPr>
              <a:t>MSDs are characterised by discomfort, ache or pain in affected body parts.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4804" y="2044283"/>
            <a:ext cx="718822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Clr>
                <a:srgbClr val="8A99FF"/>
              </a:buClr>
              <a:buFont typeface="Monotype Sorts" pitchFamily="2" charset="2"/>
              <a:buNone/>
            </a:pPr>
            <a:r>
              <a:rPr lang="en-US" sz="2400" b="1" i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Causes</a:t>
            </a:r>
          </a:p>
          <a:p>
            <a:pPr>
              <a:spcAft>
                <a:spcPts val="0"/>
              </a:spcAft>
              <a:buClr>
                <a:srgbClr val="8A99FF"/>
              </a:buClr>
              <a:buFont typeface="Monotype Sorts" pitchFamily="2" charset="2"/>
              <a:buNone/>
            </a:pPr>
            <a:r>
              <a:rPr lang="en-US" dirty="0">
                <a:latin typeface="+mn-lt"/>
                <a:cs typeface="Calibri" pitchFamily="34" charset="0"/>
              </a:rPr>
              <a:t>Poor ergonomic practices at the workplace that can lead to MSDs include: </a:t>
            </a:r>
          </a:p>
          <a:p>
            <a:pPr>
              <a:spcAft>
                <a:spcPts val="0"/>
              </a:spcAft>
              <a:buClr>
                <a:srgbClr val="8A99FF"/>
              </a:buClr>
              <a:buFont typeface="Monotype Sorts" pitchFamily="2" charset="2"/>
              <a:buNone/>
            </a:pPr>
            <a:endParaRPr lang="en-US" dirty="0">
              <a:latin typeface="+mn-lt"/>
              <a:cs typeface="Calibri" pitchFamily="34" charset="0"/>
            </a:endParaRPr>
          </a:p>
          <a:p>
            <a:pPr marL="285750" indent="-285750">
              <a:spcAft>
                <a:spcPts val="0"/>
              </a:spcAft>
              <a:buClr>
                <a:srgbClr val="8A99FF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 pitchFamily="34" charset="0"/>
              </a:rPr>
              <a:t>Overexertion </a:t>
            </a:r>
          </a:p>
          <a:p>
            <a:pPr>
              <a:spcAft>
                <a:spcPts val="0"/>
              </a:spcAft>
              <a:buClr>
                <a:srgbClr val="8A99FF"/>
              </a:buClr>
            </a:pPr>
            <a:endParaRPr lang="en-US" dirty="0">
              <a:latin typeface="+mn-lt"/>
              <a:cs typeface="Calibri" pitchFamily="34" charset="0"/>
            </a:endParaRPr>
          </a:p>
          <a:p>
            <a:pPr marL="285750" indent="-285750">
              <a:spcAft>
                <a:spcPts val="0"/>
              </a:spcAft>
              <a:buClr>
                <a:srgbClr val="8A99FF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 pitchFamily="34" charset="0"/>
              </a:rPr>
              <a:t>Awkward posture</a:t>
            </a:r>
          </a:p>
          <a:p>
            <a:pPr marL="285750" indent="-285750">
              <a:spcAft>
                <a:spcPts val="0"/>
              </a:spcAft>
              <a:buClr>
                <a:srgbClr val="8A99FF"/>
              </a:buClr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Calibri" pitchFamily="34" charset="0"/>
            </a:endParaRPr>
          </a:p>
          <a:p>
            <a:pPr marL="285750" indent="-285750">
              <a:spcAft>
                <a:spcPts val="0"/>
              </a:spcAft>
              <a:buClr>
                <a:srgbClr val="8A99FF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 pitchFamily="34" charset="0"/>
              </a:rPr>
              <a:t>Repetitive action</a:t>
            </a:r>
          </a:p>
          <a:p>
            <a:pPr>
              <a:spcAft>
                <a:spcPts val="0"/>
              </a:spcAft>
              <a:buClr>
                <a:srgbClr val="8A99FF"/>
              </a:buClr>
              <a:buFont typeface="Monotype Sorts" pitchFamily="2" charset="2"/>
              <a:buNone/>
            </a:pPr>
            <a:r>
              <a:rPr lang="en-US" sz="2000" dirty="0">
                <a:latin typeface="+mn-lt"/>
                <a:cs typeface="Calibri" pitchFamily="34" charset="0"/>
              </a:rPr>
              <a:t>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F40F2-ED03-46CF-9954-FD861A18ED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3</a:t>
            </a:fld>
            <a:r>
              <a:rPr lang="en-SG"/>
              <a:t>/10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80784" y="360000"/>
            <a:ext cx="805521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92D050"/>
                </a:solidFill>
                <a:cs typeface="Arial" pitchFamily="34" charset="0"/>
              </a:rPr>
              <a:t>WSH Tip 1</a:t>
            </a:r>
          </a:p>
          <a:p>
            <a:r>
              <a:rPr lang="en-US" sz="3200" b="1" dirty="0">
                <a:solidFill>
                  <a:srgbClr val="C00000"/>
                </a:solidFill>
                <a:cs typeface="Arial" pitchFamily="34" charset="0"/>
              </a:rPr>
              <a:t>Use a trolley to transport heavy goods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40CC5A-CA5F-481C-8917-826CD5BCF9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4</a:t>
            </a:fld>
            <a:r>
              <a:rPr lang="en-SG"/>
              <a:t>/10</a:t>
            </a:r>
            <a:endParaRPr lang="en-SG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D6785A-7C6F-45D3-BCA5-2BC07AA6AD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4" b="1326"/>
          <a:stretch/>
        </p:blipFill>
        <p:spPr>
          <a:xfrm>
            <a:off x="700108" y="1764923"/>
            <a:ext cx="7935892" cy="39080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80786" y="360000"/>
            <a:ext cx="68392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92D050"/>
                </a:solidFill>
                <a:cs typeface="Arial" pitchFamily="34" charset="0"/>
              </a:rPr>
              <a:t>WSH Tip 2</a:t>
            </a:r>
          </a:p>
          <a:p>
            <a:r>
              <a:rPr lang="en-US" sz="3200" b="1" dirty="0">
                <a:solidFill>
                  <a:srgbClr val="C00000"/>
                </a:solidFill>
                <a:cs typeface="Arial" pitchFamily="34" charset="0"/>
              </a:rPr>
              <a:t>Apply the correct lifting technique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F0EB62-AD61-42A2-BEE1-E8CE04A12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5</a:t>
            </a:fld>
            <a:r>
              <a:rPr lang="en-SG"/>
              <a:t>/10</a:t>
            </a:r>
            <a:endParaRPr lang="en-S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813867-F10F-479D-AD61-87BE42D3F4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109" y="1764923"/>
            <a:ext cx="7935892" cy="392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80786" y="360000"/>
            <a:ext cx="742579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92D050"/>
                </a:solidFill>
                <a:cs typeface="Arial" pitchFamily="34" charset="0"/>
              </a:rPr>
              <a:t>WSH Tip 3</a:t>
            </a:r>
          </a:p>
          <a:p>
            <a:r>
              <a:rPr lang="en-US" sz="3200" b="1" dirty="0">
                <a:solidFill>
                  <a:srgbClr val="C00000"/>
                </a:solidFill>
                <a:cs typeface="Arial" pitchFamily="34" charset="0"/>
              </a:rPr>
              <a:t>Store heavy objects at waist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8812AA-8CF4-4872-AAE2-B9A93E32C6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6</a:t>
            </a:fld>
            <a:r>
              <a:rPr lang="en-SG"/>
              <a:t>/10</a:t>
            </a:r>
            <a:endParaRPr lang="en-SG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B9EA8B-D6E1-4F1E-85BE-20D50142CA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09" y="1764924"/>
            <a:ext cx="7935892" cy="396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80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80786" y="360000"/>
            <a:ext cx="549344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92D050"/>
                </a:solidFill>
                <a:cs typeface="Arial" pitchFamily="34" charset="0"/>
              </a:rPr>
              <a:t>WSH Tip 4</a:t>
            </a:r>
          </a:p>
          <a:p>
            <a:r>
              <a:rPr lang="en-US" sz="3200" b="1" dirty="0">
                <a:solidFill>
                  <a:srgbClr val="C00000"/>
                </a:solidFill>
                <a:cs typeface="Arial" pitchFamily="34" charset="0"/>
              </a:rPr>
              <a:t>Adopt proper posture at your workstation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A86058-06F8-4C81-BF18-56DB79F5C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7</a:t>
            </a:fld>
            <a:r>
              <a:rPr lang="en-SG"/>
              <a:t>/10</a:t>
            </a:r>
            <a:endParaRPr lang="en-S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F4EE0E-80FE-4F21-A77E-38088A7250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18" y="2117724"/>
            <a:ext cx="7994650" cy="399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11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80785" y="360000"/>
            <a:ext cx="747068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92D050"/>
                </a:solidFill>
                <a:cs typeface="Arial" pitchFamily="34" charset="0"/>
              </a:rPr>
              <a:t>WSH Tip 5</a:t>
            </a:r>
          </a:p>
          <a:p>
            <a:r>
              <a:rPr lang="en-US" sz="3200" b="1" dirty="0">
                <a:solidFill>
                  <a:srgbClr val="C00000"/>
                </a:solidFill>
                <a:cs typeface="Arial" pitchFamily="34" charset="0"/>
              </a:rPr>
              <a:t>Take sufficient rest breaks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EB637A-11BA-4EE6-A286-A26C84E57E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8</a:t>
            </a:fld>
            <a:r>
              <a:rPr lang="en-SG"/>
              <a:t>/10</a:t>
            </a:r>
            <a:endParaRPr lang="en-SG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92C6EA-21BF-4378-B0FF-25026D516B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49" b="884"/>
          <a:stretch/>
        </p:blipFill>
        <p:spPr>
          <a:xfrm>
            <a:off x="700110" y="1764924"/>
            <a:ext cx="7935892" cy="39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7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>
            <a:extLst>
              <a:ext uri="{FF2B5EF4-FFF2-40B4-BE49-F238E27FC236}">
                <a16:creationId xmlns:a16="http://schemas.microsoft.com/office/drawing/2014/main" id="{CF90E539-9D52-466A-A90F-1335B1D86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25" y="559986"/>
            <a:ext cx="799244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spc="300" dirty="0">
                <a:solidFill>
                  <a:srgbClr val="92D050"/>
                </a:solidFill>
                <a:latin typeface="+mj-lt"/>
                <a:cs typeface="Arial" pitchFamily="34" charset="0"/>
              </a:rPr>
              <a:t>LOOK. THINK. DO.</a:t>
            </a:r>
          </a:p>
          <a:p>
            <a:r>
              <a:rPr lang="en-US" sz="1600" spc="3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“Reducing Ergonomic Risks at the Workplace”</a:t>
            </a:r>
            <a:br>
              <a:rPr lang="en-US" sz="2400" b="1" spc="300" dirty="0">
                <a:solidFill>
                  <a:srgbClr val="92D050"/>
                </a:solidFill>
                <a:latin typeface="+mj-lt"/>
                <a:cs typeface="Arial" pitchFamily="34" charset="0"/>
              </a:rPr>
            </a:b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1BCB5EEF-B3E5-49F8-8584-49AA8B3B6E7C}"/>
              </a:ext>
            </a:extLst>
          </p:cNvPr>
          <p:cNvSpPr txBox="1">
            <a:spLocks noChangeArrowheads="1"/>
          </p:cNvSpPr>
          <p:nvPr/>
        </p:nvSpPr>
        <p:spPr>
          <a:xfrm>
            <a:off x="4194243" y="6099931"/>
            <a:ext cx="4538134" cy="2878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altLang="ko-KR" sz="1100" i="1" kern="0" dirty="0">
                <a:ea typeface="Gulim" pitchFamily="34" charset="-127"/>
                <a:cs typeface="Arial" pitchFamily="34" charset="0"/>
              </a:rPr>
              <a:t>Source: </a:t>
            </a:r>
            <a:r>
              <a:rPr lang="en-SG" sz="1100" i="1" dirty="0"/>
              <a:t>WSH Council’s </a:t>
            </a:r>
            <a:r>
              <a:rPr lang="en-SG" sz="1100" i="1" u="sng" dirty="0">
                <a:hlinkClick r:id="rId3"/>
              </a:rPr>
              <a:t>YouTube Channel</a:t>
            </a:r>
            <a:endParaRPr lang="en-SG" sz="11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9E44F6-C0D6-4372-B996-0681F4F070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9</a:t>
            </a:fld>
            <a:r>
              <a:rPr lang="en-SG"/>
              <a:t>/10</a:t>
            </a:r>
            <a:endParaRPr lang="en-SG" dirty="0"/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F26F3665-DAA7-4971-B76D-3AD2DD47C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25" y="1546725"/>
            <a:ext cx="8037401" cy="451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98793"/>
      </p:ext>
    </p:extLst>
  </p:cSld>
  <p:clrMapOvr>
    <a:masterClrMapping/>
  </p:clrMapOvr>
</p:sld>
</file>

<file path=ppt/theme/theme1.xml><?xml version="1.0" encoding="utf-8"?>
<a:theme xmlns:a="http://schemas.openxmlformats.org/drawingml/2006/main" name="20100329 Organising Comm Meeting - Update from planning team #3">
  <a:themeElements>
    <a:clrScheme name="WSHC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SHC Presentation Template">
      <a:majorFont>
        <a:latin typeface="Myriad Pro"/>
        <a:ea typeface=""/>
        <a:cs typeface="Arial"/>
      </a:majorFont>
      <a:minorFont>
        <a:latin typeface="Myriad Pro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SHC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HC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HC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HC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HC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HC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D70C16F0951B4B941C929915881E40" ma:contentTypeVersion="12" ma:contentTypeDescription="Create a new document." ma:contentTypeScope="" ma:versionID="43242f4159a7eced04d6d86423f25805">
  <xsd:schema xmlns:xsd="http://www.w3.org/2001/XMLSchema" xmlns:xs="http://www.w3.org/2001/XMLSchema" xmlns:p="http://schemas.microsoft.com/office/2006/metadata/properties" xmlns:ns2="12a6bfef-e109-4a0f-b62d-ff2763486e00" xmlns:ns3="cbe9bbb5-45e3-4447-80d6-4cb6f335969f" targetNamespace="http://schemas.microsoft.com/office/2006/metadata/properties" ma:root="true" ma:fieldsID="5d84fc2635d2a16034c6cd942e943e9d" ns2:_="" ns3:_="">
    <xsd:import namespace="12a6bfef-e109-4a0f-b62d-ff2763486e00"/>
    <xsd:import namespace="cbe9bbb5-45e3-4447-80d6-4cb6f33596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6bfef-e109-4a0f-b62d-ff2763486e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9bbb5-45e3-4447-80d6-4cb6f33596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CA7420-1CC1-4953-8CB9-491F482C03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a6bfef-e109-4a0f-b62d-ff2763486e00"/>
    <ds:schemaRef ds:uri="cbe9bbb5-45e3-4447-80d6-4cb6f33596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4FC05E-4844-4930-A95F-6BEE03B21FFC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cbe9bbb5-45e3-4447-80d6-4cb6f335969f"/>
    <ds:schemaRef ds:uri="12a6bfef-e109-4a0f-b62d-ff2763486e00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4820FD6-71F1-4F98-8A2B-AA0B0F2B05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13659</TotalTime>
  <Words>531</Words>
  <Application>Microsoft Office PowerPoint</Application>
  <PresentationFormat>On-screen Show (4:3)</PresentationFormat>
  <Paragraphs>97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Monotype Sorts</vt:lpstr>
      <vt:lpstr>Myriad Pro</vt:lpstr>
      <vt:lpstr>20100329 Organising Comm Meeting - Update from planning team #3</vt:lpstr>
      <vt:lpstr>5 WSH tips to preventing  MUSCULOSKELETAL DISORDERS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Workplaces Safer</dc:title>
  <dc:subject/>
  <dc:creator>Brought to you by WSH Council</dc:creator>
  <cp:keywords>WSH Practices</cp:keywords>
  <dc:description/>
  <cp:lastModifiedBy>Evelyn Teng</cp:lastModifiedBy>
  <cp:revision>894</cp:revision>
  <dcterms:created xsi:type="dcterms:W3CDTF">2009-07-13T01:57:01Z</dcterms:created>
  <dcterms:modified xsi:type="dcterms:W3CDTF">2020-06-19T04:29:24Z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0x01010091D70C16F0951B4B941C929915881E40</vt:lpwstr>
  </property>
</Properties>
</file>