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1" r:id="rId4"/>
  </p:sldMasterIdLst>
  <p:notesMasterIdLst>
    <p:notesMasterId r:id="rId17"/>
  </p:notesMasterIdLst>
  <p:handoutMasterIdLst>
    <p:handoutMasterId r:id="rId18"/>
  </p:handoutMasterIdLst>
  <p:sldIdLst>
    <p:sldId id="283" r:id="rId5"/>
    <p:sldId id="434" r:id="rId6"/>
    <p:sldId id="438" r:id="rId7"/>
    <p:sldId id="467" r:id="rId8"/>
    <p:sldId id="466" r:id="rId9"/>
    <p:sldId id="460" r:id="rId10"/>
    <p:sldId id="463" r:id="rId11"/>
    <p:sldId id="461" r:id="rId12"/>
    <p:sldId id="462" r:id="rId13"/>
    <p:sldId id="464" r:id="rId14"/>
    <p:sldId id="465" r:id="rId15"/>
    <p:sldId id="459" r:id="rId16"/>
  </p:sldIdLst>
  <p:sldSz cx="9144000" cy="6858000" type="screen4x3"/>
  <p:notesSz cx="9939338" cy="6807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velyn Teng" initials="ET" lastIdx="14" clrIdx="0">
    <p:extLst>
      <p:ext uri="{19B8F6BF-5375-455C-9EA6-DF929625EA0E}">
        <p15:presenceInfo xmlns:p15="http://schemas.microsoft.com/office/powerpoint/2012/main" userId="S::evelyn_teng@wshc.sg::9bfca584-8889-44a2-acd6-04c1d29eeedb" providerId="AD"/>
      </p:ext>
    </p:extLst>
  </p:cmAuthor>
  <p:cmAuthor id="2" name="Siew Liang YEO" initials="SLY" lastIdx="3" clrIdx="1">
    <p:extLst>
      <p:ext uri="{19B8F6BF-5375-455C-9EA6-DF929625EA0E}">
        <p15:presenceInfo xmlns:p15="http://schemas.microsoft.com/office/powerpoint/2012/main" userId="S::yeo_siew_liang@wshc.sg::870ef082-3ba7-495e-a181-aa2fb34f561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6666FF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95" autoAdjust="0"/>
    <p:restoredTop sz="91002" autoAdjust="0"/>
  </p:normalViewPr>
  <p:slideViewPr>
    <p:cSldViewPr snapToGrid="0">
      <p:cViewPr>
        <p:scale>
          <a:sx n="125" d="100"/>
          <a:sy n="125" d="100"/>
        </p:scale>
        <p:origin x="2112" y="4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4308475" cy="339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33" tIns="45917" rIns="91833" bIns="4591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9275" y="1"/>
            <a:ext cx="4308475" cy="339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33" tIns="45917" rIns="91833" bIns="4591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6465808"/>
            <a:ext cx="4308475" cy="339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33" tIns="45917" rIns="91833" bIns="4591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9275" y="6465808"/>
            <a:ext cx="4308475" cy="339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33" tIns="45917" rIns="91833" bIns="4591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FDB2C37-ABFB-4983-BBB3-C26DC8E75AA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4105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308475" cy="339804"/>
          </a:xfrm>
          <a:prstGeom prst="rect">
            <a:avLst/>
          </a:prstGeom>
        </p:spPr>
        <p:txBody>
          <a:bodyPr vert="horz" wrap="square" lIns="91833" tIns="45917" rIns="91833" bIns="4591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9275" y="1"/>
            <a:ext cx="4308475" cy="339804"/>
          </a:xfrm>
          <a:prstGeom prst="rect">
            <a:avLst/>
          </a:prstGeom>
        </p:spPr>
        <p:txBody>
          <a:bodyPr vert="horz" wrap="square" lIns="91833" tIns="45917" rIns="91833" bIns="4591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1A59F51-550D-4216-BC73-2C7579DB50B6}" type="datetimeFigureOut">
              <a:rPr lang="en-US"/>
              <a:pPr/>
              <a:t>6/10/20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67075" y="509588"/>
            <a:ext cx="3405188" cy="2552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33" tIns="45917" rIns="91833" bIns="45917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3775" y="3232904"/>
            <a:ext cx="7951788" cy="3064589"/>
          </a:xfrm>
          <a:prstGeom prst="rect">
            <a:avLst/>
          </a:prstGeom>
        </p:spPr>
        <p:txBody>
          <a:bodyPr vert="horz" lIns="91833" tIns="45917" rIns="91833" bIns="45917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465808"/>
            <a:ext cx="4308475" cy="339804"/>
          </a:xfrm>
          <a:prstGeom prst="rect">
            <a:avLst/>
          </a:prstGeom>
        </p:spPr>
        <p:txBody>
          <a:bodyPr vert="horz" wrap="square" lIns="91833" tIns="45917" rIns="91833" bIns="4591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9275" y="6465808"/>
            <a:ext cx="4308475" cy="339804"/>
          </a:xfrm>
          <a:prstGeom prst="rect">
            <a:avLst/>
          </a:prstGeom>
        </p:spPr>
        <p:txBody>
          <a:bodyPr vert="horz" wrap="square" lIns="91833" tIns="45917" rIns="91833" bIns="4591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7E9DE7D-FD8A-49F6-AEF4-BF7BEEEDE5D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1120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go.gov.sg/srp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2F98DCA-5630-4348-96D3-59E5A07B7983}" type="slidenum">
              <a:rPr lang="en-US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8870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Keep both your hands on the bicycle handlebars when riding.</a:t>
            </a:r>
          </a:p>
          <a:p>
            <a:endParaRPr lang="en-US" dirty="0"/>
          </a:p>
          <a:p>
            <a:r>
              <a:rPr lang="en-US" dirty="0"/>
              <a:t>Using a phone while riding may cause you to lose balance or be distracted (resulting in you being less attentive to the </a:t>
            </a:r>
          </a:p>
          <a:p>
            <a:r>
              <a:rPr lang="en-US" dirty="0"/>
              <a:t>persons or obstacles in your path of travel).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9DE7D-FD8A-49F6-AEF4-BF7BEEEDE5D7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0898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Safe riding of bicycles, Power-assisted Bicycles (PABs) and Personal Mobility Devices (PMDs) in Singapore begins with you! </a:t>
            </a:r>
          </a:p>
          <a:p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Get an overview of the safe riding practices, as well as the rules and code of conduct for riding on public paths and roads in this video. </a:t>
            </a:r>
          </a:p>
          <a:p>
            <a:endParaRPr lang="en-GB" baseline="0" dirty="0"/>
          </a:p>
          <a:p>
            <a:r>
              <a:rPr lang="en-GB" baseline="0" dirty="0"/>
              <a:t>The LTA Safe Riding Programme covers the following modules:</a:t>
            </a:r>
          </a:p>
          <a:p>
            <a:pPr marL="228600" indent="-228600">
              <a:buFont typeface="+mj-lt"/>
              <a:buAutoNum type="arabicPeriod"/>
            </a:pPr>
            <a:r>
              <a:rPr lang="en-GB" baseline="0" dirty="0"/>
              <a:t>Equipment and pre-journey preparations</a:t>
            </a:r>
          </a:p>
          <a:p>
            <a:pPr marL="228600" indent="-228600">
              <a:buFont typeface="+mj-lt"/>
              <a:buAutoNum type="arabicPeriod"/>
            </a:pPr>
            <a:r>
              <a:rPr lang="en-GB" baseline="0" dirty="0"/>
              <a:t>Infrastructure familiarisation</a:t>
            </a:r>
          </a:p>
          <a:p>
            <a:pPr marL="228600" indent="-228600">
              <a:buFont typeface="+mj-lt"/>
              <a:buAutoNum type="arabicPeriod"/>
            </a:pPr>
            <a:r>
              <a:rPr lang="en-GB" baseline="0" dirty="0"/>
              <a:t>Skills training</a:t>
            </a:r>
          </a:p>
          <a:p>
            <a:pPr marL="228600" indent="-228600">
              <a:buFont typeface="+mj-lt"/>
              <a:buAutoNum type="arabicPeriod"/>
            </a:pPr>
            <a:r>
              <a:rPr lang="en-GB" baseline="0" dirty="0"/>
              <a:t>Rules and code of conduct</a:t>
            </a:r>
          </a:p>
          <a:p>
            <a:pPr marL="228600" indent="-228600">
              <a:buFont typeface="+mj-lt"/>
              <a:buAutoNum type="arabicPeriod"/>
            </a:pPr>
            <a:endParaRPr lang="en-GB" baseline="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Find out more about the full LTA Safe Riding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Programme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at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https://go.gov.sg/srp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9DE7D-FD8A-49F6-AEF4-BF7BEEEDE5D7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6524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9DE7D-FD8A-49F6-AEF4-BF7BEEEDE5D7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5581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Every workplace accident is one accident too many. All workplace injuries can be prevented, including those that involve riding.</a:t>
            </a:r>
          </a:p>
          <a:p>
            <a:pPr algn="just"/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Do your part by carrying out risk assessment before you start work.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9DE7D-FD8A-49F6-AEF4-BF7BEEEDE5D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0094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Above are examples of possible hazards you may face as a rider. Download WSH Council’s Guide to Safe Riding to find out more.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9DE7D-FD8A-49F6-AEF4-BF7BEEEDE5D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4875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Above is a non-exhaustive list of recommended safe work practices for riders.</a:t>
            </a:r>
          </a:p>
          <a:p>
            <a:endParaRPr lang="en-GB" dirty="0"/>
          </a:p>
          <a:p>
            <a:r>
              <a:rPr lang="en-GB" dirty="0"/>
              <a:t>Adopt these practices (and the 6 WSH tips that follow) to take care of your health and safety while at work.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9DE7D-FD8A-49F6-AEF4-BF7BEEEDE5D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6887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 not ride when you are not feeling well. </a:t>
            </a:r>
          </a:p>
          <a:p>
            <a:endParaRPr lang="en-US" dirty="0"/>
          </a:p>
          <a:p>
            <a:r>
              <a:rPr lang="en-US" dirty="0"/>
              <a:t>Cycling, in particular, can be a very strenuous activity and the weather (regardless of whether hot or rainy) can make you feel worse when you are not feeling well – this may cause you to lose your balance or result in you being more prone to accident.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9DE7D-FD8A-49F6-AEF4-BF7BEEEDE5D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3122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blind spot is defined to be an area or zone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where a driver's view is obstructed.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means that if you ride within a driver’s blind spot, the driver will be unable to see you.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significantly increases the risk of a road accident.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Always ride outside the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blindspot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zone of other drivers.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9DE7D-FD8A-49F6-AEF4-BF7BEEEDE5D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8314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Cycling on the road inevitably exposes you to increased levels of air pollution (in particular, vehicle exhaust).</a:t>
            </a:r>
          </a:p>
          <a:p>
            <a:endParaRPr lang="en-US" dirty="0"/>
          </a:p>
          <a:p>
            <a:r>
              <a:rPr lang="en-US" dirty="0"/>
              <a:t>Use a suitable mask to protect yourself when riding.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9DE7D-FD8A-49F6-AEF4-BF7BEEEDE5D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7812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 cycling can be a very strenuous activity, always carry a water bottle with you and drink more to prevent dehydration.</a:t>
            </a:r>
          </a:p>
          <a:p>
            <a:r>
              <a:rPr lang="en-US" dirty="0"/>
              <a:t>Refill your water bottle every time the opportunity allows.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9DE7D-FD8A-49F6-AEF4-BF7BEEEDE5D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4544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 not ride during bad weather (heavy rain) and especially when there is lightning activity.</a:t>
            </a:r>
          </a:p>
          <a:p>
            <a:endParaRPr lang="en-US" dirty="0"/>
          </a:p>
          <a:p>
            <a:r>
              <a:rPr lang="en-US" dirty="0"/>
              <a:t>Heavy rain will cause you to be soaked (thereby increasing your risk of falling sick) and a heavy downpour may affect your visibility when riding. </a:t>
            </a:r>
          </a:p>
          <a:p>
            <a:endParaRPr lang="en-US" dirty="0"/>
          </a:p>
          <a:p>
            <a:r>
              <a:rPr lang="en-US" dirty="0"/>
              <a:t>For your own health and safety, stop at a proper shelter (that offers lightning protection) and proceed only when the weather improves.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9DE7D-FD8A-49F6-AEF4-BF7BEEEDE5D7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3305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ver-01.jpg">
            <a:extLst>
              <a:ext uri="{FF2B5EF4-FFF2-40B4-BE49-F238E27FC236}">
                <a16:creationId xmlns:a16="http://schemas.microsoft.com/office/drawing/2014/main" id="{ACFD7894-456F-4037-B183-DC2B0C4EB23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-9549"/>
            <a:ext cx="9156735" cy="68675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57C08A2-D9DD-4A07-9366-4DC8DCA2609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0824" y="3193183"/>
            <a:ext cx="4094109" cy="1870860"/>
          </a:xfrm>
          <a:prstGeom prst="rect">
            <a:avLst/>
          </a:prstGeom>
        </p:spPr>
      </p:pic>
      <p:sp>
        <p:nvSpPr>
          <p:cNvPr id="5" name="Title 2">
            <a:extLst>
              <a:ext uri="{FF2B5EF4-FFF2-40B4-BE49-F238E27FC236}">
                <a16:creationId xmlns:a16="http://schemas.microsoft.com/office/drawing/2014/main" id="{D1A64552-9B1A-4F33-8D90-F467A5EF77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9570" y="1681637"/>
            <a:ext cx="8241031" cy="1325033"/>
          </a:xfrm>
          <a:prstGeom prst="rect">
            <a:avLst/>
          </a:prstGeom>
        </p:spPr>
        <p:txBody>
          <a:bodyPr/>
          <a:lstStyle>
            <a:lvl1pPr algn="l">
              <a:defRPr sz="3000" b="1"/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SG" dirty="0"/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48B9D886-461F-439F-9F8C-4B5A9A27DAF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9570" y="5328101"/>
            <a:ext cx="2795240" cy="337457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1400" b="0">
                <a:solidFill>
                  <a:srgbClr val="5D6367"/>
                </a:solidFill>
              </a:defRPr>
            </a:lvl1pPr>
          </a:lstStyle>
          <a:p>
            <a:pPr lvl="0"/>
            <a:r>
              <a:rPr lang="en-SG" dirty="0"/>
              <a:t>Date</a:t>
            </a:r>
          </a:p>
        </p:txBody>
      </p:sp>
      <p:sp>
        <p:nvSpPr>
          <p:cNvPr id="8" name="Text Placeholder 16">
            <a:extLst>
              <a:ext uri="{FF2B5EF4-FFF2-40B4-BE49-F238E27FC236}">
                <a16:creationId xmlns:a16="http://schemas.microsoft.com/office/drawing/2014/main" id="{110410C8-2934-4A51-9D1C-FCD97728B50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9569" y="5766747"/>
            <a:ext cx="4202431" cy="335438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1400" b="1">
                <a:solidFill>
                  <a:srgbClr val="5D6367"/>
                </a:solidFill>
              </a:defRPr>
            </a:lvl1pPr>
          </a:lstStyle>
          <a:p>
            <a:pPr lvl="0"/>
            <a:r>
              <a:rPr lang="en-SG" dirty="0"/>
              <a:t>Presenter’s Name and Branch</a:t>
            </a:r>
          </a:p>
        </p:txBody>
      </p:sp>
      <p:sp>
        <p:nvSpPr>
          <p:cNvPr id="9" name="Text Placeholder 16">
            <a:extLst>
              <a:ext uri="{FF2B5EF4-FFF2-40B4-BE49-F238E27FC236}">
                <a16:creationId xmlns:a16="http://schemas.microsoft.com/office/drawing/2014/main" id="{84B2850F-961D-49B3-8E21-4B5DDC4994E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9570" y="6134435"/>
            <a:ext cx="2795240" cy="335438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1400" b="0">
                <a:solidFill>
                  <a:srgbClr val="5D6367"/>
                </a:solidFill>
              </a:defRPr>
            </a:lvl1pPr>
          </a:lstStyle>
          <a:p>
            <a:pPr lvl="0"/>
            <a:r>
              <a:rPr lang="en-SG" dirty="0"/>
              <a:t>Meeting Name</a:t>
            </a:r>
          </a:p>
        </p:txBody>
      </p:sp>
    </p:spTree>
    <p:extLst>
      <p:ext uri="{BB962C8B-B14F-4D97-AF65-F5344CB8AC3E}">
        <p14:creationId xmlns:p14="http://schemas.microsoft.com/office/powerpoint/2010/main" val="1702630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4A21EDE-C93C-44BB-AE41-16EEE316CE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611" y="6055138"/>
            <a:ext cx="1300447" cy="80286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25FBE3B-AB14-41AA-A431-4326727C76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94299" y="0"/>
            <a:ext cx="3949700" cy="3549651"/>
          </a:xfrm>
          <a:prstGeom prst="rect">
            <a:avLst/>
          </a:prstGeom>
        </p:spPr>
      </p:pic>
      <p:sp>
        <p:nvSpPr>
          <p:cNvPr id="17" name="TextBox 16"/>
          <p:cNvSpPr txBox="1"/>
          <p:nvPr userDrawn="1"/>
        </p:nvSpPr>
        <p:spPr>
          <a:xfrm>
            <a:off x="508002" y="64312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84B254-6ABE-410E-B61A-BD0E73BAD8F2}"/>
              </a:ext>
            </a:extLst>
          </p:cNvPr>
          <p:cNvSpPr txBox="1"/>
          <p:nvPr userDrawn="1"/>
        </p:nvSpPr>
        <p:spPr>
          <a:xfrm>
            <a:off x="508002" y="64312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41C2B00-1812-43D2-9E03-76A4CB877A2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878658" y="6416297"/>
            <a:ext cx="2133600" cy="305177"/>
          </a:xfrm>
          <a:prstGeom prst="rect">
            <a:avLst/>
          </a:prstGeom>
        </p:spPr>
        <p:txBody>
          <a:bodyPr/>
          <a:lstStyle>
            <a:lvl1pPr algn="r">
              <a:defRPr sz="1200" baseline="0"/>
            </a:lvl1pPr>
          </a:lstStyle>
          <a:p>
            <a:fld id="{8584D53F-AF5E-4723-96CB-40045B6453DE}" type="slidenum">
              <a:rPr lang="en-SG" smtClean="0"/>
              <a:pPr/>
              <a:t>‹#›</a:t>
            </a:fld>
            <a:r>
              <a:rPr lang="en-SG" dirty="0"/>
              <a:t>/12</a:t>
            </a:r>
          </a:p>
        </p:txBody>
      </p:sp>
    </p:spTree>
    <p:extLst>
      <p:ext uri="{BB962C8B-B14F-4D97-AF65-F5344CB8AC3E}">
        <p14:creationId xmlns:p14="http://schemas.microsoft.com/office/powerpoint/2010/main" val="498141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bg>
      <p:bgPr>
        <a:solidFill>
          <a:srgbClr val="9CC8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7858314-F50C-44B5-9935-40FA6E7B1F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7875" y="-918469"/>
            <a:ext cx="5103372" cy="47089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FAC333D-23B3-42EE-9B81-3EDECC5F60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72" t="6692"/>
          <a:stretch/>
        </p:blipFill>
        <p:spPr>
          <a:xfrm>
            <a:off x="0" y="5923052"/>
            <a:ext cx="1571626" cy="1205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592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663" r:id="rId1"/>
    <p:sldLayoutId id="2147484664" r:id="rId2"/>
    <p:sldLayoutId id="2147484665" r:id="rId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669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6699"/>
          </a:solidFill>
          <a:latin typeface="Myriad Pro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6699"/>
          </a:solidFill>
          <a:latin typeface="Myriad Pro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6699"/>
          </a:solidFill>
          <a:latin typeface="Myriad Pro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6699"/>
          </a:solidFill>
          <a:latin typeface="Myriad Pro" pitchFamily="34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6699"/>
          </a:solidFill>
          <a:latin typeface="Myriad Pro" pitchFamily="34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6699"/>
          </a:solidFill>
          <a:latin typeface="Myriad Pro" pitchFamily="34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6699"/>
          </a:solidFill>
          <a:latin typeface="Myriad Pro" pitchFamily="34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6699"/>
          </a:solidFill>
          <a:latin typeface="Myriad Pro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6699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6699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87MDvAvptU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hyperlink" Target="https://sso.agc.gov.sg/Act/AMA2017" TargetMode="External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srsc.org.sg/images/YourGuidetointra-TownCycling.pdf" TargetMode="External"/><Relationship Id="rId5" Type="http://schemas.openxmlformats.org/officeDocument/2006/relationships/image" Target="../media/image18.png"/><Relationship Id="rId4" Type="http://schemas.openxmlformats.org/officeDocument/2006/relationships/image" Target="../media/image17.jpeg"/><Relationship Id="rId9" Type="http://schemas.openxmlformats.org/officeDocument/2006/relationships/hyperlink" Target="https://www.police.gov.sg/Advisories/Traffic/Road-Safety-Tip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wshc.sg/resources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F7BB5-4C4E-4F42-A2FB-653343E58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945" y="1836014"/>
            <a:ext cx="8241031" cy="1325033"/>
          </a:xfrm>
        </p:spPr>
        <p:txBody>
          <a:bodyPr/>
          <a:lstStyle/>
          <a:p>
            <a:r>
              <a:rPr lang="en-SG" sz="2000" b="0" dirty="0">
                <a:solidFill>
                  <a:schemeClr val="bg1">
                    <a:lumMod val="50000"/>
                  </a:schemeClr>
                </a:solidFill>
              </a:rPr>
              <a:t>6 WSH tips for</a:t>
            </a:r>
            <a:br>
              <a:rPr lang="en-SG" dirty="0">
                <a:solidFill>
                  <a:srgbClr val="92D050"/>
                </a:solidFill>
              </a:rPr>
            </a:br>
            <a:r>
              <a:rPr lang="en-SG" sz="4000" spc="300" dirty="0">
                <a:solidFill>
                  <a:srgbClr val="92D050"/>
                </a:solidFill>
              </a:rPr>
              <a:t>SAFE RIDING</a:t>
            </a:r>
            <a:endParaRPr lang="en-SG" sz="3600" spc="300" dirty="0">
              <a:solidFill>
                <a:srgbClr val="92D050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6EE81A-2214-4FEF-A273-9BBC2FE7052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2000" y="5861533"/>
            <a:ext cx="4202431" cy="650780"/>
          </a:xfrm>
        </p:spPr>
        <p:txBody>
          <a:bodyPr/>
          <a:lstStyle/>
          <a:p>
            <a:pPr algn="r"/>
            <a:r>
              <a:rPr lang="en-SG" dirty="0"/>
              <a:t>Making Workplaces Safer</a:t>
            </a:r>
          </a:p>
          <a:p>
            <a:pPr algn="r"/>
            <a:r>
              <a:rPr lang="en-SG" b="0" dirty="0"/>
              <a:t>Adopt safe work practices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580785" y="360000"/>
            <a:ext cx="7470685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u="sng" dirty="0">
                <a:solidFill>
                  <a:srgbClr val="92D050"/>
                </a:solidFill>
                <a:cs typeface="Arial" pitchFamily="34" charset="0"/>
              </a:rPr>
              <a:t>WSH Tip 6</a:t>
            </a:r>
          </a:p>
          <a:p>
            <a:r>
              <a:rPr lang="en-US" sz="3200" b="1" dirty="0">
                <a:solidFill>
                  <a:srgbClr val="C00000"/>
                </a:solidFill>
                <a:cs typeface="Arial" pitchFamily="34" charset="0"/>
              </a:rPr>
              <a:t>Do not hold phone when riding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83965D7-CA8D-4ABB-A545-6152D4D3EE7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517" y="1836938"/>
            <a:ext cx="7966325" cy="39216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F8A13D-2C73-403B-B81A-33197803BA6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584D53F-AF5E-4723-96CB-40045B6453DE}" type="slidenum">
              <a:rPr lang="en-SG" smtClean="0"/>
              <a:pPr/>
              <a:t>10</a:t>
            </a:fld>
            <a:r>
              <a:rPr lang="en-SG"/>
              <a:t>/12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29417757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3">
            <a:extLst>
              <a:ext uri="{FF2B5EF4-FFF2-40B4-BE49-F238E27FC236}">
                <a16:creationId xmlns:a16="http://schemas.microsoft.com/office/drawing/2014/main" id="{CF90E539-9D52-466A-A90F-1335B1D869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2385" y="564960"/>
            <a:ext cx="7820649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b="1" spc="300" dirty="0">
                <a:solidFill>
                  <a:srgbClr val="92D050"/>
                </a:solidFill>
                <a:latin typeface="+mj-lt"/>
                <a:cs typeface="Arial" pitchFamily="34" charset="0"/>
              </a:rPr>
              <a:t>LOOK. THINK. DO. </a:t>
            </a:r>
            <a:br>
              <a:rPr lang="en-US" sz="3600" b="1" spc="300" dirty="0">
                <a:solidFill>
                  <a:srgbClr val="92D050"/>
                </a:solidFill>
                <a:latin typeface="+mj-lt"/>
                <a:cs typeface="Arial" pitchFamily="34" charset="0"/>
              </a:rPr>
            </a:br>
            <a:r>
              <a:rPr lang="en-US" sz="1600" spc="300" dirty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“Safe Riding </a:t>
            </a:r>
            <a:r>
              <a:rPr lang="en-US" sz="1600" spc="300" dirty="0" err="1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Programme</a:t>
            </a:r>
            <a:r>
              <a:rPr lang="en-US" sz="1600" spc="300" dirty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”</a:t>
            </a:r>
            <a:r>
              <a:rPr lang="en-US" sz="1600" spc="300" dirty="0">
                <a:solidFill>
                  <a:srgbClr val="C00000"/>
                </a:solidFill>
                <a:cs typeface="Arial" panose="020B0604020202020204" pitchFamily="34" charset="0"/>
              </a:rPr>
              <a:t>*</a:t>
            </a:r>
            <a:endParaRPr lang="en-US" sz="1600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sp>
        <p:nvSpPr>
          <p:cNvPr id="20" name="Rectangle 2">
            <a:extLst>
              <a:ext uri="{FF2B5EF4-FFF2-40B4-BE49-F238E27FC236}">
                <a16:creationId xmlns:a16="http://schemas.microsoft.com/office/drawing/2014/main" id="{1BCB5EEF-B3E5-49F8-8584-49AA8B3B6E7C}"/>
              </a:ext>
            </a:extLst>
          </p:cNvPr>
          <p:cNvSpPr txBox="1">
            <a:spLocks noChangeArrowheads="1"/>
          </p:cNvSpPr>
          <p:nvPr/>
        </p:nvSpPr>
        <p:spPr>
          <a:xfrm>
            <a:off x="6825311" y="5931568"/>
            <a:ext cx="1873070" cy="371631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GB" altLang="ko-KR" sz="1100" i="1" kern="0" dirty="0">
                <a:ea typeface="Gulim" pitchFamily="34" charset="-127"/>
                <a:cs typeface="Arial" pitchFamily="34" charset="0"/>
              </a:rPr>
              <a:t>Source: </a:t>
            </a:r>
            <a:r>
              <a:rPr lang="en-GB" altLang="ko-KR" sz="1100" i="1" kern="0" dirty="0">
                <a:solidFill>
                  <a:srgbClr val="0070C0"/>
                </a:solidFill>
                <a:ea typeface="Gulim" pitchFamily="34" charset="-127"/>
                <a:cs typeface="Arial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LTA </a:t>
            </a:r>
            <a:endParaRPr lang="en-SG" sz="1100" dirty="0">
              <a:solidFill>
                <a:srgbClr val="0070C0"/>
              </a:solidFill>
            </a:endParaRPr>
          </a:p>
        </p:txBody>
      </p:sp>
      <p:pic>
        <p:nvPicPr>
          <p:cNvPr id="3" name="Picture 2">
            <a:hlinkClick r:id="rId3"/>
            <a:extLst>
              <a:ext uri="{FF2B5EF4-FFF2-40B4-BE49-F238E27FC236}">
                <a16:creationId xmlns:a16="http://schemas.microsoft.com/office/drawing/2014/main" id="{85C0BD38-2D51-4853-B049-94DF07A5DB9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397" y="1464289"/>
            <a:ext cx="7904344" cy="4454119"/>
          </a:xfrm>
          <a:prstGeom prst="rect">
            <a:avLst/>
          </a:prstGeom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7F0FAB31-129D-4BB5-AA9A-BCC5B6A0C857}"/>
              </a:ext>
            </a:extLst>
          </p:cNvPr>
          <p:cNvSpPr txBox="1">
            <a:spLocks noChangeArrowheads="1"/>
          </p:cNvSpPr>
          <p:nvPr/>
        </p:nvSpPr>
        <p:spPr>
          <a:xfrm>
            <a:off x="742086" y="5934054"/>
            <a:ext cx="4215994" cy="287866"/>
          </a:xfrm>
          <a:prstGeom prst="rect">
            <a:avLst/>
          </a:prstGeom>
        </p:spPr>
        <p:txBody>
          <a:bodyPr/>
          <a:lstStyle/>
          <a:p>
            <a:r>
              <a:rPr lang="en-GB" altLang="ko-KR" sz="1200" kern="0" dirty="0">
                <a:solidFill>
                  <a:srgbClr val="C00000"/>
                </a:solidFill>
                <a:latin typeface="+mn-lt"/>
                <a:ea typeface="Gulim" pitchFamily="34" charset="-127"/>
                <a:cs typeface="Arial" pitchFamily="34" charset="0"/>
              </a:rPr>
              <a:t>*</a:t>
            </a:r>
            <a:r>
              <a:rPr lang="en-GB" altLang="ko-KR" sz="1200" kern="0" dirty="0">
                <a:latin typeface="+mn-lt"/>
                <a:ea typeface="Gulim" pitchFamily="34" charset="-127"/>
                <a:cs typeface="Arial" pitchFamily="34" charset="0"/>
              </a:rPr>
              <a:t> Applicable to all riders in Singapore including delivery riders</a:t>
            </a:r>
            <a:endParaRPr lang="en-SG" sz="1200" dirty="0">
              <a:latin typeface="+mn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F6D7FE-8F0E-4719-9922-26C712074BA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584D53F-AF5E-4723-96CB-40045B6453DE}" type="slidenum">
              <a:rPr lang="en-SG" smtClean="0"/>
              <a:pPr/>
              <a:t>11</a:t>
            </a:fld>
            <a:r>
              <a:rPr lang="en-SG" dirty="0"/>
              <a:t>/12</a:t>
            </a:r>
          </a:p>
        </p:txBody>
      </p:sp>
    </p:spTree>
    <p:extLst>
      <p:ext uri="{BB962C8B-B14F-4D97-AF65-F5344CB8AC3E}">
        <p14:creationId xmlns:p14="http://schemas.microsoft.com/office/powerpoint/2010/main" val="4438987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>
            <a:spLocks noChangeArrowheads="1"/>
          </p:cNvSpPr>
          <p:nvPr/>
        </p:nvSpPr>
        <p:spPr bwMode="auto">
          <a:xfrm>
            <a:off x="663964" y="576788"/>
            <a:ext cx="784913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cs typeface="Arial" pitchFamily="34" charset="0"/>
              </a:rPr>
              <a:t>RIDE SAFELY, GO HOME SAFELY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EF62DCD-B0C8-AD4D-AB8D-55044C330F39}"/>
              </a:ext>
            </a:extLst>
          </p:cNvPr>
          <p:cNvSpPr/>
          <p:nvPr/>
        </p:nvSpPr>
        <p:spPr>
          <a:xfrm>
            <a:off x="471311" y="5765603"/>
            <a:ext cx="311987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/>
              <a:t>Download the Active Mobility Act </a:t>
            </a:r>
            <a:r>
              <a:rPr lang="da-DK" sz="1400" dirty="0"/>
              <a:t>at </a:t>
            </a:r>
            <a:r>
              <a:rPr lang="en-SG" sz="1400" dirty="0">
                <a:hlinkClick r:id="rId3"/>
              </a:rPr>
              <a:t>sso.agc.gov.sg/Act/AMA2017</a:t>
            </a:r>
            <a:endParaRPr lang="en-US" sz="1400" dirty="0">
              <a:solidFill>
                <a:srgbClr val="0070C0"/>
              </a:solidFill>
            </a:endParaRPr>
          </a:p>
          <a:p>
            <a:endParaRPr lang="en-US" sz="14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9D80E31-C0D4-4E4A-B20B-644750CED0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5802" y="2755209"/>
            <a:ext cx="2068807" cy="295324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30E70A2-2BDB-4D52-86FF-780C958CB6A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903" y="1406220"/>
            <a:ext cx="2805500" cy="431239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DB9723D5-F003-44F9-8CB5-ADE54C7C4537}"/>
              </a:ext>
            </a:extLst>
          </p:cNvPr>
          <p:cNvSpPr/>
          <p:nvPr/>
        </p:nvSpPr>
        <p:spPr>
          <a:xfrm>
            <a:off x="6279766" y="5770464"/>
            <a:ext cx="258596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/>
              <a:t>Download at  </a:t>
            </a:r>
            <a:r>
              <a:rPr lang="en-SG" sz="1400" dirty="0">
                <a:hlinkClick r:id="rId6"/>
              </a:rPr>
              <a:t>srsc.org.sg/images/YourGuidetointra-TownCycling.pdf</a:t>
            </a:r>
            <a:endParaRPr lang="en-US" sz="1400" dirty="0">
              <a:solidFill>
                <a:srgbClr val="0070C0"/>
              </a:solidFill>
            </a:endParaRPr>
          </a:p>
        </p:txBody>
      </p:sp>
      <p:pic>
        <p:nvPicPr>
          <p:cNvPr id="16" name="Picture 15" descr="A close up of a bicycle&#10;&#10;Description automatically generated">
            <a:extLst>
              <a:ext uri="{FF2B5EF4-FFF2-40B4-BE49-F238E27FC236}">
                <a16:creationId xmlns:a16="http://schemas.microsoft.com/office/drawing/2014/main" id="{3D902896-402B-42E9-8FC4-7DBA7E05535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4486" y="3100748"/>
            <a:ext cx="2746385" cy="154489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74E02E5-0184-4C2A-BECC-20635D31D84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2496" y="1515193"/>
            <a:ext cx="2599293" cy="146258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47351B7D-8F35-45A2-B808-848527510A28}"/>
              </a:ext>
            </a:extLst>
          </p:cNvPr>
          <p:cNvSpPr/>
          <p:nvPr/>
        </p:nvSpPr>
        <p:spPr>
          <a:xfrm>
            <a:off x="3763506" y="4724333"/>
            <a:ext cx="28055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Download </a:t>
            </a:r>
            <a:r>
              <a:rPr lang="en-US" sz="1400" dirty="0">
                <a:hlinkClick r:id="rId9"/>
              </a:rPr>
              <a:t>Road Safety Tips</a:t>
            </a:r>
            <a:endParaRPr lang="en-US" sz="1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F9B6243-217D-45B0-AB87-E39695271793}"/>
              </a:ext>
            </a:extLst>
          </p:cNvPr>
          <p:cNvSpPr/>
          <p:nvPr/>
        </p:nvSpPr>
        <p:spPr>
          <a:xfrm>
            <a:off x="711935" y="1181546"/>
            <a:ext cx="73506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+mn-lt"/>
              </a:rPr>
              <a:t>In 2019, there were 4 fatalities and 17 major injuries resulting from workplace-related traffic accidents.</a:t>
            </a:r>
          </a:p>
        </p:txBody>
      </p:sp>
      <p:sp>
        <p:nvSpPr>
          <p:cNvPr id="16" name="Rectangle 3">
            <a:extLst>
              <a:ext uri="{FF2B5EF4-FFF2-40B4-BE49-F238E27FC236}">
                <a16:creationId xmlns:a16="http://schemas.microsoft.com/office/drawing/2014/main" id="{71F91094-4795-4908-8BAA-EBC76FBFC4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9538" y="563695"/>
            <a:ext cx="697192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b="1" spc="300" dirty="0">
                <a:solidFill>
                  <a:srgbClr val="92D050"/>
                </a:solidFill>
                <a:latin typeface="+mj-lt"/>
                <a:cs typeface="Arial" pitchFamily="34" charset="0"/>
              </a:rPr>
              <a:t>SAFE RIDING</a:t>
            </a:r>
          </a:p>
        </p:txBody>
      </p:sp>
      <p:sp>
        <p:nvSpPr>
          <p:cNvPr id="15" name="Rectangle 10">
            <a:extLst>
              <a:ext uri="{FF2B5EF4-FFF2-40B4-BE49-F238E27FC236}">
                <a16:creationId xmlns:a16="http://schemas.microsoft.com/office/drawing/2014/main" id="{BFFF72DB-E86F-4B26-86E2-C4E7B92D01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936" y="2017855"/>
            <a:ext cx="7763142" cy="4196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Aft>
                <a:spcPts val="0"/>
              </a:spcAft>
              <a:buClr>
                <a:srgbClr val="8A99FF"/>
              </a:buClr>
              <a:buFont typeface="Monotype Sorts" pitchFamily="2" charset="2"/>
              <a:buNone/>
            </a:pPr>
            <a:r>
              <a:rPr lang="en-US" dirty="0">
                <a:latin typeface="+mn-lt"/>
                <a:cs typeface="Calibri" pitchFamily="34" charset="0"/>
              </a:rPr>
              <a:t>The rising popularity of online ordering over the years has </a:t>
            </a:r>
            <a:r>
              <a:rPr lang="en-US" dirty="0" err="1">
                <a:latin typeface="+mn-lt"/>
                <a:cs typeface="Calibri" pitchFamily="34" charset="0"/>
              </a:rPr>
              <a:t>fuelled</a:t>
            </a:r>
            <a:r>
              <a:rPr lang="en-US" dirty="0">
                <a:latin typeface="+mn-lt"/>
                <a:cs typeface="Calibri" pitchFamily="34" charset="0"/>
              </a:rPr>
              <a:t> a strong demand for delivery services. </a:t>
            </a:r>
          </a:p>
          <a:p>
            <a:pPr>
              <a:spcAft>
                <a:spcPts val="0"/>
              </a:spcAft>
              <a:buClr>
                <a:srgbClr val="8A99FF"/>
              </a:buClr>
              <a:buFont typeface="Monotype Sorts" pitchFamily="2" charset="2"/>
              <a:buNone/>
            </a:pPr>
            <a:endParaRPr lang="en-US" dirty="0">
              <a:latin typeface="+mn-lt"/>
              <a:cs typeface="Calibri" pitchFamily="34" charset="0"/>
            </a:endParaRPr>
          </a:p>
          <a:p>
            <a:pPr>
              <a:spcAft>
                <a:spcPts val="0"/>
              </a:spcAft>
              <a:buClr>
                <a:srgbClr val="8A99FF"/>
              </a:buClr>
              <a:buFont typeface="Monotype Sorts" pitchFamily="2" charset="2"/>
              <a:buNone/>
            </a:pPr>
            <a:r>
              <a:rPr lang="en-US" dirty="0">
                <a:latin typeface="+mn-lt"/>
                <a:cs typeface="Calibri" pitchFamily="34" charset="0"/>
              </a:rPr>
              <a:t>This demand is increasingly met by </a:t>
            </a:r>
            <a:r>
              <a:rPr lang="en-US" u="sng" dirty="0">
                <a:latin typeface="+mn-lt"/>
                <a:cs typeface="Calibri" pitchFamily="34" charset="0"/>
              </a:rPr>
              <a:t>motorcycles</a:t>
            </a:r>
            <a:r>
              <a:rPr lang="en-US" dirty="0">
                <a:latin typeface="+mn-lt"/>
                <a:cs typeface="Calibri" pitchFamily="34" charset="0"/>
              </a:rPr>
              <a:t>, </a:t>
            </a:r>
            <a:r>
              <a:rPr lang="en-US" u="sng" dirty="0">
                <a:latin typeface="+mn-lt"/>
                <a:cs typeface="Calibri" pitchFamily="34" charset="0"/>
              </a:rPr>
              <a:t>bicycles</a:t>
            </a:r>
            <a:r>
              <a:rPr lang="en-US" dirty="0">
                <a:latin typeface="+mn-lt"/>
                <a:cs typeface="Calibri" pitchFamily="34" charset="0"/>
              </a:rPr>
              <a:t> and </a:t>
            </a:r>
          </a:p>
          <a:p>
            <a:pPr>
              <a:spcAft>
                <a:spcPts val="0"/>
              </a:spcAft>
              <a:buClr>
                <a:srgbClr val="8A99FF"/>
              </a:buClr>
              <a:buFont typeface="Monotype Sorts" pitchFamily="2" charset="2"/>
              <a:buNone/>
            </a:pPr>
            <a:r>
              <a:rPr lang="en-US" u="sng" dirty="0">
                <a:latin typeface="+mn-lt"/>
                <a:cs typeface="Calibri" pitchFamily="34" charset="0"/>
              </a:rPr>
              <a:t>power-assisted bicycles</a:t>
            </a:r>
            <a:r>
              <a:rPr lang="en-US" dirty="0">
                <a:latin typeface="+mn-lt"/>
                <a:cs typeface="Calibri" pitchFamily="34" charset="0"/>
              </a:rPr>
              <a:t>.</a:t>
            </a:r>
          </a:p>
          <a:p>
            <a:pPr>
              <a:spcAft>
                <a:spcPts val="0"/>
              </a:spcAft>
              <a:buClr>
                <a:srgbClr val="8A99FF"/>
              </a:buClr>
              <a:buFont typeface="Monotype Sorts" pitchFamily="2" charset="2"/>
              <a:buNone/>
            </a:pPr>
            <a:endParaRPr lang="en-US" dirty="0">
              <a:latin typeface="+mn-lt"/>
              <a:cs typeface="Calibri" pitchFamily="34" charset="0"/>
            </a:endParaRPr>
          </a:p>
          <a:p>
            <a:pPr>
              <a:spcAft>
                <a:spcPts val="0"/>
              </a:spcAft>
              <a:buClr>
                <a:srgbClr val="8A99FF"/>
              </a:buClr>
              <a:buFont typeface="Monotype Sorts" pitchFamily="2" charset="2"/>
              <a:buNone/>
            </a:pPr>
            <a:r>
              <a:rPr lang="en-US" dirty="0">
                <a:latin typeface="+mn-lt"/>
                <a:cs typeface="Calibri" pitchFamily="34" charset="0"/>
              </a:rPr>
              <a:t>Unsafe riding practices are dangerous and cause harm </a:t>
            </a:r>
          </a:p>
          <a:p>
            <a:pPr>
              <a:spcAft>
                <a:spcPts val="0"/>
              </a:spcAft>
              <a:buClr>
                <a:srgbClr val="8A99FF"/>
              </a:buClr>
              <a:buFont typeface="Monotype Sorts" pitchFamily="2" charset="2"/>
              <a:buNone/>
            </a:pPr>
            <a:r>
              <a:rPr lang="en-US" dirty="0">
                <a:latin typeface="+mn-lt"/>
                <a:cs typeface="Calibri" pitchFamily="34" charset="0"/>
              </a:rPr>
              <a:t>to riders, pedestrians and other road users. </a:t>
            </a:r>
          </a:p>
          <a:p>
            <a:pPr>
              <a:spcAft>
                <a:spcPts val="0"/>
              </a:spcAft>
              <a:buClr>
                <a:srgbClr val="8A99FF"/>
              </a:buClr>
              <a:buFont typeface="Monotype Sorts" pitchFamily="2" charset="2"/>
              <a:buNone/>
            </a:pPr>
            <a:endParaRPr lang="en-US" dirty="0">
              <a:latin typeface="+mn-lt"/>
              <a:cs typeface="Calibri" pitchFamily="34" charset="0"/>
            </a:endParaRPr>
          </a:p>
          <a:p>
            <a:pPr>
              <a:spcAft>
                <a:spcPts val="0"/>
              </a:spcAft>
              <a:buClr>
                <a:srgbClr val="8A99FF"/>
              </a:buClr>
              <a:buFont typeface="Monotype Sorts" pitchFamily="2" charset="2"/>
              <a:buNone/>
            </a:pPr>
            <a:r>
              <a:rPr lang="en-US" dirty="0">
                <a:solidFill>
                  <a:srgbClr val="C00000"/>
                </a:solidFill>
                <a:latin typeface="+mn-lt"/>
                <a:cs typeface="Calibri" pitchFamily="34" charset="0"/>
              </a:rPr>
              <a:t>Riders must adopt safe riding habits </a:t>
            </a:r>
            <a:r>
              <a:rPr lang="en-US" dirty="0">
                <a:latin typeface="+mn-lt"/>
                <a:cs typeface="Calibri" pitchFamily="34" charset="0"/>
              </a:rPr>
              <a:t>on the roads to</a:t>
            </a:r>
          </a:p>
          <a:p>
            <a:pPr>
              <a:spcAft>
                <a:spcPts val="0"/>
              </a:spcAft>
              <a:buClr>
                <a:srgbClr val="8A99FF"/>
              </a:buClr>
              <a:buFont typeface="Monotype Sorts" pitchFamily="2" charset="2"/>
              <a:buNone/>
            </a:pPr>
            <a:r>
              <a:rPr lang="en-US" dirty="0">
                <a:latin typeface="+mn-lt"/>
                <a:cs typeface="Calibri" pitchFamily="34" charset="0"/>
              </a:rPr>
              <a:t>protect themselves and the public. </a:t>
            </a:r>
          </a:p>
          <a:p>
            <a:pPr>
              <a:spcAft>
                <a:spcPts val="0"/>
              </a:spcAft>
              <a:buClr>
                <a:srgbClr val="8A99FF"/>
              </a:buClr>
              <a:buFont typeface="Monotype Sorts" pitchFamily="2" charset="2"/>
              <a:buNone/>
            </a:pPr>
            <a:endParaRPr lang="en-US" dirty="0">
              <a:latin typeface="+mn-lt"/>
              <a:cs typeface="Calibri" pitchFamily="34" charset="0"/>
            </a:endParaRPr>
          </a:p>
          <a:p>
            <a:pPr>
              <a:spcAft>
                <a:spcPts val="0"/>
              </a:spcAft>
              <a:buClr>
                <a:srgbClr val="8A99FF"/>
              </a:buClr>
              <a:buFont typeface="Monotype Sorts" pitchFamily="2" charset="2"/>
              <a:buNone/>
            </a:pPr>
            <a:r>
              <a:rPr lang="en-US" dirty="0">
                <a:latin typeface="+mn-lt"/>
                <a:cs typeface="Calibri" pitchFamily="34" charset="0"/>
              </a:rPr>
              <a:t>Do your risk assessment before starting work.</a:t>
            </a:r>
          </a:p>
          <a:p>
            <a:pPr>
              <a:spcAft>
                <a:spcPts val="0"/>
              </a:spcAft>
              <a:buClr>
                <a:srgbClr val="8A99FF"/>
              </a:buClr>
              <a:buFont typeface="Monotype Sorts" pitchFamily="2" charset="2"/>
              <a:buNone/>
            </a:pP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82C82C2-DE6E-4D17-A86D-13D718BBFE1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D402"/>
              </a:clrFrom>
              <a:clrTo>
                <a:srgbClr val="FFD402">
                  <a:alpha val="0"/>
                </a:srgbClr>
              </a:clrTo>
            </a:clrChange>
          </a:blip>
          <a:srcRect l="3713" t="2887" r="3143" b="2520"/>
          <a:stretch/>
        </p:blipFill>
        <p:spPr>
          <a:xfrm>
            <a:off x="6310582" y="3921488"/>
            <a:ext cx="2394856" cy="2372818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57600A9-C3CA-4D1A-8205-ABF6A82DB0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584D53F-AF5E-4723-96CB-40045B6453DE}" type="slidenum">
              <a:rPr lang="en-SG" smtClean="0"/>
              <a:pPr/>
              <a:t>2</a:t>
            </a:fld>
            <a:r>
              <a:rPr lang="en-SG"/>
              <a:t>/12</a:t>
            </a:r>
            <a:endParaRPr lang="en-S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>
            <a:spLocks noChangeArrowheads="1"/>
          </p:cNvSpPr>
          <p:nvPr/>
        </p:nvSpPr>
        <p:spPr bwMode="auto">
          <a:xfrm>
            <a:off x="688494" y="567374"/>
            <a:ext cx="658736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b="1" spc="300" dirty="0">
                <a:solidFill>
                  <a:srgbClr val="92D050"/>
                </a:solidFill>
                <a:latin typeface="+mj-lt"/>
                <a:cs typeface="Arial" pitchFamily="34" charset="0"/>
              </a:rPr>
              <a:t>GUIDE TO SAFE RIDING</a:t>
            </a: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722508" y="1174113"/>
            <a:ext cx="4782915" cy="389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Aft>
                <a:spcPts val="0"/>
              </a:spcAft>
              <a:buClr>
                <a:srgbClr val="8A99FF"/>
              </a:buClr>
              <a:buFont typeface="Monotype Sorts" pitchFamily="2" charset="2"/>
              <a:buNone/>
            </a:pPr>
            <a:r>
              <a:rPr lang="en-US" b="1" dirty="0">
                <a:latin typeface="+mn-lt"/>
                <a:cs typeface="Calibri" pitchFamily="34" charset="0"/>
              </a:rPr>
              <a:t>Risk Assessment (RA) is key to preventing injuries when riding.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3F03369-21DA-4F89-80B3-62A969EECD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5776" y="1919872"/>
            <a:ext cx="2715946" cy="386160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533F9AA-EB23-4464-9B46-9ABBA6055091}"/>
              </a:ext>
            </a:extLst>
          </p:cNvPr>
          <p:cNvSpPr/>
          <p:nvPr/>
        </p:nvSpPr>
        <p:spPr>
          <a:xfrm>
            <a:off x="6535906" y="5815471"/>
            <a:ext cx="224592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latin typeface="+mn-lt"/>
              </a:rPr>
              <a:t>Download at</a:t>
            </a:r>
          </a:p>
          <a:p>
            <a:pPr algn="r"/>
            <a:r>
              <a:rPr lang="en-US" sz="1400" dirty="0">
                <a:latin typeface="+mn-lt"/>
                <a:hlinkClick r:id="rId4"/>
              </a:rPr>
              <a:t>www.wshc.sg/resources</a:t>
            </a:r>
            <a:endParaRPr lang="en-US" sz="1400" dirty="0">
              <a:latin typeface="+mn-lt"/>
            </a:endParaRPr>
          </a:p>
          <a:p>
            <a:endParaRPr lang="en-US" sz="1400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E026565A-5BF2-46EB-A46B-5336861AE9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2663312"/>
              </p:ext>
            </p:extLst>
          </p:nvPr>
        </p:nvGraphicFramePr>
        <p:xfrm>
          <a:off x="802041" y="1923818"/>
          <a:ext cx="4739958" cy="3845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57420">
                  <a:extLst>
                    <a:ext uri="{9D8B030D-6E8A-4147-A177-3AD203B41FA5}">
                      <a16:colId xmlns:a16="http://schemas.microsoft.com/office/drawing/2014/main" val="3428431052"/>
                    </a:ext>
                  </a:extLst>
                </a:gridCol>
                <a:gridCol w="1239656">
                  <a:extLst>
                    <a:ext uri="{9D8B030D-6E8A-4147-A177-3AD203B41FA5}">
                      <a16:colId xmlns:a16="http://schemas.microsoft.com/office/drawing/2014/main" val="1625876603"/>
                    </a:ext>
                  </a:extLst>
                </a:gridCol>
                <a:gridCol w="1742882">
                  <a:extLst>
                    <a:ext uri="{9D8B030D-6E8A-4147-A177-3AD203B41FA5}">
                      <a16:colId xmlns:a16="http://schemas.microsoft.com/office/drawing/2014/main" val="2469246539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rgbClr val="C00000"/>
                          </a:solidFill>
                          <a:latin typeface="+mn-lt"/>
                          <a:cs typeface="Calibri" pitchFamily="34" charset="0"/>
                        </a:rPr>
                        <a:t>Examples of Possible Hazards</a:t>
                      </a:r>
                      <a:endParaRPr lang="en-SG" b="1" dirty="0">
                        <a:solidFill>
                          <a:srgbClr val="C00000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G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71675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SG" dirty="0">
                          <a:latin typeface="+mn-lt"/>
                          <a:cs typeface="Calibri" panose="020F0502020204030204" pitchFamily="34" charset="0"/>
                        </a:rPr>
                        <a:t>Route taken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SG" dirty="0">
                          <a:latin typeface="+mn-lt"/>
                          <a:cs typeface="Calibri" panose="020F0502020204030204" pitchFamily="34" charset="0"/>
                        </a:rPr>
                        <a:t>Uneven surfaces &amp; slopes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SG" dirty="0">
                          <a:latin typeface="+mn-lt"/>
                          <a:cs typeface="Calibri" panose="020F0502020204030204" pitchFamily="34" charset="0"/>
                        </a:rPr>
                        <a:t>Roads with fast vehicles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79602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SG" dirty="0">
                          <a:latin typeface="+mn-lt"/>
                          <a:cs typeface="Calibri" panose="020F0502020204030204" pitchFamily="34" charset="0"/>
                        </a:rPr>
                        <a:t>Environment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SG" dirty="0">
                          <a:latin typeface="+mn-lt"/>
                          <a:cs typeface="Calibri" panose="020F0502020204030204" pitchFamily="34" charset="0"/>
                        </a:rPr>
                        <a:t>Heat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SG" dirty="0">
                          <a:latin typeface="+mn-lt"/>
                          <a:cs typeface="Calibri" panose="020F0502020204030204" pitchFamily="34" charset="0"/>
                        </a:rPr>
                        <a:t>Rain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SG" dirty="0">
                          <a:latin typeface="+mn-lt"/>
                          <a:cs typeface="Calibri" panose="020F0502020204030204" pitchFamily="34" charset="0"/>
                        </a:rPr>
                        <a:t>Air quality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SG" dirty="0">
                          <a:latin typeface="+mn-lt"/>
                          <a:cs typeface="Calibri" panose="020F0502020204030204" pitchFamily="34" charset="0"/>
                        </a:rPr>
                        <a:t>Night work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95968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dirty="0">
                          <a:latin typeface="+mn-lt"/>
                          <a:cs typeface="Calibri" panose="020F0502020204030204" pitchFamily="34" charset="0"/>
                        </a:rPr>
                        <a:t>Equipment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SG" dirty="0">
                          <a:latin typeface="+mn-lt"/>
                          <a:cs typeface="Calibri" panose="020F0502020204030204" pitchFamily="34" charset="0"/>
                        </a:rPr>
                        <a:t>Condition of tyres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SG" dirty="0">
                          <a:latin typeface="+mn-lt"/>
                          <a:cs typeface="Calibri" panose="020F0502020204030204" pitchFamily="34" charset="0"/>
                        </a:rPr>
                        <a:t>Condition of brakes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SG" dirty="0">
                          <a:latin typeface="+mn-lt"/>
                          <a:cs typeface="Calibri" panose="020F0502020204030204" pitchFamily="34" charset="0"/>
                        </a:rPr>
                        <a:t>Battery type &amp; condition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93883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dirty="0">
                          <a:latin typeface="+mn-lt"/>
                          <a:cs typeface="Calibri" panose="020F0502020204030204" pitchFamily="34" charset="0"/>
                        </a:rPr>
                        <a:t>Rider’s behaviour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SG" dirty="0">
                          <a:latin typeface="+mn-lt"/>
                          <a:cs typeface="Calibri" panose="020F0502020204030204" pitchFamily="34" charset="0"/>
                        </a:rPr>
                        <a:t>Speeding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SG" dirty="0">
                          <a:latin typeface="+mn-lt"/>
                          <a:cs typeface="Calibri" panose="020F0502020204030204" pitchFamily="34" charset="0"/>
                        </a:rPr>
                        <a:t>Use of phone while riding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18559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SG" dirty="0">
                          <a:latin typeface="+mn-lt"/>
                          <a:cs typeface="Calibri" panose="020F0502020204030204" pitchFamily="34" charset="0"/>
                        </a:rPr>
                        <a:t>Rider’s health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SG" dirty="0">
                          <a:latin typeface="+mn-lt"/>
                          <a:cs typeface="Calibri" panose="020F0502020204030204" pitchFamily="34" charset="0"/>
                        </a:rPr>
                        <a:t>Fatigue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SG" dirty="0">
                          <a:latin typeface="+mn-lt"/>
                          <a:cs typeface="Calibri" panose="020F0502020204030204" pitchFamily="34" charset="0"/>
                        </a:rPr>
                        <a:t>Ergonomic risks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6710969"/>
                  </a:ext>
                </a:extLst>
              </a:tr>
            </a:tbl>
          </a:graphicData>
        </a:graphic>
      </p:graphicFrame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CE84EAD-2B5D-40C4-88BB-E32B0AD13AD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584D53F-AF5E-4723-96CB-40045B6453DE}" type="slidenum">
              <a:rPr lang="en-SG" smtClean="0"/>
              <a:pPr/>
              <a:t>3</a:t>
            </a:fld>
            <a:r>
              <a:rPr lang="en-SG"/>
              <a:t>/12</a:t>
            </a:r>
            <a:endParaRPr lang="en-SG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>
            <a:spLocks noChangeArrowheads="1"/>
          </p:cNvSpPr>
          <p:nvPr/>
        </p:nvSpPr>
        <p:spPr bwMode="auto">
          <a:xfrm>
            <a:off x="719501" y="570574"/>
            <a:ext cx="777159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b="1" spc="300" dirty="0">
                <a:solidFill>
                  <a:srgbClr val="92D050"/>
                </a:solidFill>
                <a:latin typeface="+mj-lt"/>
                <a:cs typeface="Arial" pitchFamily="34" charset="0"/>
              </a:rPr>
              <a:t>SAFE WORK PRACTICES</a:t>
            </a:r>
            <a:r>
              <a:rPr lang="en-US" sz="3600" dirty="0">
                <a:latin typeface="+mj-lt"/>
                <a:cs typeface="Calibri" pitchFamily="34" charset="0"/>
              </a:rPr>
              <a:t> </a:t>
            </a:r>
            <a:r>
              <a:rPr lang="en-US" dirty="0">
                <a:latin typeface="+mn-lt"/>
                <a:cs typeface="Calibri" pitchFamily="34" charset="0"/>
              </a:rPr>
              <a:t>(non-exhaustive)</a:t>
            </a:r>
            <a:r>
              <a:rPr lang="en-US" b="1" spc="300" dirty="0">
                <a:solidFill>
                  <a:srgbClr val="92D050"/>
                </a:solidFill>
                <a:latin typeface="+mn-lt"/>
                <a:cs typeface="Arial" pitchFamily="34" charset="0"/>
              </a:rPr>
              <a:t> </a:t>
            </a:r>
            <a:r>
              <a:rPr lang="en-US" dirty="0">
                <a:latin typeface="+mn-lt"/>
                <a:cs typeface="Calibri" pitchFamily="34" charset="0"/>
              </a:rPr>
              <a:t> </a:t>
            </a:r>
          </a:p>
          <a:p>
            <a:r>
              <a:rPr lang="en-US" dirty="0">
                <a:latin typeface="Calibri" pitchFamily="34" charset="0"/>
                <a:cs typeface="Calibri" pitchFamily="34" charset="0"/>
              </a:rPr>
              <a:t>				</a:t>
            </a:r>
            <a:endParaRPr lang="en-US" b="1" spc="300" dirty="0">
              <a:solidFill>
                <a:srgbClr val="92D050"/>
              </a:solidFill>
              <a:latin typeface="+mj-lt"/>
              <a:cs typeface="Arial" pitchFamily="34" charset="0"/>
            </a:endParaRP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737789" y="1183134"/>
            <a:ext cx="4782915" cy="416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Aft>
                <a:spcPts val="0"/>
              </a:spcAft>
              <a:buClr>
                <a:srgbClr val="8A99FF"/>
              </a:buClr>
              <a:buFont typeface="Monotype Sorts" pitchFamily="2" charset="2"/>
              <a:buNone/>
            </a:pPr>
            <a:r>
              <a:rPr lang="en-US" sz="2800" b="1" dirty="0">
                <a:solidFill>
                  <a:srgbClr val="C00000"/>
                </a:solidFill>
                <a:latin typeface="+mn-lt"/>
                <a:cs typeface="Calibri" pitchFamily="34" charset="0"/>
              </a:rPr>
              <a:t>For riders</a:t>
            </a:r>
            <a:endParaRPr lang="en-US" sz="2800" dirty="0">
              <a:latin typeface="+mn-lt"/>
              <a:cs typeface="Calibri" pitchFamily="34" charset="0"/>
            </a:endParaRPr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5C45871F-6349-45FE-8B50-E09DD56B01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1491" y="1682462"/>
            <a:ext cx="6634002" cy="426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85750" indent="-285750">
              <a:spcAft>
                <a:spcPts val="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  <a:cs typeface="Calibri" pitchFamily="34" charset="0"/>
              </a:rPr>
              <a:t>Ride only if you are fit for work</a:t>
            </a:r>
          </a:p>
          <a:p>
            <a:pPr marL="285750" indent="-285750">
              <a:spcAft>
                <a:spcPts val="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  <a:cs typeface="Calibri" pitchFamily="34" charset="0"/>
              </a:rPr>
              <a:t>Check your equipment before the start of each workday</a:t>
            </a:r>
          </a:p>
          <a:p>
            <a:pPr marL="285750" indent="-285750">
              <a:spcAft>
                <a:spcPts val="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  <a:cs typeface="Calibri" pitchFamily="34" charset="0"/>
              </a:rPr>
              <a:t>Wear bright-</a:t>
            </a:r>
            <a:r>
              <a:rPr lang="en-US" dirty="0" err="1">
                <a:latin typeface="+mn-lt"/>
                <a:cs typeface="Calibri" pitchFamily="34" charset="0"/>
              </a:rPr>
              <a:t>coloured</a:t>
            </a:r>
            <a:r>
              <a:rPr lang="en-US" dirty="0">
                <a:latin typeface="+mn-lt"/>
                <a:cs typeface="Calibri" pitchFamily="34" charset="0"/>
              </a:rPr>
              <a:t> clothing</a:t>
            </a:r>
          </a:p>
          <a:p>
            <a:pPr marL="285750" indent="-285750">
              <a:spcAft>
                <a:spcPts val="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  <a:cs typeface="Calibri" pitchFamily="34" charset="0"/>
              </a:rPr>
              <a:t>Accept jobs with reasonable delivery times</a:t>
            </a:r>
          </a:p>
          <a:p>
            <a:pPr marL="285750" indent="-285750">
              <a:spcAft>
                <a:spcPts val="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  <a:cs typeface="Calibri" pitchFamily="34" charset="0"/>
              </a:rPr>
              <a:t>Do not speed</a:t>
            </a:r>
          </a:p>
          <a:p>
            <a:pPr marL="285750" indent="-285750">
              <a:spcAft>
                <a:spcPts val="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  <a:latin typeface="+mn-lt"/>
                <a:cs typeface="Calibri" pitchFamily="34" charset="0"/>
              </a:rPr>
              <a:t>Choose the safer delivery route</a:t>
            </a:r>
          </a:p>
          <a:p>
            <a:pPr marL="285750" indent="-285750">
              <a:spcAft>
                <a:spcPts val="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  <a:latin typeface="+mn-lt"/>
                <a:cs typeface="Calibri" pitchFamily="34" charset="0"/>
              </a:rPr>
              <a:t>Be aware of your surroundings when you ride</a:t>
            </a:r>
          </a:p>
          <a:p>
            <a:pPr marL="285750" indent="-285750">
              <a:spcAft>
                <a:spcPts val="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  <a:latin typeface="+mn-lt"/>
                <a:cs typeface="Calibri" pitchFamily="34" charset="0"/>
              </a:rPr>
              <a:t>Look out for and give way to pedestrians</a:t>
            </a:r>
          </a:p>
          <a:p>
            <a:pPr marL="285750" indent="-285750">
              <a:spcAft>
                <a:spcPts val="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  <a:latin typeface="+mn-lt"/>
                <a:cs typeface="Calibri" pitchFamily="34" charset="0"/>
              </a:rPr>
              <a:t>Stop if you need to look at your phone</a:t>
            </a:r>
          </a:p>
          <a:p>
            <a:pPr marL="285750" indent="-285750">
              <a:spcAft>
                <a:spcPts val="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  <a:latin typeface="+mn-lt"/>
                <a:cs typeface="Calibri" pitchFamily="34" charset="0"/>
              </a:rPr>
              <a:t>Dismount and walk when navigating through a crowd</a:t>
            </a:r>
          </a:p>
          <a:p>
            <a:pPr marL="285750" indent="-285750">
              <a:spcAft>
                <a:spcPts val="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  <a:cs typeface="Calibri" pitchFamily="34" charset="0"/>
              </a:rPr>
              <a:t>Stop the delivery or decline jobs during heavy rain</a:t>
            </a:r>
          </a:p>
          <a:p>
            <a:pPr marL="285750" indent="-285750">
              <a:spcAft>
                <a:spcPts val="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  <a:cs typeface="Calibri" pitchFamily="34" charset="0"/>
              </a:rPr>
              <a:t>Notify customers to expect delays during bad weather</a:t>
            </a:r>
          </a:p>
          <a:p>
            <a:pPr marL="285750" indent="-285750">
              <a:spcAft>
                <a:spcPts val="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  <a:cs typeface="Calibri" pitchFamily="34" charset="0"/>
              </a:rPr>
              <a:t>Take rest breaks as necessary</a:t>
            </a:r>
          </a:p>
          <a:p>
            <a:pPr marL="285750" indent="-285750">
              <a:spcAft>
                <a:spcPts val="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  <a:cs typeface="Calibri" pitchFamily="34" charset="0"/>
              </a:rPr>
              <a:t>Do not work excessive hours</a:t>
            </a:r>
          </a:p>
          <a:p>
            <a:pPr marL="285750" indent="-285750">
              <a:spcAft>
                <a:spcPts val="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  <a:cs typeface="Calibri" pitchFamily="34" charset="0"/>
              </a:rPr>
              <a:t>Send your equipment for regular inspection/routine maintenance</a:t>
            </a:r>
          </a:p>
          <a:p>
            <a:pPr marL="285750" indent="-285750">
              <a:spcAft>
                <a:spcPts val="0"/>
              </a:spcAft>
              <a:buClr>
                <a:srgbClr val="8A99FF"/>
              </a:buClr>
              <a:buFont typeface="Arial" panose="020B0604020202020204" pitchFamily="34" charset="0"/>
              <a:buChar char="•"/>
            </a:pPr>
            <a:endParaRPr lang="en-US" dirty="0">
              <a:latin typeface="Calibri" pitchFamily="34" charset="0"/>
              <a:cs typeface="Calibri" pitchFamily="34" charset="0"/>
            </a:endParaRPr>
          </a:p>
          <a:p>
            <a:pPr>
              <a:spcAft>
                <a:spcPts val="0"/>
              </a:spcAft>
              <a:buClr>
                <a:srgbClr val="8A99FF"/>
              </a:buClr>
            </a:pP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1B07CA0-3391-4011-96AF-17DD47655A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8078" y="6109954"/>
            <a:ext cx="2133600" cy="416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spcAft>
                <a:spcPts val="0"/>
              </a:spcAft>
              <a:buClr>
                <a:srgbClr val="8A99FF"/>
              </a:buClr>
              <a:buFont typeface="Monotype Sorts" pitchFamily="2" charset="2"/>
              <a:buNone/>
            </a:pPr>
            <a:endParaRPr lang="en-US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4AD1DE-EC10-4CD6-A0C6-41A002B84F7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584D53F-AF5E-4723-96CB-40045B6453DE}" type="slidenum">
              <a:rPr lang="en-SG" smtClean="0"/>
              <a:pPr/>
              <a:t>4</a:t>
            </a:fld>
            <a:r>
              <a:rPr lang="en-SG" dirty="0"/>
              <a:t>/12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586764-75E8-48BA-84E0-A4D380921B2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237" y="1761848"/>
            <a:ext cx="981793" cy="4094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596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allAtOnce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580785" y="360000"/>
            <a:ext cx="7470685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u="sng" dirty="0">
                <a:solidFill>
                  <a:srgbClr val="92D050"/>
                </a:solidFill>
                <a:cs typeface="Arial" pitchFamily="34" charset="0"/>
              </a:rPr>
              <a:t>WSH Tip 1</a:t>
            </a:r>
          </a:p>
          <a:p>
            <a:r>
              <a:rPr lang="en-US" sz="3200" b="1" dirty="0">
                <a:solidFill>
                  <a:srgbClr val="C00000"/>
                </a:solidFill>
                <a:cs typeface="Arial" pitchFamily="34" charset="0"/>
              </a:rPr>
              <a:t>Do not ride when ill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B9B58C4-D0D9-49F3-A348-506C57F0ECF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334" y="1825842"/>
            <a:ext cx="7892851" cy="3985610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9333059-F149-475E-946F-131F62E4048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584D53F-AF5E-4723-96CB-40045B6453DE}" type="slidenum">
              <a:rPr lang="en-SG" smtClean="0"/>
              <a:pPr/>
              <a:t>5</a:t>
            </a:fld>
            <a:r>
              <a:rPr lang="en-SG"/>
              <a:t>/12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18357943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580786" y="360000"/>
            <a:ext cx="72787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u="sng" dirty="0">
                <a:solidFill>
                  <a:srgbClr val="92D050"/>
                </a:solidFill>
                <a:cs typeface="Arial" pitchFamily="34" charset="0"/>
              </a:rPr>
              <a:t>WSH Tip 2</a:t>
            </a:r>
          </a:p>
          <a:p>
            <a:r>
              <a:rPr lang="en-US" sz="3200" b="1" dirty="0">
                <a:solidFill>
                  <a:srgbClr val="C00000"/>
                </a:solidFill>
                <a:cs typeface="Arial" pitchFamily="34" charset="0"/>
              </a:rPr>
              <a:t>Do not ride within </a:t>
            </a:r>
            <a:r>
              <a:rPr lang="en-US" sz="3200" b="1" dirty="0" err="1">
                <a:solidFill>
                  <a:srgbClr val="C00000"/>
                </a:solidFill>
                <a:cs typeface="Arial" pitchFamily="34" charset="0"/>
              </a:rPr>
              <a:t>blindspot</a:t>
            </a:r>
            <a:r>
              <a:rPr lang="en-US" sz="3200" b="1" dirty="0">
                <a:solidFill>
                  <a:srgbClr val="C00000"/>
                </a:solidFill>
                <a:cs typeface="Arial" pitchFamily="34" charset="0"/>
              </a:rPr>
              <a:t> zone </a:t>
            </a:r>
          </a:p>
          <a:p>
            <a:r>
              <a:rPr lang="en-US" sz="3200" b="1" dirty="0">
                <a:solidFill>
                  <a:srgbClr val="C00000"/>
                </a:solidFill>
                <a:cs typeface="Arial" pitchFamily="34" charset="0"/>
              </a:rPr>
              <a:t>of other drivers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61D1986-0259-47C8-8DAC-0C28CE3EDAB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805" y="2097274"/>
            <a:ext cx="7874170" cy="3886966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E481EA-CB7D-45D6-AA43-E58E891DE34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584D53F-AF5E-4723-96CB-40045B6453DE}" type="slidenum">
              <a:rPr lang="en-SG" smtClean="0"/>
              <a:pPr/>
              <a:t>6</a:t>
            </a:fld>
            <a:r>
              <a:rPr lang="en-SG"/>
              <a:t>/12</a:t>
            </a:r>
            <a:endParaRPr lang="en-SG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580787" y="360000"/>
            <a:ext cx="7703242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u="sng" dirty="0">
                <a:solidFill>
                  <a:srgbClr val="92D050"/>
                </a:solidFill>
                <a:cs typeface="Arial" pitchFamily="34" charset="0"/>
              </a:rPr>
              <a:t>WSH Tip 3</a:t>
            </a:r>
          </a:p>
          <a:p>
            <a:r>
              <a:rPr lang="en-US" sz="3200" b="1" dirty="0">
                <a:solidFill>
                  <a:srgbClr val="C00000"/>
                </a:solidFill>
                <a:cs typeface="Arial" pitchFamily="34" charset="0"/>
              </a:rPr>
              <a:t>Wear mask when necessary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4AC844-D332-491B-B14C-CF20428E99D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584D53F-AF5E-4723-96CB-40045B6453DE}" type="slidenum">
              <a:rPr lang="en-SG" smtClean="0"/>
              <a:pPr/>
              <a:t>7</a:t>
            </a:fld>
            <a:r>
              <a:rPr lang="en-SG"/>
              <a:t>/12</a:t>
            </a:r>
            <a:endParaRPr lang="en-SG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54E3404-C802-134E-BDD0-FB402A91D4F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288" y="1818339"/>
            <a:ext cx="7987192" cy="3940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1111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580786" y="360000"/>
            <a:ext cx="7784885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u="sng" dirty="0">
                <a:solidFill>
                  <a:srgbClr val="92D050"/>
                </a:solidFill>
                <a:cs typeface="Arial" pitchFamily="34" charset="0"/>
              </a:rPr>
              <a:t>WSH Tip 4</a:t>
            </a:r>
          </a:p>
          <a:p>
            <a:r>
              <a:rPr lang="en-US" sz="3200" b="1" dirty="0">
                <a:solidFill>
                  <a:srgbClr val="C00000"/>
                </a:solidFill>
                <a:cs typeface="Arial" pitchFamily="34" charset="0"/>
              </a:rPr>
              <a:t>Stay hydrated at all times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288D70-5439-4B39-AF31-2F7C64889EE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584D53F-AF5E-4723-96CB-40045B6453DE}" type="slidenum">
              <a:rPr lang="en-SG" smtClean="0"/>
              <a:pPr/>
              <a:t>8</a:t>
            </a:fld>
            <a:r>
              <a:rPr lang="en-SG"/>
              <a:t>/12</a:t>
            </a:r>
            <a:endParaRPr lang="en-SG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33FEF7A-D4B8-5C49-9D51-51E106C2864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778" y="1815499"/>
            <a:ext cx="7940383" cy="3995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813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580786" y="360000"/>
            <a:ext cx="7425790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u="sng" dirty="0">
                <a:solidFill>
                  <a:srgbClr val="92D050"/>
                </a:solidFill>
                <a:cs typeface="Arial" pitchFamily="34" charset="0"/>
              </a:rPr>
              <a:t>WSH Tip 5</a:t>
            </a:r>
          </a:p>
          <a:p>
            <a:r>
              <a:rPr lang="en-US" sz="3200" b="1" dirty="0">
                <a:solidFill>
                  <a:srgbClr val="C00000"/>
                </a:solidFill>
                <a:cs typeface="Arial" pitchFamily="34" charset="0"/>
              </a:rPr>
              <a:t>Take shelter during bad weather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4611722-08C0-4E97-B742-03C14C539FD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744" y="1825407"/>
            <a:ext cx="7980098" cy="393313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E6290D-9A85-4B58-B164-C56658DF908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584D53F-AF5E-4723-96CB-40045B6453DE}" type="slidenum">
              <a:rPr lang="en-SG" smtClean="0"/>
              <a:pPr/>
              <a:t>9</a:t>
            </a:fld>
            <a:r>
              <a:rPr lang="en-SG"/>
              <a:t>/12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950180462"/>
      </p:ext>
    </p:extLst>
  </p:cSld>
  <p:clrMapOvr>
    <a:masterClrMapping/>
  </p:clrMapOvr>
</p:sld>
</file>

<file path=ppt/theme/theme1.xml><?xml version="1.0" encoding="utf-8"?>
<a:theme xmlns:a="http://schemas.openxmlformats.org/drawingml/2006/main" name="20100329 Organising Comm Meeting - Update from planning team #3">
  <a:themeElements>
    <a:clrScheme name="WSHC Presentation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WSHC Presentation Template">
      <a:majorFont>
        <a:latin typeface="Myriad Pro"/>
        <a:ea typeface=""/>
        <a:cs typeface="Arial"/>
      </a:majorFont>
      <a:minorFont>
        <a:latin typeface="Myriad Pro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WSHC Presentatio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SHC Presentation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SHC Presentation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SHC Presentation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SHC Presentation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SHC Presentation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SHC Presentation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SHC Presentation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SHC Presentation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SHC Presentation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SHC Presentation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SHC Presentation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1D70C16F0951B4B941C929915881E40" ma:contentTypeVersion="12" ma:contentTypeDescription="Create a new document." ma:contentTypeScope="" ma:versionID="43242f4159a7eced04d6d86423f25805">
  <xsd:schema xmlns:xsd="http://www.w3.org/2001/XMLSchema" xmlns:xs="http://www.w3.org/2001/XMLSchema" xmlns:p="http://schemas.microsoft.com/office/2006/metadata/properties" xmlns:ns2="12a6bfef-e109-4a0f-b62d-ff2763486e00" xmlns:ns3="cbe9bbb5-45e3-4447-80d6-4cb6f335969f" targetNamespace="http://schemas.microsoft.com/office/2006/metadata/properties" ma:root="true" ma:fieldsID="5d84fc2635d2a16034c6cd942e943e9d" ns2:_="" ns3:_="">
    <xsd:import namespace="12a6bfef-e109-4a0f-b62d-ff2763486e00"/>
    <xsd:import namespace="cbe9bbb5-45e3-4447-80d6-4cb6f335969f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a6bfef-e109-4a0f-b62d-ff2763486e0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e9bbb5-45e3-4447-80d6-4cb6f33596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4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B4FC05E-4844-4930-A95F-6BEE03B21FFC}">
  <ds:schemaRefs>
    <ds:schemaRef ds:uri="http://schemas.microsoft.com/office/2006/documentManagement/types"/>
    <ds:schemaRef ds:uri="http://schemas.microsoft.com/office/2006/metadata/properties"/>
    <ds:schemaRef ds:uri="http://purl.org/dc/terms/"/>
    <ds:schemaRef ds:uri="http://schemas.openxmlformats.org/package/2006/metadata/core-properties"/>
    <ds:schemaRef ds:uri="12a6bfef-e109-4a0f-b62d-ff2763486e00"/>
    <ds:schemaRef ds:uri="http://purl.org/dc/dcmitype/"/>
    <ds:schemaRef ds:uri="http://schemas.microsoft.com/office/infopath/2007/PartnerControls"/>
    <ds:schemaRef ds:uri="cbe9bbb5-45e3-4447-80d6-4cb6f335969f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74820FD6-71F1-4F98-8A2B-AA0B0F2B056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7CA7420-1CC1-4953-8CB9-491F482C03C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2a6bfef-e109-4a0f-b62d-ff2763486e00"/>
    <ds:schemaRef ds:uri="cbe9bbb5-45e3-4447-80d6-4cb6f335969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15354</TotalTime>
  <Words>909</Words>
  <Application>Microsoft Macintosh PowerPoint</Application>
  <PresentationFormat>On-screen Show (4:3)</PresentationFormat>
  <Paragraphs>139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Gulim</vt:lpstr>
      <vt:lpstr>Myriad Pro</vt:lpstr>
      <vt:lpstr>Arial</vt:lpstr>
      <vt:lpstr>Calibri</vt:lpstr>
      <vt:lpstr>Monotype Sorts</vt:lpstr>
      <vt:lpstr>20100329 Organising Comm Meeting - Update from planning team #3</vt:lpstr>
      <vt:lpstr>6 WSH tips for SAFE RIDING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Making Workplaces Safer</dc:title>
  <dc:subject/>
  <dc:creator>Brought to you by WSH Council</dc:creator>
  <cp:keywords>WSH Practices</cp:keywords>
  <dc:description/>
  <cp:lastModifiedBy>Microsoft Office User</cp:lastModifiedBy>
  <cp:revision>887</cp:revision>
  <dcterms:created xsi:type="dcterms:W3CDTF">2009-07-13T01:57:01Z</dcterms:created>
  <dcterms:modified xsi:type="dcterms:W3CDTF">2020-06-10T15:28:20Z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0x01010091D70C16F0951B4B941C929915881E40</vt:lpwstr>
  </property>
</Properties>
</file>