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4"/>
  </p:sldMasterIdLst>
  <p:notesMasterIdLst>
    <p:notesMasterId r:id="rId15"/>
  </p:notesMasterIdLst>
  <p:handoutMasterIdLst>
    <p:handoutMasterId r:id="rId16"/>
  </p:handoutMasterIdLst>
  <p:sldIdLst>
    <p:sldId id="283" r:id="rId5"/>
    <p:sldId id="434" r:id="rId6"/>
    <p:sldId id="438" r:id="rId7"/>
    <p:sldId id="460" r:id="rId8"/>
    <p:sldId id="461" r:id="rId9"/>
    <p:sldId id="462" r:id="rId10"/>
    <p:sldId id="464" r:id="rId11"/>
    <p:sldId id="466" r:id="rId12"/>
    <p:sldId id="465" r:id="rId13"/>
    <p:sldId id="459" r:id="rId14"/>
  </p:sldIdLst>
  <p:sldSz cx="9144000" cy="6858000" type="screen4x3"/>
  <p:notesSz cx="9939338" cy="6807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son Joseph LOH" initials="EJL" lastIdx="1" clrIdx="0">
    <p:extLst>
      <p:ext uri="{19B8F6BF-5375-455C-9EA6-DF929625EA0E}">
        <p15:presenceInfo xmlns:p15="http://schemas.microsoft.com/office/powerpoint/2012/main" userId="S::edison_joseph_loh@wshc.sg::2208c0a8-f3a6-4bd1-b0e2-76461fcebc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66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7" autoAdjust="0"/>
    <p:restoredTop sz="84712" autoAdjust="0"/>
  </p:normalViewPr>
  <p:slideViewPr>
    <p:cSldViewPr snapToGrid="0">
      <p:cViewPr varScale="1">
        <p:scale>
          <a:sx n="74" d="100"/>
          <a:sy n="74" d="100"/>
        </p:scale>
        <p:origin x="1248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308475" cy="33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3" tIns="45917" rIns="91833" bIns="4591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9275" y="1"/>
            <a:ext cx="4308475" cy="33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3" tIns="45917" rIns="91833" bIns="4591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65808"/>
            <a:ext cx="4308475" cy="33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3" tIns="45917" rIns="91833" bIns="4591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9275" y="6465808"/>
            <a:ext cx="4308475" cy="33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3" tIns="45917" rIns="91833" bIns="459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DB2C37-ABFB-4983-BBB3-C26DC8E75A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10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8475" cy="339804"/>
          </a:xfrm>
          <a:prstGeom prst="rect">
            <a:avLst/>
          </a:prstGeom>
        </p:spPr>
        <p:txBody>
          <a:bodyPr vert="horz" wrap="square" lIns="91833" tIns="45917" rIns="91833" bIns="4591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9275" y="1"/>
            <a:ext cx="4308475" cy="339804"/>
          </a:xfrm>
          <a:prstGeom prst="rect">
            <a:avLst/>
          </a:prstGeom>
        </p:spPr>
        <p:txBody>
          <a:bodyPr vert="horz" wrap="square" lIns="91833" tIns="45917" rIns="91833" bIns="4591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A59F51-550D-4216-BC73-2C7579DB50B6}" type="datetimeFigureOut">
              <a:rPr lang="en-US"/>
              <a:pPr/>
              <a:t>6/29/2020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405188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33" tIns="45917" rIns="91833" bIns="4591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775" y="3232904"/>
            <a:ext cx="7951788" cy="3064589"/>
          </a:xfrm>
          <a:prstGeom prst="rect">
            <a:avLst/>
          </a:prstGeom>
        </p:spPr>
        <p:txBody>
          <a:bodyPr vert="horz" lIns="91833" tIns="45917" rIns="91833" bIns="4591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65808"/>
            <a:ext cx="4308475" cy="339804"/>
          </a:xfrm>
          <a:prstGeom prst="rect">
            <a:avLst/>
          </a:prstGeom>
        </p:spPr>
        <p:txBody>
          <a:bodyPr vert="horz" wrap="square" lIns="91833" tIns="45917" rIns="91833" bIns="4591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9275" y="6465808"/>
            <a:ext cx="4308475" cy="339804"/>
          </a:xfrm>
          <a:prstGeom prst="rect">
            <a:avLst/>
          </a:prstGeom>
        </p:spPr>
        <p:txBody>
          <a:bodyPr vert="horz" wrap="square" lIns="91833" tIns="45917" rIns="91833" bIns="459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E9DE7D-FD8A-49F6-AEF4-BF7BEEEDE5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12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F98DCA-5630-4348-96D3-59E5A07B7983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87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The kitchen can be a safe work environment so long as you adopt good </a:t>
            </a:r>
            <a:r>
              <a:rPr lang="en-SG"/>
              <a:t>WSH practices. </a:t>
            </a:r>
          </a:p>
          <a:p>
            <a:r>
              <a:rPr lang="en-SG"/>
              <a:t>Remember</a:t>
            </a:r>
            <a:r>
              <a:rPr lang="en-SG" dirty="0"/>
              <a:t>, kitchen hazards can be prevented and safety starts with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58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Kitchen hazards can result in accidents. These accidents include </a:t>
            </a:r>
            <a:r>
              <a:rPr lang="en-SG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slips, trips and falls</a:t>
            </a: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is one of the top workplace injuries in the food and beverage industry. Fires and explosions may also occur due to the abundance of </a:t>
            </a:r>
            <a:r>
              <a:rPr lang="en-SG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flammable materials typically used in kitchens </a:t>
            </a: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as cooking gas (e.g. piped-in from LPG cylinders), cooking oils, oily kitchen towels and fine dust (e.g. flour or icing sugar). </a:t>
            </a:r>
          </a:p>
          <a:p>
            <a:endParaRPr lang="en-GB" dirty="0"/>
          </a:p>
          <a:p>
            <a:r>
              <a:rPr lang="en-GB" dirty="0"/>
              <a:t>Examples of common kitchen hazards include: </a:t>
            </a:r>
          </a:p>
          <a:p>
            <a:pPr marL="285750" lvl="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SG" dirty="0"/>
              <a:t>Wet or oily floor </a:t>
            </a:r>
          </a:p>
          <a:p>
            <a:pPr marL="285750" lvl="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SG" dirty="0"/>
              <a:t>Uneven or loose flooring </a:t>
            </a:r>
          </a:p>
          <a:p>
            <a:pPr marL="285750" lvl="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SG" dirty="0"/>
              <a:t>Obstructions placed on the floor (e.g. boxes and bins) </a:t>
            </a:r>
          </a:p>
          <a:p>
            <a:pPr marL="285750" lvl="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SG" dirty="0"/>
              <a:t>Gas accumulation and flammable vapor cloud formation </a:t>
            </a:r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SG" dirty="0"/>
              <a:t>Hot kitchen equipment (e.g. ovens and stoves)</a:t>
            </a:r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SG" dirty="0"/>
              <a:t>Knives and other sharp kitchen objects</a:t>
            </a:r>
          </a:p>
          <a:p>
            <a:pPr marL="285750" lvl="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SG" dirty="0"/>
              <a:t>Unattended cooking </a:t>
            </a:r>
          </a:p>
          <a:p>
            <a:pPr marL="285750" lvl="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SG" dirty="0"/>
          </a:p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highlight>
                  <a:srgbClr val="00FFFF"/>
                </a:highlight>
                <a:cs typeface="Arial" panose="020B0604020202020204" pitchFamily="34" charset="0"/>
              </a:rPr>
              <a:t>Reduce the risk </a:t>
            </a:r>
            <a:r>
              <a:rPr lang="en-US" sz="1200" dirty="0">
                <a:cs typeface="Arial" panose="020B0604020202020204" pitchFamily="34" charset="0"/>
              </a:rPr>
              <a:t>of kitchen accidents by making simple changes in the way you work.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Always do your risk assessment before starting work.</a:t>
            </a:r>
          </a:p>
          <a:p>
            <a:pPr marL="0" lvl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9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 general, you should establish a good housekeeping system to keep the kitchen clean and tidy. </a:t>
            </a:r>
          </a:p>
          <a:p>
            <a:r>
              <a:rPr lang="en-GB" dirty="0"/>
              <a:t>Good housekeeping can prevent hazards from being created in the kitchen as the work progresses.</a:t>
            </a:r>
          </a:p>
          <a:p>
            <a:endParaRPr lang="en-GB" dirty="0"/>
          </a:p>
          <a:p>
            <a:r>
              <a:rPr lang="en-GB" dirty="0"/>
              <a:t>Some good housekeeping practices include: </a:t>
            </a:r>
          </a:p>
          <a:p>
            <a:pPr marL="171450" indent="-171450">
              <a:buFontTx/>
              <a:buChar char="-"/>
            </a:pPr>
            <a:r>
              <a:rPr lang="en-GB" dirty="0"/>
              <a:t>Keeping walkways free from obstructions, especially fire exits </a:t>
            </a:r>
          </a:p>
          <a:p>
            <a:pPr marL="171450" indent="-171450">
              <a:buFontTx/>
              <a:buChar char="-"/>
            </a:pPr>
            <a:r>
              <a:rPr lang="en-GB" dirty="0"/>
              <a:t>Repairing leaks and broken tiles as soon as possible as these present trip hazards. Cordon off dangerous areas until they have been fixed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Storing flammable materials safely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Locking gas cylinders in fireproof cabinets, and/or locating them away from heat sources and in well-ventilated areas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87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Place and store knives safely after use. Do not leave knives lying around haphazardly.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31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Always attend to the cooking on the stove. Unattended cooking such as boiling pots can result in possible fire risk.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54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Keep the kitchen clean and tidy to maintain a safe environment for preparing food.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30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Dress appropriately to protect yourself in the kitchen. Wear a kitchen hat (or hair net), chef’s apron and covered non-slip shoes.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89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 spill or contamination on the floor must be cleaned up as soon as possible to prevent slips and falls.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52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/>
              <a:t>Find out some of the common hazards lurking in the kitchen environment.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52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er-01.jpg">
            <a:extLst>
              <a:ext uri="{FF2B5EF4-FFF2-40B4-BE49-F238E27FC236}">
                <a16:creationId xmlns:a16="http://schemas.microsoft.com/office/drawing/2014/main" id="{ACFD7894-456F-4037-B183-DC2B0C4EB2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9549"/>
            <a:ext cx="9156735" cy="68675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7C08A2-D9DD-4A07-9366-4DC8DCA260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824" y="3193183"/>
            <a:ext cx="4094109" cy="187086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D1A64552-9B1A-4F33-8D90-F467A5EF7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570" y="1681637"/>
            <a:ext cx="8241031" cy="1325033"/>
          </a:xfrm>
          <a:prstGeom prst="rect">
            <a:avLst/>
          </a:prstGeom>
        </p:spPr>
        <p:txBody>
          <a:bodyPr/>
          <a:lstStyle>
            <a:lvl1pPr algn="l">
              <a:defRPr sz="3000" b="1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SG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48B9D886-461F-439F-9F8C-4B5A9A27DA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" y="5328101"/>
            <a:ext cx="2795240" cy="337457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400" b="0">
                <a:solidFill>
                  <a:srgbClr val="5D6367"/>
                </a:solidFill>
              </a:defRPr>
            </a:lvl1pPr>
          </a:lstStyle>
          <a:p>
            <a:pPr lvl="0"/>
            <a:r>
              <a:rPr lang="en-SG" dirty="0"/>
              <a:t>Date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110410C8-2934-4A51-9D1C-FCD97728B5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69" y="5766747"/>
            <a:ext cx="4202431" cy="33543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400" b="1">
                <a:solidFill>
                  <a:srgbClr val="5D6367"/>
                </a:solidFill>
              </a:defRPr>
            </a:lvl1pPr>
          </a:lstStyle>
          <a:p>
            <a:pPr lvl="0"/>
            <a:r>
              <a:rPr lang="en-SG" dirty="0"/>
              <a:t>Presenter’s Name and Branch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84B2850F-961D-49B3-8E21-4B5DDC4994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570" y="6134435"/>
            <a:ext cx="2795240" cy="33543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400" b="0">
                <a:solidFill>
                  <a:srgbClr val="5D6367"/>
                </a:solidFill>
              </a:defRPr>
            </a:lvl1pPr>
          </a:lstStyle>
          <a:p>
            <a:pPr lvl="0"/>
            <a:r>
              <a:rPr lang="en-SG" dirty="0"/>
              <a:t>Meeting Name</a:t>
            </a:r>
          </a:p>
        </p:txBody>
      </p:sp>
    </p:spTree>
    <p:extLst>
      <p:ext uri="{BB962C8B-B14F-4D97-AF65-F5344CB8AC3E}">
        <p14:creationId xmlns:p14="http://schemas.microsoft.com/office/powerpoint/2010/main" val="1702630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4A21EDE-C93C-44BB-AE41-16EEE316CE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11" y="6055138"/>
            <a:ext cx="1300447" cy="8028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5FBE3B-AB14-41AA-A431-4326727C76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4299" y="0"/>
            <a:ext cx="3949700" cy="3549651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508002" y="6431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4B254-6ABE-410E-B61A-BD0E73BAD8F2}"/>
              </a:ext>
            </a:extLst>
          </p:cNvPr>
          <p:cNvSpPr txBox="1"/>
          <p:nvPr userDrawn="1"/>
        </p:nvSpPr>
        <p:spPr>
          <a:xfrm>
            <a:off x="508002" y="6431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1C2B00-1812-43D2-9E03-76A4CB877A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878658" y="6416297"/>
            <a:ext cx="2133600" cy="305177"/>
          </a:xfrm>
          <a:prstGeom prst="rect">
            <a:avLst/>
          </a:prstGeom>
        </p:spPr>
        <p:txBody>
          <a:bodyPr/>
          <a:lstStyle>
            <a:lvl1pPr algn="r">
              <a:defRPr sz="1200" baseline="0"/>
            </a:lvl1pPr>
          </a:lstStyle>
          <a:p>
            <a:fld id="{8584D53F-AF5E-4723-96CB-40045B6453DE}" type="slidenum">
              <a:rPr lang="en-SG" smtClean="0"/>
              <a:pPr/>
              <a:t>‹#›</a:t>
            </a:fld>
            <a:r>
              <a:rPr lang="en-SG" dirty="0"/>
              <a:t>/10</a:t>
            </a:r>
          </a:p>
        </p:txBody>
      </p:sp>
    </p:spTree>
    <p:extLst>
      <p:ext uri="{BB962C8B-B14F-4D97-AF65-F5344CB8AC3E}">
        <p14:creationId xmlns:p14="http://schemas.microsoft.com/office/powerpoint/2010/main" val="49814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solidFill>
          <a:srgbClr val="9CC8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858314-F50C-44B5-9935-40FA6E7B1F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875" y="-918469"/>
            <a:ext cx="5103372" cy="47089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AC333D-23B3-42EE-9B81-3EDECC5F60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23052"/>
            <a:ext cx="1571626" cy="120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9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63" r:id="rId1"/>
    <p:sldLayoutId id="2147484664" r:id="rId2"/>
    <p:sldLayoutId id="2147484665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99"/>
          </a:solidFill>
          <a:latin typeface="Myriad Pro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99"/>
          </a:solidFill>
          <a:latin typeface="Myriad Pro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99"/>
          </a:solidFill>
          <a:latin typeface="Myriad Pro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99"/>
          </a:solidFill>
          <a:latin typeface="Myriad Pro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6699"/>
          </a:solidFill>
          <a:latin typeface="Myriad Pro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6699"/>
          </a:solidFill>
          <a:latin typeface="Myriad Pro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6699"/>
          </a:solidFill>
          <a:latin typeface="Myriad Pro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6699"/>
          </a:solidFill>
          <a:latin typeface="Myriad Pro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6699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699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shc.sg/resources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bijjdj-nkg&amp;list=UU-Q-6ma5V9tjmocEx4Ul6Zw&amp;index=2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F7BB5-4C4E-4F42-A2FB-653343E5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945" y="1836014"/>
            <a:ext cx="8241031" cy="1325033"/>
          </a:xfrm>
        </p:spPr>
        <p:txBody>
          <a:bodyPr/>
          <a:lstStyle/>
          <a:p>
            <a:r>
              <a:rPr lang="en-SG" sz="2000" b="0" dirty="0">
                <a:solidFill>
                  <a:schemeClr val="bg1">
                    <a:lumMod val="50000"/>
                  </a:schemeClr>
                </a:solidFill>
              </a:rPr>
              <a:t>5 WSH tips to preventing </a:t>
            </a:r>
            <a:br>
              <a:rPr lang="en-SG" dirty="0">
                <a:solidFill>
                  <a:srgbClr val="92D050"/>
                </a:solidFill>
              </a:rPr>
            </a:br>
            <a:r>
              <a:rPr lang="en-SG" sz="4000" spc="300" dirty="0">
                <a:solidFill>
                  <a:srgbClr val="92D050"/>
                </a:solidFill>
              </a:rPr>
              <a:t>KITCHEN HAZARDS</a:t>
            </a:r>
            <a:endParaRPr lang="en-SG" sz="3600" spc="300" dirty="0">
              <a:solidFill>
                <a:srgbClr val="92D05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6EE81A-2214-4FEF-A273-9BBC2FE70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0" y="5861533"/>
            <a:ext cx="4202431" cy="650780"/>
          </a:xfrm>
        </p:spPr>
        <p:txBody>
          <a:bodyPr/>
          <a:lstStyle/>
          <a:p>
            <a:pPr algn="r"/>
            <a:r>
              <a:rPr lang="en-SG" dirty="0"/>
              <a:t>Making Workplaces Safer</a:t>
            </a:r>
          </a:p>
          <a:p>
            <a:pPr algn="r"/>
            <a:r>
              <a:rPr lang="en-SG" b="0" dirty="0"/>
              <a:t>Adopt safe work practices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343988" y="371894"/>
            <a:ext cx="66664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KITCHEN HAZARDS </a:t>
            </a:r>
            <a:r>
              <a:rPr lang="en-US" sz="3600" b="1" dirty="0">
                <a:solidFill>
                  <a:schemeClr val="bg1"/>
                </a:solidFill>
              </a:rPr>
              <a:t>CAN BE PREVENTED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F62DCD-B0C8-AD4D-AB8D-55044C330F39}"/>
              </a:ext>
            </a:extLst>
          </p:cNvPr>
          <p:cNvSpPr/>
          <p:nvPr/>
        </p:nvSpPr>
        <p:spPr>
          <a:xfrm>
            <a:off x="5650483" y="5354121"/>
            <a:ext cx="33558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Download at </a:t>
            </a:r>
            <a:r>
              <a:rPr lang="en-US" sz="1400" dirty="0">
                <a:hlinkClick r:id="rId3"/>
              </a:rPr>
              <a:t>www.wshc.sg/resources</a:t>
            </a:r>
            <a:endParaRPr lang="en-US" sz="1400" dirty="0"/>
          </a:p>
          <a:p>
            <a:pPr algn="r"/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E618EF-C89C-43A0-BA0B-147A13750D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947" y="1199078"/>
            <a:ext cx="4292524" cy="40666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079D5F-FAEF-4694-BF56-782C22CE30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138" y="3925818"/>
            <a:ext cx="1641755" cy="23298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B9A1C05-8559-4760-844C-8457D1EADD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934" y="1697059"/>
            <a:ext cx="2077531" cy="29521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5BEA1-F03D-4EB9-BC34-6565555AA2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473" y="3380243"/>
            <a:ext cx="2056459" cy="28754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9B6243-217D-45B0-AB87-E39695271793}"/>
              </a:ext>
            </a:extLst>
          </p:cNvPr>
          <p:cNvSpPr/>
          <p:nvPr/>
        </p:nvSpPr>
        <p:spPr>
          <a:xfrm>
            <a:off x="699538" y="1401160"/>
            <a:ext cx="7278917" cy="3867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SG" b="1" dirty="0">
                <a:latin typeface="+mn-lt"/>
              </a:rPr>
              <a:t>Kitchen hazards can result in incidents such as contact with hot surfaces or sharp objects, slips, trips and falls, fires and explosions, amongst others. 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SG" dirty="0"/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SG" dirty="0">
                <a:latin typeface="+mn-lt"/>
              </a:rPr>
              <a:t>Examples of common kitchen hazards include: </a:t>
            </a:r>
          </a:p>
          <a:p>
            <a:pPr marL="285750" lvl="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SG" dirty="0">
                <a:latin typeface="+mn-lt"/>
              </a:rPr>
              <a:t>Wet or oily floor </a:t>
            </a:r>
          </a:p>
          <a:p>
            <a:pPr marL="285750" lvl="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SG" dirty="0">
                <a:latin typeface="+mn-lt"/>
              </a:rPr>
              <a:t>Uneven or loose flooring </a:t>
            </a:r>
          </a:p>
          <a:p>
            <a:pPr marL="285750" lvl="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SG" dirty="0">
                <a:latin typeface="+mn-lt"/>
              </a:rPr>
              <a:t>Obstructions placed on the floor (e.g. boxes and bins) </a:t>
            </a:r>
          </a:p>
          <a:p>
            <a:pPr marL="285750" lvl="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SG" dirty="0">
                <a:latin typeface="+mn-lt"/>
              </a:rPr>
              <a:t>Gas accumulation and flammable vapor cloud formation </a:t>
            </a:r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SG" dirty="0">
                <a:latin typeface="+mn-lt"/>
              </a:rPr>
              <a:t>Hot kitchen equipment (e.g. ovens and stoves)</a:t>
            </a:r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SG" dirty="0">
                <a:latin typeface="+mn-lt"/>
              </a:rPr>
              <a:t>Knives and other sharp kitchen objects</a:t>
            </a:r>
          </a:p>
          <a:p>
            <a:pPr marL="285750" lvl="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SG" dirty="0">
                <a:latin typeface="+mn-lt"/>
              </a:rPr>
              <a:t>Unattended cooking 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71F91094-4795-4908-8BAA-EBC76FBFC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538" y="563695"/>
            <a:ext cx="69719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spc="300" dirty="0">
                <a:solidFill>
                  <a:srgbClr val="92D050"/>
                </a:solidFill>
                <a:latin typeface="+mj-lt"/>
                <a:cs typeface="Arial" pitchFamily="34" charset="0"/>
              </a:rPr>
              <a:t>KITCHEN HAZARDS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F85647-7748-4E1D-9B38-F0AF376ECF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84D53F-AF5E-4723-96CB-40045B6453DE}" type="slidenum">
              <a:rPr lang="en-SG" smtClean="0"/>
              <a:pPr/>
              <a:t>2</a:t>
            </a:fld>
            <a:r>
              <a:rPr lang="en-SG" dirty="0"/>
              <a:t>/10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699538" y="563694"/>
            <a:ext cx="74089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spc="300" dirty="0">
                <a:solidFill>
                  <a:srgbClr val="92D050"/>
                </a:solidFill>
                <a:latin typeface="+mj-lt"/>
                <a:cs typeface="Arial" pitchFamily="34" charset="0"/>
              </a:rPr>
              <a:t>HOUSEKEEPING IS IMPORTANT!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99538" y="1842242"/>
            <a:ext cx="7021006" cy="47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ts val="0"/>
              </a:spcAft>
              <a:buClr>
                <a:srgbClr val="8A99FF"/>
              </a:buClr>
              <a:buFont typeface="Monotype Sorts" pitchFamily="2" charset="2"/>
              <a:buNone/>
            </a:pPr>
            <a:r>
              <a:rPr lang="en-US" b="1" dirty="0">
                <a:latin typeface="+mn-lt"/>
                <a:cs typeface="Calibri" pitchFamily="34" charset="0"/>
              </a:rPr>
              <a:t>Always keep the kitchen clean and tidy to prevent incidents.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1966" y="2241247"/>
            <a:ext cx="7634423" cy="2682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0"/>
              </a:spcAft>
              <a:buClr>
                <a:srgbClr val="8A99FF"/>
              </a:buClr>
              <a:buFont typeface="Monotype Sorts" pitchFamily="2" charset="2"/>
              <a:buNone/>
            </a:pPr>
            <a:r>
              <a:rPr lang="en-US" sz="2800" b="1" i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Good housekeeping practices</a:t>
            </a:r>
          </a:p>
          <a:p>
            <a:pPr marL="285750" indent="-285750">
              <a:lnSpc>
                <a:spcPct val="12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Calibri" pitchFamily="34" charset="0"/>
              </a:rPr>
              <a:t>Keeping walkways free from obstructions</a:t>
            </a:r>
          </a:p>
          <a:p>
            <a:pPr marL="285750" indent="-285750">
              <a:lnSpc>
                <a:spcPct val="12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Calibri" pitchFamily="34" charset="0"/>
              </a:rPr>
              <a:t>Keeping walkways dry and free from oil</a:t>
            </a:r>
          </a:p>
          <a:p>
            <a:pPr marL="285750" indent="-285750">
              <a:lnSpc>
                <a:spcPct val="12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Calibri" pitchFamily="34" charset="0"/>
              </a:rPr>
              <a:t>Repairing leaks and broken tiles immediately</a:t>
            </a:r>
          </a:p>
          <a:p>
            <a:pPr marL="285750" indent="-285750">
              <a:lnSpc>
                <a:spcPct val="12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Calibri" pitchFamily="34" charset="0"/>
              </a:rPr>
              <a:t>Storing sharp objects safely after use</a:t>
            </a:r>
          </a:p>
          <a:p>
            <a:pPr marL="285750" indent="-285750">
              <a:lnSpc>
                <a:spcPct val="12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Calibri" pitchFamily="34" charset="0"/>
              </a:rPr>
              <a:t>Storing flammable materials safely</a:t>
            </a:r>
          </a:p>
          <a:p>
            <a:pPr marL="285750" indent="-285750">
              <a:lnSpc>
                <a:spcPct val="12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Calibri" pitchFamily="34" charset="0"/>
              </a:rPr>
              <a:t>Locating gas cylinders away from heat sources and in well-ventilated areas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CF40F2-ED03-46CF-9954-FD861A18ED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84D53F-AF5E-4723-96CB-40045B6453DE}" type="slidenum">
              <a:rPr lang="en-SG" smtClean="0"/>
              <a:pPr/>
              <a:t>3</a:t>
            </a:fld>
            <a:r>
              <a:rPr lang="en-SG"/>
              <a:t>/10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80785" y="360000"/>
            <a:ext cx="756727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>
                <a:solidFill>
                  <a:srgbClr val="92D050"/>
                </a:solidFill>
                <a:cs typeface="Arial" pitchFamily="34" charset="0"/>
              </a:rPr>
              <a:t>WSH Tip 1</a:t>
            </a:r>
          </a:p>
          <a:p>
            <a:r>
              <a:rPr lang="en-US" sz="3200" b="1" dirty="0">
                <a:solidFill>
                  <a:srgbClr val="C00000"/>
                </a:solidFill>
                <a:cs typeface="Arial" pitchFamily="34" charset="0"/>
              </a:rPr>
              <a:t>Place and store knives safely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40CC5A-CA5F-481C-8917-826CD5BCF9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84D53F-AF5E-4723-96CB-40045B6453DE}" type="slidenum">
              <a:rPr lang="en-SG" smtClean="0"/>
              <a:pPr/>
              <a:t>4</a:t>
            </a:fld>
            <a:r>
              <a:rPr lang="en-SG"/>
              <a:t>/10</a:t>
            </a:r>
            <a:endParaRPr lang="en-SG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2F3A1D-015D-2646-AB0D-B2053A1FA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568" y="2029461"/>
            <a:ext cx="7858935" cy="383184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80787" y="360000"/>
            <a:ext cx="688189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>
                <a:solidFill>
                  <a:srgbClr val="92D050"/>
                </a:solidFill>
                <a:cs typeface="Arial" pitchFamily="34" charset="0"/>
              </a:rPr>
              <a:t>WSH Tip 2</a:t>
            </a:r>
          </a:p>
          <a:p>
            <a:r>
              <a:rPr lang="en-US" sz="3200" b="1" dirty="0">
                <a:solidFill>
                  <a:srgbClr val="C00000"/>
                </a:solidFill>
                <a:cs typeface="Arial" pitchFamily="34" charset="0"/>
              </a:rPr>
              <a:t>Do not leave pots unattended on the stove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F0EB62-AD61-42A2-BEE1-E8CE04A126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84D53F-AF5E-4723-96CB-40045B6453DE}" type="slidenum">
              <a:rPr lang="en-SG" smtClean="0"/>
              <a:pPr/>
              <a:t>5</a:t>
            </a:fld>
            <a:r>
              <a:rPr lang="en-SG"/>
              <a:t>/10</a:t>
            </a:r>
            <a:endParaRPr lang="en-SG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E86A2E-D0EB-0649-9371-D57374816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32" y="2039438"/>
            <a:ext cx="7860405" cy="383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1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80785" y="360000"/>
            <a:ext cx="8228917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>
                <a:solidFill>
                  <a:srgbClr val="92D050"/>
                </a:solidFill>
                <a:cs typeface="Arial" pitchFamily="34" charset="0"/>
              </a:rPr>
              <a:t>WSH Tip 3</a:t>
            </a:r>
          </a:p>
          <a:p>
            <a:r>
              <a:rPr lang="en-US" sz="3200" b="1" dirty="0">
                <a:solidFill>
                  <a:srgbClr val="C00000"/>
                </a:solidFill>
                <a:cs typeface="Arial" pitchFamily="34" charset="0"/>
              </a:rPr>
              <a:t>Keep the kitchen tidy and clear of clutter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8812AA-8CF4-4872-AAE2-B9A93E32C6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84D53F-AF5E-4723-96CB-40045B6453DE}" type="slidenum">
              <a:rPr lang="en-SG" smtClean="0"/>
              <a:pPr/>
              <a:t>6</a:t>
            </a:fld>
            <a:r>
              <a:rPr lang="en-SG"/>
              <a:t>/10</a:t>
            </a:r>
            <a:endParaRPr lang="en-SG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3EE5D1-C86C-E34B-B777-F223B7D916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32" y="2039297"/>
            <a:ext cx="7885392" cy="383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80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80785" y="360000"/>
            <a:ext cx="747068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>
                <a:solidFill>
                  <a:srgbClr val="92D050"/>
                </a:solidFill>
                <a:cs typeface="Arial" pitchFamily="34" charset="0"/>
              </a:rPr>
              <a:t>WSH Tip 4</a:t>
            </a:r>
          </a:p>
          <a:p>
            <a:r>
              <a:rPr lang="en-US" sz="3200" b="1" dirty="0">
                <a:solidFill>
                  <a:srgbClr val="C00000"/>
                </a:solidFill>
                <a:cs typeface="Arial" pitchFamily="34" charset="0"/>
              </a:rPr>
              <a:t>Dress properly in the kitchen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EB637A-11BA-4EE6-A286-A26C84E57E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84D53F-AF5E-4723-96CB-40045B6453DE}" type="slidenum">
              <a:rPr lang="en-SG" smtClean="0"/>
              <a:pPr/>
              <a:t>7</a:t>
            </a:fld>
            <a:r>
              <a:rPr lang="en-SG"/>
              <a:t>/10</a:t>
            </a:r>
            <a:endParaRPr lang="en-SG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AC4B52-1ECD-B542-B087-E5CC31E1A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32" y="2042410"/>
            <a:ext cx="7885392" cy="383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75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80785" y="360000"/>
            <a:ext cx="747068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>
                <a:solidFill>
                  <a:srgbClr val="92D050"/>
                </a:solidFill>
                <a:cs typeface="Arial" pitchFamily="34" charset="0"/>
              </a:rPr>
              <a:t>WSH Tip 5</a:t>
            </a:r>
          </a:p>
          <a:p>
            <a:r>
              <a:rPr lang="en-US" sz="3200" b="1" dirty="0">
                <a:solidFill>
                  <a:srgbClr val="C00000"/>
                </a:solidFill>
                <a:cs typeface="Arial" pitchFamily="34" charset="0"/>
              </a:rPr>
              <a:t>Clean up </a:t>
            </a:r>
            <a:r>
              <a:rPr lang="en-US" sz="3200" b="1">
                <a:solidFill>
                  <a:srgbClr val="C00000"/>
                </a:solidFill>
                <a:cs typeface="Arial" pitchFamily="34" charset="0"/>
              </a:rPr>
              <a:t>spills immediately</a:t>
            </a:r>
            <a:endParaRPr lang="en-US" sz="32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EB637A-11BA-4EE6-A286-A26C84E57E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84D53F-AF5E-4723-96CB-40045B6453DE}" type="slidenum">
              <a:rPr lang="en-SG" smtClean="0"/>
              <a:pPr/>
              <a:t>8</a:t>
            </a:fld>
            <a:r>
              <a:rPr lang="en-SG"/>
              <a:t>/10</a:t>
            </a:r>
            <a:endParaRPr lang="en-SG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6F2121-02C3-764C-B5CD-5192BB5C9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26" y="2042631"/>
            <a:ext cx="7879159" cy="382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96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>
            <a:extLst>
              <a:ext uri="{FF2B5EF4-FFF2-40B4-BE49-F238E27FC236}">
                <a16:creationId xmlns:a16="http://schemas.microsoft.com/office/drawing/2014/main" id="{1BCB5EEF-B3E5-49F8-8584-49AA8B3B6E7C}"/>
              </a:ext>
            </a:extLst>
          </p:cNvPr>
          <p:cNvSpPr txBox="1">
            <a:spLocks noChangeArrowheads="1"/>
          </p:cNvSpPr>
          <p:nvPr/>
        </p:nvSpPr>
        <p:spPr>
          <a:xfrm>
            <a:off x="4124190" y="5946373"/>
            <a:ext cx="4538134" cy="287866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SG" sz="1100" i="1" dirty="0"/>
              <a:t>Source: WSH Council's </a:t>
            </a:r>
            <a:r>
              <a:rPr lang="en-SG" sz="1100" i="1" u="sng" dirty="0">
                <a:hlinkClick r:id="rId3"/>
              </a:rPr>
              <a:t>YouTube Channel</a:t>
            </a:r>
            <a:endParaRPr lang="en-SG" sz="1100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9E44F6-C0D6-4372-B996-0681F4F070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84D53F-AF5E-4723-96CB-40045B6453DE}" type="slidenum">
              <a:rPr lang="en-SG" smtClean="0"/>
              <a:pPr/>
              <a:t>9</a:t>
            </a:fld>
            <a:r>
              <a:rPr lang="en-SG"/>
              <a:t>/10</a:t>
            </a:r>
            <a:endParaRPr lang="en-S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EA5936-499C-40E4-BE61-EC4FEA078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121" y="1348422"/>
            <a:ext cx="8125875" cy="45580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3EDEBE5-8FB8-5147-93CA-6A57DD30B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51" y="445493"/>
            <a:ext cx="799244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spc="300" dirty="0">
                <a:solidFill>
                  <a:srgbClr val="92D050"/>
                </a:solidFill>
                <a:latin typeface="+mj-lt"/>
                <a:cs typeface="Arial" pitchFamily="34" charset="0"/>
              </a:rPr>
              <a:t>LOOK. THINK. DO</a:t>
            </a:r>
          </a:p>
          <a:p>
            <a:r>
              <a:rPr lang="en-US" sz="1600" spc="3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“Ying Yang Twins”</a:t>
            </a:r>
            <a:endParaRPr lang="en-US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898793"/>
      </p:ext>
    </p:extLst>
  </p:cSld>
  <p:clrMapOvr>
    <a:masterClrMapping/>
  </p:clrMapOvr>
</p:sld>
</file>

<file path=ppt/theme/theme1.xml><?xml version="1.0" encoding="utf-8"?>
<a:theme xmlns:a="http://schemas.openxmlformats.org/drawingml/2006/main" name="20100329 Organising Comm Meeting - Update from planning team #3">
  <a:themeElements>
    <a:clrScheme name="WSHC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SHC Presentation Template">
      <a:majorFont>
        <a:latin typeface="Myriad Pro"/>
        <a:ea typeface=""/>
        <a:cs typeface="Arial"/>
      </a:majorFont>
      <a:minorFont>
        <a:latin typeface="Myriad Pro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SHC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HC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HC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HC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HC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HC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HC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HC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HC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HC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HC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HC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D70C16F0951B4B941C929915881E40" ma:contentTypeVersion="12" ma:contentTypeDescription="Create a new document." ma:contentTypeScope="" ma:versionID="43242f4159a7eced04d6d86423f25805">
  <xsd:schema xmlns:xsd="http://www.w3.org/2001/XMLSchema" xmlns:xs="http://www.w3.org/2001/XMLSchema" xmlns:p="http://schemas.microsoft.com/office/2006/metadata/properties" xmlns:ns2="12a6bfef-e109-4a0f-b62d-ff2763486e00" xmlns:ns3="cbe9bbb5-45e3-4447-80d6-4cb6f335969f" targetNamespace="http://schemas.microsoft.com/office/2006/metadata/properties" ma:root="true" ma:fieldsID="5d84fc2635d2a16034c6cd942e943e9d" ns2:_="" ns3:_="">
    <xsd:import namespace="12a6bfef-e109-4a0f-b62d-ff2763486e00"/>
    <xsd:import namespace="cbe9bbb5-45e3-4447-80d6-4cb6f335969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a6bfef-e109-4a0f-b62d-ff2763486e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e9bbb5-45e3-4447-80d6-4cb6f33596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820FD6-71F1-4F98-8A2B-AA0B0F2B05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4FC05E-4844-4930-A95F-6BEE03B21FFC}">
  <ds:schemaRefs>
    <ds:schemaRef ds:uri="http://purl.org/dc/terms/"/>
    <ds:schemaRef ds:uri="http://schemas.openxmlformats.org/package/2006/metadata/core-properties"/>
    <ds:schemaRef ds:uri="12a6bfef-e109-4a0f-b62d-ff2763486e0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cbe9bbb5-45e3-4447-80d6-4cb6f335969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7CA7420-1CC1-4953-8CB9-491F482C03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a6bfef-e109-4a0f-b62d-ff2763486e00"/>
    <ds:schemaRef ds:uri="cbe9bbb5-45e3-4447-80d6-4cb6f33596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13856</TotalTime>
  <Words>650</Words>
  <Application>Microsoft Office PowerPoint</Application>
  <PresentationFormat>On-screen Show (4:3)</PresentationFormat>
  <Paragraphs>84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Monotype Sorts</vt:lpstr>
      <vt:lpstr>Myriad Pro</vt:lpstr>
      <vt:lpstr>20100329 Organising Comm Meeting - Update from planning team #3</vt:lpstr>
      <vt:lpstr>5 WSH tips to preventing  KITCHEN HAZARDS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Workplaces Safer</dc:title>
  <dc:subject/>
  <dc:creator>Brought to you by WSH Council</dc:creator>
  <cp:keywords>WSH Practices</cp:keywords>
  <dc:description/>
  <cp:lastModifiedBy>Kai Ming SIU</cp:lastModifiedBy>
  <cp:revision>923</cp:revision>
  <dcterms:created xsi:type="dcterms:W3CDTF">2009-07-13T01:57:01Z</dcterms:created>
  <dcterms:modified xsi:type="dcterms:W3CDTF">2020-06-29T00:59:42Z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0x01010091D70C16F0951B4B941C929915881E40</vt:lpwstr>
  </property>
</Properties>
</file>