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16"/>
  </p:notesMasterIdLst>
  <p:handoutMasterIdLst>
    <p:handoutMasterId r:id="rId17"/>
  </p:handoutMasterIdLst>
  <p:sldIdLst>
    <p:sldId id="283" r:id="rId5"/>
    <p:sldId id="434" r:id="rId6"/>
    <p:sldId id="438" r:id="rId7"/>
    <p:sldId id="460" r:id="rId8"/>
    <p:sldId id="466" r:id="rId9"/>
    <p:sldId id="461" r:id="rId10"/>
    <p:sldId id="462" r:id="rId11"/>
    <p:sldId id="463" r:id="rId12"/>
    <p:sldId id="464" r:id="rId13"/>
    <p:sldId id="465" r:id="rId14"/>
    <p:sldId id="459" r:id="rId15"/>
  </p:sldIdLst>
  <p:sldSz cx="9144000" cy="6858000" type="screen4x3"/>
  <p:notesSz cx="9939338" cy="6807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7" autoAdjust="0"/>
    <p:restoredTop sz="91116" autoAdjust="0"/>
  </p:normalViewPr>
  <p:slideViewPr>
    <p:cSldViewPr snapToGrid="0">
      <p:cViewPr varScale="1">
        <p:scale>
          <a:sx n="140" d="100"/>
          <a:sy n="140" d="100"/>
        </p:scale>
        <p:origin x="171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son Joseph LOH" userId="2208c0a8-f3a6-4bd1-b0e2-76461fcebc61" providerId="ADAL" clId="{11731AB9-26B4-4946-96A9-FAB4C399E795}"/>
    <pc:docChg chg="modSld">
      <pc:chgData name="Edison Joseph LOH" userId="2208c0a8-f3a6-4bd1-b0e2-76461fcebc61" providerId="ADAL" clId="{11731AB9-26B4-4946-96A9-FAB4C399E795}" dt="2020-05-30T08:57:07.272" v="499" actId="20577"/>
      <pc:docMkLst>
        <pc:docMk/>
      </pc:docMkLst>
      <pc:sldChg chg="modSp">
        <pc:chgData name="Edison Joseph LOH" userId="2208c0a8-f3a6-4bd1-b0e2-76461fcebc61" providerId="ADAL" clId="{11731AB9-26B4-4946-96A9-FAB4C399E795}" dt="2020-05-30T08:51:01.756" v="430" actId="20577"/>
        <pc:sldMkLst>
          <pc:docMk/>
          <pc:sldMk cId="0" sldId="283"/>
        </pc:sldMkLst>
        <pc:spChg chg="mod">
          <ac:chgData name="Edison Joseph LOH" userId="2208c0a8-f3a6-4bd1-b0e2-76461fcebc61" providerId="ADAL" clId="{11731AB9-26B4-4946-96A9-FAB4C399E795}" dt="2020-05-30T08:51:01.756" v="430" actId="20577"/>
          <ac:spMkLst>
            <pc:docMk/>
            <pc:sldMk cId="0" sldId="283"/>
            <ac:spMk id="2" creationId="{19FF7BB5-4C4E-4F42-A2FB-653343E58A31}"/>
          </ac:spMkLst>
        </pc:spChg>
      </pc:sldChg>
      <pc:sldChg chg="modSp modNotesTx">
        <pc:chgData name="Edison Joseph LOH" userId="2208c0a8-f3a6-4bd1-b0e2-76461fcebc61" providerId="ADAL" clId="{11731AB9-26B4-4946-96A9-FAB4C399E795}" dt="2020-05-30T08:51:44.471" v="450" actId="20577"/>
        <pc:sldMkLst>
          <pc:docMk/>
          <pc:sldMk cId="0" sldId="434"/>
        </pc:sldMkLst>
        <pc:spChg chg="mod">
          <ac:chgData name="Edison Joseph LOH" userId="2208c0a8-f3a6-4bd1-b0e2-76461fcebc61" providerId="ADAL" clId="{11731AB9-26B4-4946-96A9-FAB4C399E795}" dt="2020-05-30T08:51:36.726" v="439" actId="207"/>
          <ac:spMkLst>
            <pc:docMk/>
            <pc:sldMk cId="0" sldId="434"/>
            <ac:spMk id="2" creationId="{3F9B6243-217D-45B0-AB87-E39695271793}"/>
          </ac:spMkLst>
        </pc:spChg>
        <pc:spChg chg="mod">
          <ac:chgData name="Edison Joseph LOH" userId="2208c0a8-f3a6-4bd1-b0e2-76461fcebc61" providerId="ADAL" clId="{11731AB9-26B4-4946-96A9-FAB4C399E795}" dt="2020-05-29T05:22:12.834" v="41" actId="1076"/>
          <ac:spMkLst>
            <pc:docMk/>
            <pc:sldMk cId="0" sldId="434"/>
            <ac:spMk id="11" creationId="{00000000-0000-0000-0000-000000000000}"/>
          </ac:spMkLst>
        </pc:spChg>
      </pc:sldChg>
      <pc:sldChg chg="modSp modNotesTx">
        <pc:chgData name="Edison Joseph LOH" userId="2208c0a8-f3a6-4bd1-b0e2-76461fcebc61" providerId="ADAL" clId="{11731AB9-26B4-4946-96A9-FAB4C399E795}" dt="2020-05-30T08:53:18.573" v="452" actId="1076"/>
        <pc:sldMkLst>
          <pc:docMk/>
          <pc:sldMk cId="0" sldId="438"/>
        </pc:sldMkLst>
        <pc:spChg chg="mod">
          <ac:chgData name="Edison Joseph LOH" userId="2208c0a8-f3a6-4bd1-b0e2-76461fcebc61" providerId="ADAL" clId="{11731AB9-26B4-4946-96A9-FAB4C399E795}" dt="2020-05-30T08:53:18.573" v="452" actId="1076"/>
          <ac:spMkLst>
            <pc:docMk/>
            <pc:sldMk cId="0" sldId="438"/>
            <ac:spMk id="6" creationId="{788EB39A-9E9C-4DAF-993B-0F71AD37172B}"/>
          </ac:spMkLst>
        </pc:spChg>
        <pc:spChg chg="mod">
          <ac:chgData name="Edison Joseph LOH" userId="2208c0a8-f3a6-4bd1-b0e2-76461fcebc61" providerId="ADAL" clId="{11731AB9-26B4-4946-96A9-FAB4C399E795}" dt="2020-05-29T07:37:15.459" v="423" actId="403"/>
          <ac:spMkLst>
            <pc:docMk/>
            <pc:sldMk cId="0" sldId="438"/>
            <ac:spMk id="7" creationId="{00000000-0000-0000-0000-000000000000}"/>
          </ac:spMkLst>
        </pc:spChg>
        <pc:spChg chg="mod">
          <ac:chgData name="Edison Joseph LOH" userId="2208c0a8-f3a6-4bd1-b0e2-76461fcebc61" providerId="ADAL" clId="{11731AB9-26B4-4946-96A9-FAB4C399E795}" dt="2020-05-30T08:53:12.028" v="451" actId="20577"/>
          <ac:spMkLst>
            <pc:docMk/>
            <pc:sldMk cId="0" sldId="438"/>
            <ac:spMk id="15" creationId="{00000000-0000-0000-0000-000000000000}"/>
          </ac:spMkLst>
        </pc:spChg>
      </pc:sldChg>
      <pc:sldChg chg="modSp">
        <pc:chgData name="Edison Joseph LOH" userId="2208c0a8-f3a6-4bd1-b0e2-76461fcebc61" providerId="ADAL" clId="{11731AB9-26B4-4946-96A9-FAB4C399E795}" dt="2020-05-29T05:45:20.805" v="415" actId="1076"/>
        <pc:sldMkLst>
          <pc:docMk/>
          <pc:sldMk cId="0" sldId="459"/>
        </pc:sldMkLst>
        <pc:spChg chg="mod">
          <ac:chgData name="Edison Joseph LOH" userId="2208c0a8-f3a6-4bd1-b0e2-76461fcebc61" providerId="ADAL" clId="{11731AB9-26B4-4946-96A9-FAB4C399E795}" dt="2020-05-29T05:45:11.140" v="414" actId="1076"/>
          <ac:spMkLst>
            <pc:docMk/>
            <pc:sldMk cId="0" sldId="459"/>
            <ac:spMk id="8" creationId="{1EF62DCD-B0C8-AD4D-AB8D-55044C330F39}"/>
          </ac:spMkLst>
        </pc:spChg>
        <pc:picChg chg="mod">
          <ac:chgData name="Edison Joseph LOH" userId="2208c0a8-f3a6-4bd1-b0e2-76461fcebc61" providerId="ADAL" clId="{11731AB9-26B4-4946-96A9-FAB4C399E795}" dt="2020-05-29T05:45:20.805" v="415" actId="1076"/>
          <ac:picMkLst>
            <pc:docMk/>
            <pc:sldMk cId="0" sldId="459"/>
            <ac:picMk id="4" creationId="{C86AFD4F-5CEA-4C4C-B420-63B29E1B588F}"/>
          </ac:picMkLst>
        </pc:picChg>
        <pc:picChg chg="mod">
          <ac:chgData name="Edison Joseph LOH" userId="2208c0a8-f3a6-4bd1-b0e2-76461fcebc61" providerId="ADAL" clId="{11731AB9-26B4-4946-96A9-FAB4C399E795}" dt="2020-05-29T05:45:20.805" v="415" actId="1076"/>
          <ac:picMkLst>
            <pc:docMk/>
            <pc:sldMk cId="0" sldId="459"/>
            <ac:picMk id="5" creationId="{04B7FFB1-5AC2-45B5-AA24-13F1CDC46F08}"/>
          </ac:picMkLst>
        </pc:picChg>
        <pc:picChg chg="mod">
          <ac:chgData name="Edison Joseph LOH" userId="2208c0a8-f3a6-4bd1-b0e2-76461fcebc61" providerId="ADAL" clId="{11731AB9-26B4-4946-96A9-FAB4C399E795}" dt="2020-05-29T05:44:58.297" v="412" actId="1076"/>
          <ac:picMkLst>
            <pc:docMk/>
            <pc:sldMk cId="0" sldId="459"/>
            <ac:picMk id="7" creationId="{22BFBFD4-2737-47F4-9E76-0FD7EE739E41}"/>
          </ac:picMkLst>
        </pc:picChg>
      </pc:sldChg>
      <pc:sldChg chg="modNotesTx">
        <pc:chgData name="Edison Joseph LOH" userId="2208c0a8-f3a6-4bd1-b0e2-76461fcebc61" providerId="ADAL" clId="{11731AB9-26B4-4946-96A9-FAB4C399E795}" dt="2020-05-29T05:33:15.143" v="181" actId="20577"/>
        <pc:sldMkLst>
          <pc:docMk/>
          <pc:sldMk cId="0" sldId="460"/>
        </pc:sldMkLst>
      </pc:sldChg>
      <pc:sldChg chg="modNotesTx">
        <pc:chgData name="Edison Joseph LOH" userId="2208c0a8-f3a6-4bd1-b0e2-76461fcebc61" providerId="ADAL" clId="{11731AB9-26B4-4946-96A9-FAB4C399E795}" dt="2020-05-30T08:54:07.041" v="457" actId="20577"/>
        <pc:sldMkLst>
          <pc:docMk/>
          <pc:sldMk cId="373481305" sldId="461"/>
        </pc:sldMkLst>
      </pc:sldChg>
      <pc:sldChg chg="modNotesTx">
        <pc:chgData name="Edison Joseph LOH" userId="2208c0a8-f3a6-4bd1-b0e2-76461fcebc61" providerId="ADAL" clId="{11731AB9-26B4-4946-96A9-FAB4C399E795}" dt="2020-05-30T08:54:34.049" v="459" actId="20577"/>
        <pc:sldMkLst>
          <pc:docMk/>
          <pc:sldMk cId="950180462" sldId="462"/>
        </pc:sldMkLst>
      </pc:sldChg>
      <pc:sldChg chg="modNotesTx">
        <pc:chgData name="Edison Joseph LOH" userId="2208c0a8-f3a6-4bd1-b0e2-76461fcebc61" providerId="ADAL" clId="{11731AB9-26B4-4946-96A9-FAB4C399E795}" dt="2020-05-30T08:54:51.919" v="465" actId="20577"/>
        <pc:sldMkLst>
          <pc:docMk/>
          <pc:sldMk cId="1959111115" sldId="463"/>
        </pc:sldMkLst>
      </pc:sldChg>
      <pc:sldChg chg="modSp modNotesTx">
        <pc:chgData name="Edison Joseph LOH" userId="2208c0a8-f3a6-4bd1-b0e2-76461fcebc61" providerId="ADAL" clId="{11731AB9-26B4-4946-96A9-FAB4C399E795}" dt="2020-05-30T08:57:07.272" v="499" actId="20577"/>
        <pc:sldMkLst>
          <pc:docMk/>
          <pc:sldMk cId="443898793" sldId="465"/>
        </pc:sldMkLst>
        <pc:spChg chg="mod">
          <ac:chgData name="Edison Joseph LOH" userId="2208c0a8-f3a6-4bd1-b0e2-76461fcebc61" providerId="ADAL" clId="{11731AB9-26B4-4946-96A9-FAB4C399E795}" dt="2020-05-30T08:57:07.272" v="499" actId="20577"/>
          <ac:spMkLst>
            <pc:docMk/>
            <pc:sldMk cId="443898793" sldId="465"/>
            <ac:spMk id="19" creationId="{CF90E539-9D52-466A-A90F-1335B1D86924}"/>
          </ac:spMkLst>
        </pc:spChg>
        <pc:picChg chg="mod">
          <ac:chgData name="Edison Joseph LOH" userId="2208c0a8-f3a6-4bd1-b0e2-76461fcebc61" providerId="ADAL" clId="{11731AB9-26B4-4946-96A9-FAB4C399E795}" dt="2020-05-29T05:46:00.231" v="416" actId="14100"/>
          <ac:picMkLst>
            <pc:docMk/>
            <pc:sldMk cId="443898793" sldId="465"/>
            <ac:picMk id="4" creationId="{AA7DEC5D-C6BC-4A45-B6D3-D8597540C3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sz="quarter" idx="1"/>
          </p:nvPr>
        </p:nvSpPr>
        <p:spPr bwMode="auto">
          <a:xfrm>
            <a:off x="5629275"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lgn="r">
              <a:defRPr sz="1200"/>
            </a:lvl1pPr>
          </a:lstStyle>
          <a:p>
            <a:endParaRPr lang="en-US"/>
          </a:p>
        </p:txBody>
      </p:sp>
      <p:sp>
        <p:nvSpPr>
          <p:cNvPr id="33796" name="Rectangle 4"/>
          <p:cNvSpPr>
            <a:spLocks noGrp="1" noChangeArrowheads="1"/>
          </p:cNvSpPr>
          <p:nvPr>
            <p:ph type="ftr" sz="quarter" idx="2"/>
          </p:nvPr>
        </p:nvSpPr>
        <p:spPr bwMode="auto">
          <a:xfrm>
            <a:off x="1"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33797" name="Rectangle 5"/>
          <p:cNvSpPr>
            <a:spLocks noGrp="1" noChangeArrowheads="1"/>
          </p:cNvSpPr>
          <p:nvPr>
            <p:ph type="sldNum" sz="quarter" idx="3"/>
          </p:nvPr>
        </p:nvSpPr>
        <p:spPr bwMode="auto">
          <a:xfrm>
            <a:off x="5629275"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lgn="r">
              <a:defRPr sz="1200"/>
            </a:lvl1pPr>
          </a:lstStyle>
          <a:p>
            <a:fld id="{FFDB2C37-ABFB-4983-BBB3-C26DC8E75AAE}" type="slidenum">
              <a:rPr lang="en-US"/>
              <a:pPr/>
              <a:t>‹#›</a:t>
            </a:fld>
            <a:endParaRPr lang="en-US"/>
          </a:p>
        </p:txBody>
      </p:sp>
    </p:spTree>
    <p:extLst>
      <p:ext uri="{BB962C8B-B14F-4D97-AF65-F5344CB8AC3E}">
        <p14:creationId xmlns:p14="http://schemas.microsoft.com/office/powerpoint/2010/main" val="254741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8475" cy="339804"/>
          </a:xfrm>
          <a:prstGeom prst="rect">
            <a:avLst/>
          </a:prstGeom>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5629275" y="1"/>
            <a:ext cx="4308475" cy="339804"/>
          </a:xfrm>
          <a:prstGeom prst="rect">
            <a:avLst/>
          </a:prstGeom>
        </p:spPr>
        <p:txBody>
          <a:bodyPr vert="horz" wrap="square" lIns="91833" tIns="45917" rIns="91833" bIns="45917" numCol="1" anchor="t" anchorCtr="0" compatLnSpc="1">
            <a:prstTxWarp prst="textNoShape">
              <a:avLst/>
            </a:prstTxWarp>
          </a:bodyPr>
          <a:lstStyle>
            <a:lvl1pPr algn="r">
              <a:defRPr sz="1200"/>
            </a:lvl1pPr>
          </a:lstStyle>
          <a:p>
            <a:fld id="{81A59F51-550D-4216-BC73-2C7579DB50B6}" type="datetimeFigureOut">
              <a:rPr lang="en-US"/>
              <a:pPr/>
              <a:t>6/26/20</a:t>
            </a:fld>
            <a:endParaRPr lang="en-US"/>
          </a:p>
        </p:txBody>
      </p:sp>
      <p:sp>
        <p:nvSpPr>
          <p:cNvPr id="4" name="Slide Image Placeholder 3"/>
          <p:cNvSpPr>
            <a:spLocks noGrp="1" noRot="1" noChangeAspect="1"/>
          </p:cNvSpPr>
          <p:nvPr>
            <p:ph type="sldImg" idx="2"/>
          </p:nvPr>
        </p:nvSpPr>
        <p:spPr>
          <a:xfrm>
            <a:off x="3267075" y="509588"/>
            <a:ext cx="3405188" cy="2552700"/>
          </a:xfrm>
          <a:prstGeom prst="rect">
            <a:avLst/>
          </a:prstGeom>
          <a:noFill/>
          <a:ln w="12700">
            <a:solidFill>
              <a:prstClr val="black"/>
            </a:solidFill>
          </a:ln>
        </p:spPr>
        <p:txBody>
          <a:bodyPr vert="horz" lIns="91833" tIns="45917" rIns="91833" bIns="45917" rtlCol="0" anchor="ctr"/>
          <a:lstStyle/>
          <a:p>
            <a:pPr lvl="0"/>
            <a:endParaRPr lang="en-US" noProof="0"/>
          </a:p>
        </p:txBody>
      </p:sp>
      <p:sp>
        <p:nvSpPr>
          <p:cNvPr id="5" name="Notes Placeholder 4"/>
          <p:cNvSpPr>
            <a:spLocks noGrp="1"/>
          </p:cNvSpPr>
          <p:nvPr>
            <p:ph type="body" sz="quarter" idx="3"/>
          </p:nvPr>
        </p:nvSpPr>
        <p:spPr>
          <a:xfrm>
            <a:off x="993775" y="3232904"/>
            <a:ext cx="7951788" cy="3064589"/>
          </a:xfrm>
          <a:prstGeom prst="rect">
            <a:avLst/>
          </a:prstGeom>
        </p:spPr>
        <p:txBody>
          <a:bodyPr vert="horz" lIns="91833" tIns="45917" rIns="91833" bIns="459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465808"/>
            <a:ext cx="4308475" cy="339804"/>
          </a:xfrm>
          <a:prstGeom prst="rect">
            <a:avLst/>
          </a:prstGeom>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5629275" y="6465808"/>
            <a:ext cx="4308475" cy="339804"/>
          </a:xfrm>
          <a:prstGeom prst="rect">
            <a:avLst/>
          </a:prstGeom>
        </p:spPr>
        <p:txBody>
          <a:bodyPr vert="horz" wrap="square" lIns="91833" tIns="45917" rIns="91833" bIns="45917" numCol="1" anchor="b" anchorCtr="0" compatLnSpc="1">
            <a:prstTxWarp prst="textNoShape">
              <a:avLst/>
            </a:prstTxWarp>
          </a:bodyPr>
          <a:lstStyle>
            <a:lvl1pPr algn="r">
              <a:defRPr sz="1200"/>
            </a:lvl1pPr>
          </a:lstStyle>
          <a:p>
            <a:fld id="{07E9DE7D-FD8A-49F6-AEF4-BF7BEEEDE5D7}" type="slidenum">
              <a:rPr lang="en-US"/>
              <a:pPr/>
              <a:t>‹#›</a:t>
            </a:fld>
            <a:endParaRPr lang="en-US"/>
          </a:p>
        </p:txBody>
      </p:sp>
    </p:spTree>
    <p:extLst>
      <p:ext uri="{BB962C8B-B14F-4D97-AF65-F5344CB8AC3E}">
        <p14:creationId xmlns:p14="http://schemas.microsoft.com/office/powerpoint/2010/main" val="2158112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77828" name="Slide Number Placeholder 3"/>
          <p:cNvSpPr>
            <a:spLocks noGrp="1"/>
          </p:cNvSpPr>
          <p:nvPr>
            <p:ph type="sldNum" sz="quarter" idx="5"/>
          </p:nvPr>
        </p:nvSpPr>
        <p:spPr bwMode="auto">
          <a:noFill/>
          <a:ln>
            <a:miter lim="800000"/>
            <a:headEnd/>
            <a:tailEnd/>
          </a:ln>
        </p:spPr>
        <p:txBody>
          <a:bodyPr/>
          <a:lstStyle/>
          <a:p>
            <a:fld id="{E2F98DCA-5630-4348-96D3-59E5A07B7983}" type="slidenum">
              <a:rPr lang="en-US"/>
              <a:pPr/>
              <a:t>1</a:t>
            </a:fld>
            <a:endParaRPr lang="en-US"/>
          </a:p>
        </p:txBody>
      </p:sp>
    </p:spTree>
    <p:extLst>
      <p:ext uri="{BB962C8B-B14F-4D97-AF65-F5344CB8AC3E}">
        <p14:creationId xmlns:p14="http://schemas.microsoft.com/office/powerpoint/2010/main" val="76088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Watch this video to learn the correct way of using your ear plugs.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10</a:t>
            </a:fld>
            <a:endParaRPr lang="en-US"/>
          </a:p>
        </p:txBody>
      </p:sp>
    </p:spTree>
    <p:extLst>
      <p:ext uri="{BB962C8B-B14F-4D97-AF65-F5344CB8AC3E}">
        <p14:creationId xmlns:p14="http://schemas.microsoft.com/office/powerpoint/2010/main" val="291065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7E9DE7D-FD8A-49F6-AEF4-BF7BEEEDE5D7}" type="slidenum">
              <a:rPr lang="en-US" smtClean="0"/>
              <a:pPr/>
              <a:t>11</a:t>
            </a:fld>
            <a:endParaRPr lang="en-US"/>
          </a:p>
        </p:txBody>
      </p:sp>
    </p:spTree>
    <p:extLst>
      <p:ext uri="{BB962C8B-B14F-4D97-AF65-F5344CB8AC3E}">
        <p14:creationId xmlns:p14="http://schemas.microsoft.com/office/powerpoint/2010/main" val="92755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Noise-induced deafness (NID) remained as one of the top two occupational diseases in Singapore over the past 10 years.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From 2010 to 2019, a total of 4,613 workers were diagnosed with work-related NID.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 your risk assessment and determine your noise exposure before </a:t>
            </a:r>
            <a:r>
              <a:rPr lang="en-SG" sz="1200" b="0" i="0" u="none" strike="noStrike" kern="1200" baseline="0" dirty="0">
                <a:solidFill>
                  <a:schemeClr val="tx1"/>
                </a:solidFill>
                <a:latin typeface="+mn-lt"/>
                <a:ea typeface="+mn-ea"/>
                <a:cs typeface="+mn-cs"/>
              </a:rPr>
              <a:t>starting work.</a:t>
            </a:r>
            <a:endParaRPr lang="en-GB"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2</a:t>
            </a:fld>
            <a:endParaRPr lang="en-US"/>
          </a:p>
        </p:txBody>
      </p:sp>
    </p:spTree>
    <p:extLst>
      <p:ext uri="{BB962C8B-B14F-4D97-AF65-F5344CB8AC3E}">
        <p14:creationId xmlns:p14="http://schemas.microsoft.com/office/powerpoint/2010/main" val="82600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dirty="0"/>
              <a:t>Prolonged exposure to excessive loud noise at the workplace can lead to noise-induced hearing loss or noise-induced deafness (NID). </a:t>
            </a:r>
          </a:p>
          <a:p>
            <a:pPr marL="0" indent="0">
              <a:buFontTx/>
              <a:buNone/>
            </a:pPr>
            <a:endParaRPr lang="en-GB" dirty="0"/>
          </a:p>
          <a:p>
            <a:pPr marL="0" indent="0">
              <a:buFontTx/>
              <a:buNone/>
            </a:pPr>
            <a:r>
              <a:rPr lang="en-GB" dirty="0"/>
              <a:t>NID impairs hearing permanently, leading to communication difficulties and a severe impact on the quality of life. </a:t>
            </a:r>
          </a:p>
          <a:p>
            <a:pPr marL="0" indent="0">
              <a:buFontTx/>
              <a:buNone/>
            </a:pPr>
            <a:endParaRPr lang="en-GB"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3</a:t>
            </a:fld>
            <a:endParaRPr lang="en-US"/>
          </a:p>
        </p:txBody>
      </p:sp>
    </p:spTree>
    <p:extLst>
      <p:ext uri="{BB962C8B-B14F-4D97-AF65-F5344CB8AC3E}">
        <p14:creationId xmlns:p14="http://schemas.microsoft.com/office/powerpoint/2010/main" val="167948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only hearing protectors (e.g. ear plugs, earmuffs) that are in good condition so that they are effective in protecting you from loud noise at your workplace. Replace damaged hearing protectors and hearing protectors that have deteriorated with new ones.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4</a:t>
            </a:fld>
            <a:endParaRPr lang="en-US"/>
          </a:p>
        </p:txBody>
      </p:sp>
    </p:spTree>
    <p:extLst>
      <p:ext uri="{BB962C8B-B14F-4D97-AF65-F5344CB8AC3E}">
        <p14:creationId xmlns:p14="http://schemas.microsoft.com/office/powerpoint/2010/main" val="343917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only hearing protectors (e.g. ear plugs, earmuffs) that are in good condition so that they are effective in protecting you from loud noise at your workplace. Replace damaged hearing protectors and hearing protectors that have deteriorated with new ones.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5</a:t>
            </a:fld>
            <a:endParaRPr lang="en-US"/>
          </a:p>
        </p:txBody>
      </p:sp>
    </p:spTree>
    <p:extLst>
      <p:ext uri="{BB962C8B-B14F-4D97-AF65-F5344CB8AC3E}">
        <p14:creationId xmlns:p14="http://schemas.microsoft.com/office/powerpoint/2010/main" val="362401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your ears using appropriate hearing protectors (such as ear plugs and/ or earmuffs) when working at or near noisy areas or machines. </a:t>
            </a:r>
          </a:p>
          <a:p>
            <a:endParaRPr lang="en-US" dirty="0"/>
          </a:p>
          <a:p>
            <a:r>
              <a:rPr lang="en-US" dirty="0"/>
              <a:t>Exposure to loud noise for extended durations can damage your ears’ hearing sensitivity.</a:t>
            </a:r>
          </a:p>
        </p:txBody>
      </p:sp>
      <p:sp>
        <p:nvSpPr>
          <p:cNvPr id="4" name="Slide Number Placeholder 3"/>
          <p:cNvSpPr>
            <a:spLocks noGrp="1"/>
          </p:cNvSpPr>
          <p:nvPr>
            <p:ph type="sldNum" sz="quarter" idx="10"/>
          </p:nvPr>
        </p:nvSpPr>
        <p:spPr/>
        <p:txBody>
          <a:bodyPr/>
          <a:lstStyle/>
          <a:p>
            <a:fld id="{07E9DE7D-FD8A-49F6-AEF4-BF7BEEEDE5D7}" type="slidenum">
              <a:rPr lang="en-US" smtClean="0"/>
              <a:pPr/>
              <a:t>6</a:t>
            </a:fld>
            <a:endParaRPr lang="en-US"/>
          </a:p>
        </p:txBody>
      </p:sp>
    </p:spTree>
    <p:extLst>
      <p:ext uri="{BB962C8B-B14F-4D97-AF65-F5344CB8AC3E}">
        <p14:creationId xmlns:p14="http://schemas.microsoft.com/office/powerpoint/2010/main" val="269404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the hearing protector fits (or sits) well in or over your ears. </a:t>
            </a:r>
          </a:p>
          <a:p>
            <a:endParaRPr lang="en-US" dirty="0"/>
          </a:p>
          <a:p>
            <a:r>
              <a:rPr lang="en-US" dirty="0"/>
              <a:t>Your ears may be inadequately protected if you use the hearing protectors incorrectly.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7</a:t>
            </a:fld>
            <a:endParaRPr lang="en-US"/>
          </a:p>
        </p:txBody>
      </p:sp>
    </p:spTree>
    <p:extLst>
      <p:ext uri="{BB962C8B-B14F-4D97-AF65-F5344CB8AC3E}">
        <p14:creationId xmlns:p14="http://schemas.microsoft.com/office/powerpoint/2010/main" val="51330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extended periods of time in noisy work areas can damage your hearing. </a:t>
            </a:r>
          </a:p>
          <a:p>
            <a:endParaRPr lang="en-US" dirty="0"/>
          </a:p>
          <a:p>
            <a:r>
              <a:rPr lang="en-US" dirty="0"/>
              <a:t>Reduce your noise exposure by spending time away from noisy areas at regular intervals when possible.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8</a:t>
            </a:fld>
            <a:endParaRPr lang="en-US"/>
          </a:p>
        </p:txBody>
      </p:sp>
    </p:spTree>
    <p:extLst>
      <p:ext uri="{BB962C8B-B14F-4D97-AF65-F5344CB8AC3E}">
        <p14:creationId xmlns:p14="http://schemas.microsoft.com/office/powerpoint/2010/main" val="314033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work in noisy work areas or are exposed to excessive loud noise in your workplace, you should go for yearly audiometric examination. </a:t>
            </a:r>
          </a:p>
          <a:p>
            <a:endParaRPr lang="en-US" dirty="0"/>
          </a:p>
          <a:p>
            <a:r>
              <a:rPr lang="en-US" dirty="0"/>
              <a:t>The audiometric examination will help to detect any ear damage or hearing issue early so that timely treatment can be administered.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9</a:t>
            </a:fld>
            <a:endParaRPr lang="en-US"/>
          </a:p>
        </p:txBody>
      </p:sp>
    </p:spTree>
    <p:extLst>
      <p:ext uri="{BB962C8B-B14F-4D97-AF65-F5344CB8AC3E}">
        <p14:creationId xmlns:p14="http://schemas.microsoft.com/office/powerpoint/2010/main" val="351489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Cover-01.jpg">
            <a:extLst>
              <a:ext uri="{FF2B5EF4-FFF2-40B4-BE49-F238E27FC236}">
                <a16:creationId xmlns:a16="http://schemas.microsoft.com/office/drawing/2014/main" id="{ACFD7894-456F-4037-B183-DC2B0C4EB2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9549"/>
            <a:ext cx="9156735" cy="6867551"/>
          </a:xfrm>
          <a:prstGeom prst="rect">
            <a:avLst/>
          </a:prstGeom>
        </p:spPr>
      </p:pic>
      <p:pic>
        <p:nvPicPr>
          <p:cNvPr id="4" name="Picture 3">
            <a:extLst>
              <a:ext uri="{FF2B5EF4-FFF2-40B4-BE49-F238E27FC236}">
                <a16:creationId xmlns:a16="http://schemas.microsoft.com/office/drawing/2014/main" id="{257C08A2-D9DD-4A07-9366-4DC8DCA260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40824" y="3193183"/>
            <a:ext cx="4094109" cy="1870860"/>
          </a:xfrm>
          <a:prstGeom prst="rect">
            <a:avLst/>
          </a:prstGeom>
        </p:spPr>
      </p:pic>
      <p:sp>
        <p:nvSpPr>
          <p:cNvPr id="5" name="Title 2">
            <a:extLst>
              <a:ext uri="{FF2B5EF4-FFF2-40B4-BE49-F238E27FC236}">
                <a16:creationId xmlns:a16="http://schemas.microsoft.com/office/drawing/2014/main" id="{D1A64552-9B1A-4F33-8D90-F467A5EF77FC}"/>
              </a:ext>
            </a:extLst>
          </p:cNvPr>
          <p:cNvSpPr>
            <a:spLocks noGrp="1"/>
          </p:cNvSpPr>
          <p:nvPr>
            <p:ph type="title" hasCustomPrompt="1"/>
          </p:nvPr>
        </p:nvSpPr>
        <p:spPr>
          <a:xfrm>
            <a:off x="369570" y="1681637"/>
            <a:ext cx="8241031" cy="1325033"/>
          </a:xfrm>
          <a:prstGeom prst="rect">
            <a:avLst/>
          </a:prstGeom>
        </p:spPr>
        <p:txBody>
          <a:bodyPr/>
          <a:lstStyle>
            <a:lvl1pPr algn="l">
              <a:defRPr sz="3000" b="1"/>
            </a:lvl1pPr>
          </a:lstStyle>
          <a:p>
            <a:r>
              <a:rPr lang="en-US" dirty="0"/>
              <a:t>Click to edit Master title style</a:t>
            </a:r>
            <a:br>
              <a:rPr lang="en-US" dirty="0"/>
            </a:br>
            <a:endParaRPr lang="en-SG" dirty="0"/>
          </a:p>
        </p:txBody>
      </p:sp>
      <p:sp>
        <p:nvSpPr>
          <p:cNvPr id="7" name="Text Placeholder 16">
            <a:extLst>
              <a:ext uri="{FF2B5EF4-FFF2-40B4-BE49-F238E27FC236}">
                <a16:creationId xmlns:a16="http://schemas.microsoft.com/office/drawing/2014/main" id="{48B9D886-461F-439F-9F8C-4B5A9A27DAF9}"/>
              </a:ext>
            </a:extLst>
          </p:cNvPr>
          <p:cNvSpPr>
            <a:spLocks noGrp="1"/>
          </p:cNvSpPr>
          <p:nvPr>
            <p:ph type="body" sz="quarter" idx="10" hasCustomPrompt="1"/>
          </p:nvPr>
        </p:nvSpPr>
        <p:spPr>
          <a:xfrm>
            <a:off x="369570" y="5328101"/>
            <a:ext cx="2795240" cy="337457"/>
          </a:xfrm>
          <a:prstGeom prst="rect">
            <a:avLst/>
          </a:prstGeom>
        </p:spPr>
        <p:txBody>
          <a:bodyPr anchor="t" anchorCtr="0"/>
          <a:lstStyle>
            <a:lvl1pPr marL="0" indent="0" algn="l">
              <a:buNone/>
              <a:defRPr sz="1400" b="0">
                <a:solidFill>
                  <a:srgbClr val="5D6367"/>
                </a:solidFill>
              </a:defRPr>
            </a:lvl1pPr>
          </a:lstStyle>
          <a:p>
            <a:pPr lvl="0"/>
            <a:r>
              <a:rPr lang="en-SG" dirty="0"/>
              <a:t>Date</a:t>
            </a:r>
          </a:p>
        </p:txBody>
      </p:sp>
      <p:sp>
        <p:nvSpPr>
          <p:cNvPr id="8" name="Text Placeholder 16">
            <a:extLst>
              <a:ext uri="{FF2B5EF4-FFF2-40B4-BE49-F238E27FC236}">
                <a16:creationId xmlns:a16="http://schemas.microsoft.com/office/drawing/2014/main" id="{110410C8-2934-4A51-9D1C-FCD97728B500}"/>
              </a:ext>
            </a:extLst>
          </p:cNvPr>
          <p:cNvSpPr>
            <a:spLocks noGrp="1"/>
          </p:cNvSpPr>
          <p:nvPr>
            <p:ph type="body" sz="quarter" idx="11" hasCustomPrompt="1"/>
          </p:nvPr>
        </p:nvSpPr>
        <p:spPr>
          <a:xfrm>
            <a:off x="369569" y="5766747"/>
            <a:ext cx="4202431" cy="335438"/>
          </a:xfrm>
          <a:prstGeom prst="rect">
            <a:avLst/>
          </a:prstGeom>
        </p:spPr>
        <p:txBody>
          <a:bodyPr anchor="t" anchorCtr="0"/>
          <a:lstStyle>
            <a:lvl1pPr marL="0" indent="0" algn="l">
              <a:buNone/>
              <a:defRPr sz="1400" b="1">
                <a:solidFill>
                  <a:srgbClr val="5D6367"/>
                </a:solidFill>
              </a:defRPr>
            </a:lvl1pPr>
          </a:lstStyle>
          <a:p>
            <a:pPr lvl="0"/>
            <a:r>
              <a:rPr lang="en-SG" dirty="0"/>
              <a:t>Presenter’s Name and Branch</a:t>
            </a:r>
          </a:p>
        </p:txBody>
      </p:sp>
      <p:sp>
        <p:nvSpPr>
          <p:cNvPr id="9" name="Text Placeholder 16">
            <a:extLst>
              <a:ext uri="{FF2B5EF4-FFF2-40B4-BE49-F238E27FC236}">
                <a16:creationId xmlns:a16="http://schemas.microsoft.com/office/drawing/2014/main" id="{84B2850F-961D-49B3-8E21-4B5DDC4994E3}"/>
              </a:ext>
            </a:extLst>
          </p:cNvPr>
          <p:cNvSpPr>
            <a:spLocks noGrp="1"/>
          </p:cNvSpPr>
          <p:nvPr>
            <p:ph type="body" sz="quarter" idx="12" hasCustomPrompt="1"/>
          </p:nvPr>
        </p:nvSpPr>
        <p:spPr>
          <a:xfrm>
            <a:off x="369570" y="6134435"/>
            <a:ext cx="2795240" cy="335438"/>
          </a:xfrm>
          <a:prstGeom prst="rect">
            <a:avLst/>
          </a:prstGeom>
        </p:spPr>
        <p:txBody>
          <a:bodyPr anchor="t" anchorCtr="0"/>
          <a:lstStyle>
            <a:lvl1pPr marL="0" indent="0" algn="l">
              <a:buNone/>
              <a:defRPr sz="1400" b="0">
                <a:solidFill>
                  <a:srgbClr val="5D6367"/>
                </a:solidFill>
              </a:defRPr>
            </a:lvl1pPr>
          </a:lstStyle>
          <a:p>
            <a:pPr lvl="0"/>
            <a:r>
              <a:rPr lang="en-SG" dirty="0"/>
              <a:t>Meeting Name</a:t>
            </a:r>
          </a:p>
        </p:txBody>
      </p:sp>
    </p:spTree>
    <p:extLst>
      <p:ext uri="{BB962C8B-B14F-4D97-AF65-F5344CB8AC3E}">
        <p14:creationId xmlns:p14="http://schemas.microsoft.com/office/powerpoint/2010/main" val="170263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21EDE-C93C-44BB-AE41-16EEE316CE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611" y="6055138"/>
            <a:ext cx="1300447" cy="802861"/>
          </a:xfrm>
          <a:prstGeom prst="rect">
            <a:avLst/>
          </a:prstGeom>
        </p:spPr>
      </p:pic>
      <p:pic>
        <p:nvPicPr>
          <p:cNvPr id="8" name="Picture 7">
            <a:extLst>
              <a:ext uri="{FF2B5EF4-FFF2-40B4-BE49-F238E27FC236}">
                <a16:creationId xmlns:a16="http://schemas.microsoft.com/office/drawing/2014/main" id="{425FBE3B-AB14-41AA-A431-4326727C76B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17" name="TextBox 16"/>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5" name="TextBox 4">
            <a:extLst>
              <a:ext uri="{FF2B5EF4-FFF2-40B4-BE49-F238E27FC236}">
                <a16:creationId xmlns:a16="http://schemas.microsoft.com/office/drawing/2014/main" id="{9F84B254-6ABE-410E-B61A-BD0E73BAD8F2}"/>
              </a:ext>
            </a:extLst>
          </p:cNvPr>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3" name="Slide Number Placeholder 2">
            <a:extLst>
              <a:ext uri="{FF2B5EF4-FFF2-40B4-BE49-F238E27FC236}">
                <a16:creationId xmlns:a16="http://schemas.microsoft.com/office/drawing/2014/main" id="{B41C2B00-1812-43D2-9E03-76A4CB877A2C}"/>
              </a:ext>
            </a:extLst>
          </p:cNvPr>
          <p:cNvSpPr>
            <a:spLocks noGrp="1"/>
          </p:cNvSpPr>
          <p:nvPr>
            <p:ph type="sldNum" sz="quarter" idx="11"/>
          </p:nvPr>
        </p:nvSpPr>
        <p:spPr>
          <a:xfrm>
            <a:off x="6878658" y="6416297"/>
            <a:ext cx="2133600" cy="305177"/>
          </a:xfrm>
          <a:prstGeom prst="rect">
            <a:avLst/>
          </a:prstGeom>
        </p:spPr>
        <p:txBody>
          <a:bodyPr/>
          <a:lstStyle>
            <a:lvl1pPr algn="r">
              <a:defRPr sz="1200" baseline="0"/>
            </a:lvl1pPr>
          </a:lstStyle>
          <a:p>
            <a:fld id="{8584D53F-AF5E-4723-96CB-40045B6453DE}" type="slidenum">
              <a:rPr lang="en-SG" smtClean="0"/>
              <a:pPr/>
              <a:t>‹#›</a:t>
            </a:fld>
            <a:r>
              <a:rPr lang="en-SG" dirty="0"/>
              <a:t>/10</a:t>
            </a:r>
          </a:p>
        </p:txBody>
      </p:sp>
    </p:spTree>
    <p:extLst>
      <p:ext uri="{BB962C8B-B14F-4D97-AF65-F5344CB8AC3E}">
        <p14:creationId xmlns:p14="http://schemas.microsoft.com/office/powerpoint/2010/main" val="49814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solidFill>
          <a:srgbClr val="9CC8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pic>
        <p:nvPicPr>
          <p:cNvPr id="6" name="Picture 5">
            <a:extLst>
              <a:ext uri="{FF2B5EF4-FFF2-40B4-BE49-F238E27FC236}">
                <a16:creationId xmlns:a16="http://schemas.microsoft.com/office/drawing/2014/main" id="{FFAC333D-23B3-42EE-9B81-3EDECC5F60D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5172" t="6692"/>
          <a:stretch/>
        </p:blipFill>
        <p:spPr>
          <a:xfrm>
            <a:off x="0" y="5923052"/>
            <a:ext cx="1571626" cy="1205156"/>
          </a:xfrm>
          <a:prstGeom prst="rect">
            <a:avLst/>
          </a:prstGeom>
        </p:spPr>
      </p:pic>
    </p:spTree>
    <p:extLst>
      <p:ext uri="{BB962C8B-B14F-4D97-AF65-F5344CB8AC3E}">
        <p14:creationId xmlns:p14="http://schemas.microsoft.com/office/powerpoint/2010/main" val="188059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Lst>
  <p:hf hdr="0" ftr="0" dt="0"/>
  <p:txStyles>
    <p:titleStyle>
      <a:lvl1pPr algn="l" rtl="0" eaLnBrk="0" fontAlgn="base" hangingPunct="0">
        <a:spcBef>
          <a:spcPct val="0"/>
        </a:spcBef>
        <a:spcAft>
          <a:spcPct val="0"/>
        </a:spcAft>
        <a:defRPr sz="4400" b="1">
          <a:solidFill>
            <a:srgbClr val="006699"/>
          </a:solidFill>
          <a:latin typeface="+mj-lt"/>
          <a:ea typeface="+mj-ea"/>
          <a:cs typeface="+mj-cs"/>
        </a:defRPr>
      </a:lvl1pPr>
      <a:lvl2pPr algn="l" rtl="0" eaLnBrk="0" fontAlgn="base" hangingPunct="0">
        <a:spcBef>
          <a:spcPct val="0"/>
        </a:spcBef>
        <a:spcAft>
          <a:spcPct val="0"/>
        </a:spcAft>
        <a:defRPr sz="4400" b="1">
          <a:solidFill>
            <a:srgbClr val="006699"/>
          </a:solidFill>
          <a:latin typeface="Myriad Pro" pitchFamily="34" charset="0"/>
          <a:cs typeface="Arial" charset="0"/>
        </a:defRPr>
      </a:lvl2pPr>
      <a:lvl3pPr algn="l" rtl="0" eaLnBrk="0" fontAlgn="base" hangingPunct="0">
        <a:spcBef>
          <a:spcPct val="0"/>
        </a:spcBef>
        <a:spcAft>
          <a:spcPct val="0"/>
        </a:spcAft>
        <a:defRPr sz="4400" b="1">
          <a:solidFill>
            <a:srgbClr val="006699"/>
          </a:solidFill>
          <a:latin typeface="Myriad Pro" pitchFamily="34" charset="0"/>
          <a:cs typeface="Arial" charset="0"/>
        </a:defRPr>
      </a:lvl3pPr>
      <a:lvl4pPr algn="l" rtl="0" eaLnBrk="0" fontAlgn="base" hangingPunct="0">
        <a:spcBef>
          <a:spcPct val="0"/>
        </a:spcBef>
        <a:spcAft>
          <a:spcPct val="0"/>
        </a:spcAft>
        <a:defRPr sz="4400" b="1">
          <a:solidFill>
            <a:srgbClr val="006699"/>
          </a:solidFill>
          <a:latin typeface="Myriad Pro" pitchFamily="34" charset="0"/>
          <a:cs typeface="Arial" charset="0"/>
        </a:defRPr>
      </a:lvl4pPr>
      <a:lvl5pPr algn="l" rtl="0" eaLnBrk="0" fontAlgn="base" hangingPunct="0">
        <a:spcBef>
          <a:spcPct val="0"/>
        </a:spcBef>
        <a:spcAft>
          <a:spcPct val="0"/>
        </a:spcAft>
        <a:defRPr sz="4400" b="1">
          <a:solidFill>
            <a:srgbClr val="006699"/>
          </a:solidFill>
          <a:latin typeface="Myriad Pro" pitchFamily="34" charset="0"/>
          <a:cs typeface="Arial" charset="0"/>
        </a:defRPr>
      </a:lvl5pPr>
      <a:lvl6pPr marL="457200" algn="l" rtl="0" eaLnBrk="1" fontAlgn="base" hangingPunct="1">
        <a:spcBef>
          <a:spcPct val="0"/>
        </a:spcBef>
        <a:spcAft>
          <a:spcPct val="0"/>
        </a:spcAft>
        <a:defRPr sz="4400" b="1">
          <a:solidFill>
            <a:srgbClr val="006699"/>
          </a:solidFill>
          <a:latin typeface="Myriad Pro" pitchFamily="34" charset="0"/>
          <a:cs typeface="Arial" charset="0"/>
        </a:defRPr>
      </a:lvl6pPr>
      <a:lvl7pPr marL="914400" algn="l" rtl="0" eaLnBrk="1" fontAlgn="base" hangingPunct="1">
        <a:spcBef>
          <a:spcPct val="0"/>
        </a:spcBef>
        <a:spcAft>
          <a:spcPct val="0"/>
        </a:spcAft>
        <a:defRPr sz="4400" b="1">
          <a:solidFill>
            <a:srgbClr val="006699"/>
          </a:solidFill>
          <a:latin typeface="Myriad Pro" pitchFamily="34" charset="0"/>
          <a:cs typeface="Arial" charset="0"/>
        </a:defRPr>
      </a:lvl7pPr>
      <a:lvl8pPr marL="1371600" algn="l" rtl="0" eaLnBrk="1" fontAlgn="base" hangingPunct="1">
        <a:spcBef>
          <a:spcPct val="0"/>
        </a:spcBef>
        <a:spcAft>
          <a:spcPct val="0"/>
        </a:spcAft>
        <a:defRPr sz="4400" b="1">
          <a:solidFill>
            <a:srgbClr val="006699"/>
          </a:solidFill>
          <a:latin typeface="Myriad Pro" pitchFamily="34" charset="0"/>
          <a:cs typeface="Arial" charset="0"/>
        </a:defRPr>
      </a:lvl8pPr>
      <a:lvl9pPr marL="1828800" algn="l" rtl="0" eaLnBrk="1" fontAlgn="base" hangingPunct="1">
        <a:spcBef>
          <a:spcPct val="0"/>
        </a:spcBef>
        <a:spcAft>
          <a:spcPct val="0"/>
        </a:spcAft>
        <a:defRPr sz="4400" b="1">
          <a:solidFill>
            <a:srgbClr val="006699"/>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rgbClr val="006699"/>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bijjdj-nkg&amp;list=UU-Q-6ma5V9tjmocEx4Ul6Zw&amp;index=2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wshc.sg/resour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7BB5-4C4E-4F42-A2FB-653343E58A31}"/>
              </a:ext>
            </a:extLst>
          </p:cNvPr>
          <p:cNvSpPr>
            <a:spLocks noGrp="1"/>
          </p:cNvSpPr>
          <p:nvPr>
            <p:ph type="title"/>
          </p:nvPr>
        </p:nvSpPr>
        <p:spPr>
          <a:xfrm>
            <a:off x="333945" y="1836014"/>
            <a:ext cx="8241031" cy="1325033"/>
          </a:xfrm>
        </p:spPr>
        <p:txBody>
          <a:bodyPr/>
          <a:lstStyle/>
          <a:p>
            <a:r>
              <a:rPr lang="en-SG" sz="2000" b="0" dirty="0">
                <a:solidFill>
                  <a:schemeClr val="bg1">
                    <a:lumMod val="50000"/>
                  </a:schemeClr>
                </a:solidFill>
              </a:rPr>
              <a:t>5 WSH tips to preventing </a:t>
            </a:r>
            <a:br>
              <a:rPr lang="en-SG" dirty="0">
                <a:solidFill>
                  <a:srgbClr val="92D050"/>
                </a:solidFill>
              </a:rPr>
            </a:br>
            <a:r>
              <a:rPr lang="en-SG" sz="4000" spc="300" dirty="0">
                <a:solidFill>
                  <a:srgbClr val="92D050"/>
                </a:solidFill>
              </a:rPr>
              <a:t>NOISE-INDUCED DEAFNESS</a:t>
            </a:r>
            <a:endParaRPr lang="en-SG" sz="3600" spc="300" dirty="0">
              <a:solidFill>
                <a:srgbClr val="92D050"/>
              </a:solidFill>
            </a:endParaRPr>
          </a:p>
        </p:txBody>
      </p:sp>
      <p:sp>
        <p:nvSpPr>
          <p:cNvPr id="5" name="Text Placeholder 4">
            <a:extLst>
              <a:ext uri="{FF2B5EF4-FFF2-40B4-BE49-F238E27FC236}">
                <a16:creationId xmlns:a16="http://schemas.microsoft.com/office/drawing/2014/main" id="{0D6EE81A-2214-4FEF-A273-9BBC2FE70525}"/>
              </a:ext>
            </a:extLst>
          </p:cNvPr>
          <p:cNvSpPr>
            <a:spLocks noGrp="1"/>
          </p:cNvSpPr>
          <p:nvPr>
            <p:ph type="body" sz="quarter" idx="11"/>
          </p:nvPr>
        </p:nvSpPr>
        <p:spPr>
          <a:xfrm>
            <a:off x="4572000" y="5861533"/>
            <a:ext cx="4202431" cy="650780"/>
          </a:xfrm>
        </p:spPr>
        <p:txBody>
          <a:bodyPr/>
          <a:lstStyle/>
          <a:p>
            <a:pPr algn="r"/>
            <a:r>
              <a:rPr lang="en-SG" dirty="0"/>
              <a:t>Making Workplaces Safer</a:t>
            </a:r>
          </a:p>
          <a:p>
            <a:pPr algn="r"/>
            <a:r>
              <a:rPr lang="en-SG" b="0" dirty="0"/>
              <a:t>Adopt safe work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a:extLst>
              <a:ext uri="{FF2B5EF4-FFF2-40B4-BE49-F238E27FC236}">
                <a16:creationId xmlns:a16="http://schemas.microsoft.com/office/drawing/2014/main" id="{1BCB5EEF-B3E5-49F8-8584-49AA8B3B6E7C}"/>
              </a:ext>
            </a:extLst>
          </p:cNvPr>
          <p:cNvSpPr txBox="1">
            <a:spLocks noChangeArrowheads="1"/>
          </p:cNvSpPr>
          <p:nvPr/>
        </p:nvSpPr>
        <p:spPr>
          <a:xfrm>
            <a:off x="4120218" y="6005433"/>
            <a:ext cx="4538134" cy="287866"/>
          </a:xfrm>
          <a:prstGeom prst="rect">
            <a:avLst/>
          </a:prstGeom>
        </p:spPr>
        <p:txBody>
          <a:bodyPr/>
          <a:lstStyle/>
          <a:p>
            <a:pPr algn="r"/>
            <a:r>
              <a:rPr lang="en-SG" sz="1100" i="1" dirty="0"/>
              <a:t>Source: WSH Council's </a:t>
            </a:r>
            <a:r>
              <a:rPr lang="en-SG" sz="1100" i="1" u="sng" dirty="0">
                <a:hlinkClick r:id="rId3"/>
              </a:rPr>
              <a:t>YouTube Channel</a:t>
            </a:r>
            <a:endParaRPr lang="en-SG" sz="1100" i="1" dirty="0"/>
          </a:p>
        </p:txBody>
      </p:sp>
      <p:sp>
        <p:nvSpPr>
          <p:cNvPr id="2" name="Slide Number Placeholder 1">
            <a:extLst>
              <a:ext uri="{FF2B5EF4-FFF2-40B4-BE49-F238E27FC236}">
                <a16:creationId xmlns:a16="http://schemas.microsoft.com/office/drawing/2014/main" id="{BA9E44F6-C0D6-4372-B996-0681F4F070B1}"/>
              </a:ext>
            </a:extLst>
          </p:cNvPr>
          <p:cNvSpPr>
            <a:spLocks noGrp="1"/>
          </p:cNvSpPr>
          <p:nvPr>
            <p:ph type="sldNum" sz="quarter" idx="11"/>
          </p:nvPr>
        </p:nvSpPr>
        <p:spPr/>
        <p:txBody>
          <a:bodyPr/>
          <a:lstStyle/>
          <a:p>
            <a:fld id="{8584D53F-AF5E-4723-96CB-40045B6453DE}" type="slidenum">
              <a:rPr lang="en-SG"/>
              <a:pPr/>
              <a:t>10</a:t>
            </a:fld>
            <a:r>
              <a:rPr lang="en-SG" dirty="0"/>
              <a:t>/11</a:t>
            </a:r>
          </a:p>
        </p:txBody>
      </p:sp>
      <p:pic>
        <p:nvPicPr>
          <p:cNvPr id="4" name="Picture 3">
            <a:extLst>
              <a:ext uri="{FF2B5EF4-FFF2-40B4-BE49-F238E27FC236}">
                <a16:creationId xmlns:a16="http://schemas.microsoft.com/office/drawing/2014/main" id="{AA7DEC5D-C6BC-4A45-B6D3-D8597540C3FA}"/>
              </a:ext>
            </a:extLst>
          </p:cNvPr>
          <p:cNvPicPr>
            <a:picLocks noChangeAspect="1"/>
          </p:cNvPicPr>
          <p:nvPr/>
        </p:nvPicPr>
        <p:blipFill>
          <a:blip r:embed="rId4"/>
          <a:stretch>
            <a:fillRect/>
          </a:stretch>
        </p:blipFill>
        <p:spPr>
          <a:xfrm>
            <a:off x="541866" y="1435935"/>
            <a:ext cx="8043334" cy="4523778"/>
          </a:xfrm>
          <a:prstGeom prst="rect">
            <a:avLst/>
          </a:prstGeom>
        </p:spPr>
      </p:pic>
      <p:sp>
        <p:nvSpPr>
          <p:cNvPr id="7" name="Rectangle 6">
            <a:extLst>
              <a:ext uri="{FF2B5EF4-FFF2-40B4-BE49-F238E27FC236}">
                <a16:creationId xmlns:a16="http://schemas.microsoft.com/office/drawing/2014/main" id="{5E0FA80E-211F-4683-81FA-4A3DC7A3C1D2}"/>
              </a:ext>
            </a:extLst>
          </p:cNvPr>
          <p:cNvSpPr>
            <a:spLocks noChangeArrowheads="1"/>
          </p:cNvSpPr>
          <p:nvPr/>
        </p:nvSpPr>
        <p:spPr bwMode="auto">
          <a:xfrm>
            <a:off x="404851" y="445493"/>
            <a:ext cx="7992442" cy="892552"/>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LOOK. THINK. DO</a:t>
            </a:r>
          </a:p>
          <a:p>
            <a:r>
              <a:rPr lang="en-US" sz="1600" spc="300" dirty="0">
                <a:solidFill>
                  <a:schemeClr val="tx1">
                    <a:lumMod val="50000"/>
                    <a:lumOff val="50000"/>
                  </a:schemeClr>
                </a:solidFill>
                <a:cs typeface="Arial" panose="020B0604020202020204" pitchFamily="34" charset="0"/>
              </a:rPr>
              <a:t>“Correct Way of Wearing </a:t>
            </a:r>
            <a:r>
              <a:rPr lang="en-US" sz="1600" spc="300">
                <a:solidFill>
                  <a:schemeClr val="tx1">
                    <a:lumMod val="50000"/>
                    <a:lumOff val="50000"/>
                  </a:schemeClr>
                </a:solidFill>
                <a:cs typeface="Arial" panose="020B0604020202020204" pitchFamily="34" charset="0"/>
              </a:rPr>
              <a:t>Ear Plugs”</a:t>
            </a:r>
            <a:endParaRPr lang="en-US" sz="1600" dirty="0">
              <a:cs typeface="Arial" panose="020B0604020202020204" pitchFamily="34" charset="0"/>
            </a:endParaRPr>
          </a:p>
        </p:txBody>
      </p:sp>
    </p:spTree>
    <p:extLst>
      <p:ext uri="{BB962C8B-B14F-4D97-AF65-F5344CB8AC3E}">
        <p14:creationId xmlns:p14="http://schemas.microsoft.com/office/powerpoint/2010/main" val="44389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69825" y="535396"/>
            <a:ext cx="7399577" cy="1200329"/>
          </a:xfrm>
          <a:prstGeom prst="rect">
            <a:avLst/>
          </a:prstGeom>
          <a:noFill/>
          <a:ln w="9525">
            <a:noFill/>
            <a:miter lim="800000"/>
            <a:headEnd/>
            <a:tailEnd/>
          </a:ln>
        </p:spPr>
        <p:txBody>
          <a:bodyPr wrap="square">
            <a:spAutoFit/>
          </a:bodyPr>
          <a:lstStyle/>
          <a:p>
            <a:r>
              <a:rPr lang="en-US" sz="3600" b="1" dirty="0">
                <a:solidFill>
                  <a:schemeClr val="bg1"/>
                </a:solidFill>
                <a:cs typeface="Arial" panose="020B0604020202020204" pitchFamily="34" charset="0"/>
              </a:rPr>
              <a:t>NOISE-INDUCED DEAFNESS</a:t>
            </a:r>
          </a:p>
          <a:p>
            <a:r>
              <a:rPr lang="en-US" sz="3600" b="1" dirty="0">
                <a:solidFill>
                  <a:schemeClr val="bg1"/>
                </a:solidFill>
                <a:cs typeface="Arial" panose="020B0604020202020204" pitchFamily="34" charset="0"/>
              </a:rPr>
              <a:t>CAN BE PREVENTED</a:t>
            </a:r>
          </a:p>
        </p:txBody>
      </p:sp>
      <p:sp>
        <p:nvSpPr>
          <p:cNvPr id="8" name="Rectangle 7">
            <a:extLst>
              <a:ext uri="{FF2B5EF4-FFF2-40B4-BE49-F238E27FC236}">
                <a16:creationId xmlns:a16="http://schemas.microsoft.com/office/drawing/2014/main" id="{1EF62DCD-B0C8-AD4D-AB8D-55044C330F39}"/>
              </a:ext>
            </a:extLst>
          </p:cNvPr>
          <p:cNvSpPr/>
          <p:nvPr/>
        </p:nvSpPr>
        <p:spPr>
          <a:xfrm>
            <a:off x="1172340" y="5876876"/>
            <a:ext cx="3806905" cy="523220"/>
          </a:xfrm>
          <a:prstGeom prst="rect">
            <a:avLst/>
          </a:prstGeom>
        </p:spPr>
        <p:txBody>
          <a:bodyPr wrap="square">
            <a:spAutoFit/>
          </a:bodyPr>
          <a:lstStyle/>
          <a:p>
            <a:pPr algn="r"/>
            <a:r>
              <a:rPr lang="en-US" sz="1400" dirty="0"/>
              <a:t>Download at </a:t>
            </a:r>
            <a:r>
              <a:rPr lang="en-US" sz="1400" dirty="0">
                <a:hlinkClick r:id="rId3"/>
              </a:rPr>
              <a:t>www.wshc.sg/resources</a:t>
            </a:r>
            <a:endParaRPr lang="en-US" sz="1400" dirty="0"/>
          </a:p>
          <a:p>
            <a:pPr algn="r"/>
            <a:endParaRPr lang="en-US" sz="1400" dirty="0">
              <a:solidFill>
                <a:schemeClr val="accent5">
                  <a:lumMod val="50000"/>
                </a:schemeClr>
              </a:solidFill>
            </a:endParaRPr>
          </a:p>
        </p:txBody>
      </p:sp>
      <p:pic>
        <p:nvPicPr>
          <p:cNvPr id="4" name="Picture 3">
            <a:extLst>
              <a:ext uri="{FF2B5EF4-FFF2-40B4-BE49-F238E27FC236}">
                <a16:creationId xmlns:a16="http://schemas.microsoft.com/office/drawing/2014/main" id="{C86AFD4F-5CEA-4C4C-B420-63B29E1B58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9264" y="2641490"/>
            <a:ext cx="2235279" cy="3180522"/>
          </a:xfrm>
          <a:prstGeom prst="rect">
            <a:avLst/>
          </a:prstGeom>
        </p:spPr>
      </p:pic>
      <p:pic>
        <p:nvPicPr>
          <p:cNvPr id="5" name="Picture 4">
            <a:extLst>
              <a:ext uri="{FF2B5EF4-FFF2-40B4-BE49-F238E27FC236}">
                <a16:creationId xmlns:a16="http://schemas.microsoft.com/office/drawing/2014/main" id="{04B7FFB1-5AC2-45B5-AA24-13F1CDC46F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17140" y="3525920"/>
            <a:ext cx="1611806" cy="2282188"/>
          </a:xfrm>
          <a:prstGeom prst="rect">
            <a:avLst/>
          </a:prstGeom>
        </p:spPr>
      </p:pic>
      <p:pic>
        <p:nvPicPr>
          <p:cNvPr id="7" name="Picture 6">
            <a:extLst>
              <a:ext uri="{FF2B5EF4-FFF2-40B4-BE49-F238E27FC236}">
                <a16:creationId xmlns:a16="http://schemas.microsoft.com/office/drawing/2014/main" id="{22BFBFD4-2737-47F4-9E76-0FD7EE739E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42711" y="1991130"/>
            <a:ext cx="2926691" cy="41473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4029769" y="6054906"/>
            <a:ext cx="3641691" cy="264065"/>
          </a:xfrm>
          <a:prstGeom prst="rect">
            <a:avLst/>
          </a:prstGeom>
        </p:spPr>
        <p:txBody>
          <a:bodyPr/>
          <a:lstStyle/>
          <a:p>
            <a:pPr marL="0" marR="0" lvl="0" indent="4763" algn="r" defTabSz="914400" rtl="0" eaLnBrk="1" fontAlgn="base" latinLnBrk="0" hangingPunct="1">
              <a:lnSpc>
                <a:spcPct val="80000"/>
              </a:lnSpc>
              <a:spcBef>
                <a:spcPct val="20000"/>
              </a:spcBef>
              <a:spcAft>
                <a:spcPct val="0"/>
              </a:spcAft>
              <a:buClrTx/>
              <a:buSzTx/>
              <a:buFontTx/>
              <a:buNone/>
              <a:tabLst/>
              <a:defRPr/>
            </a:pPr>
            <a:r>
              <a:rPr kumimoji="0" lang="en-GB" altLang="ko-KR" sz="1100" i="1" u="none" strike="noStrike" kern="0" cap="none" spc="0" normalizeH="0" baseline="0" noProof="0" dirty="0">
                <a:ln>
                  <a:noFill/>
                </a:ln>
                <a:effectLst/>
                <a:uLnTx/>
                <a:uFillTx/>
                <a:latin typeface="Arial" pitchFamily="34" charset="0"/>
                <a:ea typeface="Gulim" pitchFamily="34" charset="-127"/>
                <a:cs typeface="Arial" pitchFamily="34" charset="0"/>
              </a:rPr>
              <a:t>Source:  WSH National Statistics Report 2019</a:t>
            </a:r>
            <a:endParaRPr kumimoji="0" lang="en-GB" altLang="ko-KR" sz="1200" b="1" i="1" u="none" strike="noStrike" kern="0" cap="none" spc="0" normalizeH="0" baseline="0" noProof="0" dirty="0">
              <a:ln>
                <a:noFill/>
              </a:ln>
              <a:solidFill>
                <a:srgbClr val="C00000"/>
              </a:solidFill>
              <a:effectLst/>
              <a:uLnTx/>
              <a:uFillTx/>
              <a:latin typeface="Arial" pitchFamily="34" charset="0"/>
              <a:ea typeface="Gulim" pitchFamily="34" charset="-127"/>
              <a:cs typeface="Arial" pitchFamily="34" charset="0"/>
            </a:endParaRPr>
          </a:p>
        </p:txBody>
      </p:sp>
      <p:sp>
        <p:nvSpPr>
          <p:cNvPr id="16" name="Rectangle 3">
            <a:extLst>
              <a:ext uri="{FF2B5EF4-FFF2-40B4-BE49-F238E27FC236}">
                <a16:creationId xmlns:a16="http://schemas.microsoft.com/office/drawing/2014/main" id="{71F91094-4795-4908-8BAA-EBC76FBFC440}"/>
              </a:ext>
            </a:extLst>
          </p:cNvPr>
          <p:cNvSpPr>
            <a:spLocks noChangeArrowheads="1"/>
          </p:cNvSpPr>
          <p:nvPr/>
        </p:nvSpPr>
        <p:spPr bwMode="auto">
          <a:xfrm>
            <a:off x="699538" y="563695"/>
            <a:ext cx="8956526" cy="646331"/>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NOISE-INDUCED DEAFNESS (NID)</a:t>
            </a:r>
          </a:p>
        </p:txBody>
      </p:sp>
      <p:sp>
        <p:nvSpPr>
          <p:cNvPr id="3" name="Slide Number Placeholder 2">
            <a:extLst>
              <a:ext uri="{FF2B5EF4-FFF2-40B4-BE49-F238E27FC236}">
                <a16:creationId xmlns:a16="http://schemas.microsoft.com/office/drawing/2014/main" id="{6EF85647-7748-4E1D-9B38-F0AF376ECF63}"/>
              </a:ext>
            </a:extLst>
          </p:cNvPr>
          <p:cNvSpPr>
            <a:spLocks noGrp="1"/>
          </p:cNvSpPr>
          <p:nvPr>
            <p:ph type="sldNum" sz="quarter" idx="11"/>
          </p:nvPr>
        </p:nvSpPr>
        <p:spPr/>
        <p:txBody>
          <a:bodyPr/>
          <a:lstStyle/>
          <a:p>
            <a:fld id="{8584D53F-AF5E-4723-96CB-40045B6453DE}" type="slidenum">
              <a:rPr lang="en-SG"/>
              <a:pPr/>
              <a:t>2</a:t>
            </a:fld>
            <a:r>
              <a:rPr lang="en-SG" dirty="0"/>
              <a:t>/11</a:t>
            </a:r>
          </a:p>
        </p:txBody>
      </p:sp>
      <p:grpSp>
        <p:nvGrpSpPr>
          <p:cNvPr id="6" name="Group 5">
            <a:extLst>
              <a:ext uri="{FF2B5EF4-FFF2-40B4-BE49-F238E27FC236}">
                <a16:creationId xmlns:a16="http://schemas.microsoft.com/office/drawing/2014/main" id="{6B9B46D8-36F4-484A-9C3F-D35DC50B221A}"/>
              </a:ext>
            </a:extLst>
          </p:cNvPr>
          <p:cNvGrpSpPr/>
          <p:nvPr/>
        </p:nvGrpSpPr>
        <p:grpSpPr>
          <a:xfrm>
            <a:off x="563977" y="1915322"/>
            <a:ext cx="7107483" cy="3974689"/>
            <a:chOff x="563977" y="1878746"/>
            <a:chExt cx="7107483" cy="3974689"/>
          </a:xfrm>
        </p:grpSpPr>
        <p:pic>
          <p:nvPicPr>
            <p:cNvPr id="4" name="Picture 3">
              <a:extLst>
                <a:ext uri="{FF2B5EF4-FFF2-40B4-BE49-F238E27FC236}">
                  <a16:creationId xmlns:a16="http://schemas.microsoft.com/office/drawing/2014/main" id="{3E2CCD30-0A1B-4BFF-B75B-F1EB55E06FE3}"/>
                </a:ext>
              </a:extLst>
            </p:cNvPr>
            <p:cNvPicPr>
              <a:picLocks noChangeAspect="1"/>
            </p:cNvPicPr>
            <p:nvPr/>
          </p:nvPicPr>
          <p:blipFill>
            <a:blip r:embed="rId3">
              <a:alphaModFix amt="35000"/>
            </a:blip>
            <a:stretch>
              <a:fillRect/>
            </a:stretch>
          </p:blipFill>
          <p:spPr>
            <a:xfrm>
              <a:off x="760057" y="1878746"/>
              <a:ext cx="6911403" cy="3974689"/>
            </a:xfrm>
            <a:prstGeom prst="rect">
              <a:avLst/>
            </a:prstGeom>
          </p:spPr>
        </p:pic>
        <p:pic>
          <p:nvPicPr>
            <p:cNvPr id="9" name="Picture 8">
              <a:extLst>
                <a:ext uri="{FF2B5EF4-FFF2-40B4-BE49-F238E27FC236}">
                  <a16:creationId xmlns:a16="http://schemas.microsoft.com/office/drawing/2014/main" id="{5C96003D-A02A-4CB9-B900-7C7C9D221299}"/>
                </a:ext>
              </a:extLst>
            </p:cNvPr>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a:ext>
              </a:extLst>
            </a:blip>
            <a:srcRect l="-2837"/>
            <a:stretch/>
          </p:blipFill>
          <p:spPr>
            <a:xfrm>
              <a:off x="563977" y="2669408"/>
              <a:ext cx="7107483" cy="2457814"/>
            </a:xfrm>
            <a:prstGeom prst="rect">
              <a:avLst/>
            </a:prstGeom>
          </p:spPr>
        </p:pic>
      </p:grpSp>
      <p:sp>
        <p:nvSpPr>
          <p:cNvPr id="2" name="Rectangle 1">
            <a:extLst>
              <a:ext uri="{FF2B5EF4-FFF2-40B4-BE49-F238E27FC236}">
                <a16:creationId xmlns:a16="http://schemas.microsoft.com/office/drawing/2014/main" id="{3F9B6243-217D-45B0-AB87-E39695271793}"/>
              </a:ext>
            </a:extLst>
          </p:cNvPr>
          <p:cNvSpPr/>
          <p:nvPr/>
        </p:nvSpPr>
        <p:spPr>
          <a:xfrm>
            <a:off x="711935" y="1227266"/>
            <a:ext cx="6959526" cy="646331"/>
          </a:xfrm>
          <a:prstGeom prst="rect">
            <a:avLst/>
          </a:prstGeom>
        </p:spPr>
        <p:txBody>
          <a:bodyPr wrap="square">
            <a:spAutoFit/>
          </a:bodyPr>
          <a:lstStyle/>
          <a:p>
            <a:r>
              <a:rPr lang="en-US" b="1" dirty="0">
                <a:latin typeface="+mn-lt"/>
              </a:rPr>
              <a:t>Noise-induced deafness (NID) remained as </a:t>
            </a:r>
            <a:r>
              <a:rPr lang="en-US" b="1" dirty="0">
                <a:solidFill>
                  <a:srgbClr val="C00000"/>
                </a:solidFill>
                <a:latin typeface="+mn-lt"/>
              </a:rPr>
              <a:t>one of the top two occupational diseases</a:t>
            </a:r>
            <a:r>
              <a:rPr lang="en-US" b="1" dirty="0">
                <a:latin typeface="+mn-lt"/>
              </a:rPr>
              <a:t> in Singapore over the past ten years.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70790" y="539942"/>
            <a:ext cx="5455947" cy="646331"/>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WHAT IS NID?</a:t>
            </a:r>
          </a:p>
        </p:txBody>
      </p:sp>
      <p:sp>
        <p:nvSpPr>
          <p:cNvPr id="7" name="Rectangle 10"/>
          <p:cNvSpPr>
            <a:spLocks noChangeArrowheads="1"/>
          </p:cNvSpPr>
          <p:nvPr/>
        </p:nvSpPr>
        <p:spPr bwMode="auto">
          <a:xfrm>
            <a:off x="770790" y="1250204"/>
            <a:ext cx="6447844" cy="767381"/>
          </a:xfrm>
          <a:prstGeom prst="rect">
            <a:avLst/>
          </a:prstGeom>
          <a:noFill/>
          <a:ln w="9525">
            <a:noFill/>
            <a:miter lim="800000"/>
            <a:headEnd/>
            <a:tailEnd/>
          </a:ln>
          <a:effectLst/>
        </p:spPr>
        <p:txBody>
          <a:bodyPr/>
          <a:lstStyle/>
          <a:p>
            <a:pPr>
              <a:spcAft>
                <a:spcPts val="0"/>
              </a:spcAft>
              <a:buClr>
                <a:srgbClr val="8A99FF"/>
              </a:buClr>
              <a:buFont typeface="Monotype Sorts" pitchFamily="2" charset="2"/>
              <a:buNone/>
            </a:pPr>
            <a:r>
              <a:rPr lang="en-US" b="1" dirty="0">
                <a:latin typeface="+mn-lt"/>
                <a:cs typeface="Calibri" pitchFamily="34" charset="0"/>
              </a:rPr>
              <a:t>NID refers to a </a:t>
            </a:r>
            <a:r>
              <a:rPr lang="en-US" b="1" dirty="0">
                <a:solidFill>
                  <a:srgbClr val="FF0000"/>
                </a:solidFill>
                <a:latin typeface="+mn-lt"/>
                <a:cs typeface="Calibri" pitchFamily="34" charset="0"/>
              </a:rPr>
              <a:t>permanent loss of hearing </a:t>
            </a:r>
            <a:r>
              <a:rPr lang="en-US" b="1" dirty="0">
                <a:latin typeface="+mn-lt"/>
                <a:cs typeface="Calibri" pitchFamily="34" charset="0"/>
              </a:rPr>
              <a:t>in the human ear. </a:t>
            </a:r>
          </a:p>
        </p:txBody>
      </p:sp>
      <p:sp>
        <p:nvSpPr>
          <p:cNvPr id="15" name="Rectangle 14"/>
          <p:cNvSpPr/>
          <p:nvPr/>
        </p:nvSpPr>
        <p:spPr>
          <a:xfrm>
            <a:off x="770788" y="1887330"/>
            <a:ext cx="7972456" cy="1152623"/>
          </a:xfrm>
          <a:prstGeom prst="rect">
            <a:avLst/>
          </a:prstGeom>
        </p:spPr>
        <p:txBody>
          <a:bodyPr wrap="square">
            <a:spAutoFit/>
          </a:bodyPr>
          <a:lstStyle/>
          <a:p>
            <a:pPr>
              <a:lnSpc>
                <a:spcPct val="150000"/>
              </a:lnSpc>
              <a:spcAft>
                <a:spcPts val="0"/>
              </a:spcAft>
              <a:buClr>
                <a:srgbClr val="8A99FF"/>
              </a:buClr>
              <a:buFont typeface="Monotype Sorts" pitchFamily="2" charset="2"/>
              <a:buNone/>
            </a:pPr>
            <a:r>
              <a:rPr lang="en-US" sz="2800" b="1" i="1" dirty="0">
                <a:solidFill>
                  <a:srgbClr val="C00000"/>
                </a:solidFill>
                <a:latin typeface="+mn-lt"/>
                <a:cs typeface="Arial" panose="020B0604020202020204" pitchFamily="34" charset="0"/>
              </a:rPr>
              <a:t>Cause</a:t>
            </a:r>
            <a:r>
              <a:rPr lang="en-US" sz="2400" b="1" i="1" dirty="0">
                <a:solidFill>
                  <a:srgbClr val="C00000"/>
                </a:solidFill>
                <a:cs typeface="Arial" panose="020B0604020202020204" pitchFamily="34" charset="0"/>
              </a:rPr>
              <a:t> </a:t>
            </a:r>
          </a:p>
          <a:p>
            <a:pPr marL="285750" indent="-285750">
              <a:lnSpc>
                <a:spcPct val="150000"/>
              </a:lnSpc>
              <a:spcAft>
                <a:spcPts val="0"/>
              </a:spcAft>
              <a:buClr>
                <a:srgbClr val="8A99FF"/>
              </a:buClr>
              <a:buFont typeface="Arial" panose="020B0604020202020204" pitchFamily="34" charset="0"/>
              <a:buChar char="•"/>
            </a:pPr>
            <a:r>
              <a:rPr lang="en-US" dirty="0">
                <a:latin typeface="+mn-lt"/>
                <a:cs typeface="Calibri" pitchFamily="34" charset="0"/>
              </a:rPr>
              <a:t>Prolonged exposure to excessive loud noise</a:t>
            </a:r>
          </a:p>
        </p:txBody>
      </p:sp>
      <p:sp>
        <p:nvSpPr>
          <p:cNvPr id="2" name="Slide Number Placeholder 1">
            <a:extLst>
              <a:ext uri="{FF2B5EF4-FFF2-40B4-BE49-F238E27FC236}">
                <a16:creationId xmlns:a16="http://schemas.microsoft.com/office/drawing/2014/main" id="{C1CF40F2-ED03-46CF-9954-FD861A18ED65}"/>
              </a:ext>
            </a:extLst>
          </p:cNvPr>
          <p:cNvSpPr>
            <a:spLocks noGrp="1"/>
          </p:cNvSpPr>
          <p:nvPr>
            <p:ph type="sldNum" sz="quarter" idx="11"/>
          </p:nvPr>
        </p:nvSpPr>
        <p:spPr/>
        <p:txBody>
          <a:bodyPr/>
          <a:lstStyle/>
          <a:p>
            <a:fld id="{8584D53F-AF5E-4723-96CB-40045B6453DE}" type="slidenum">
              <a:rPr lang="en-SG"/>
              <a:pPr/>
              <a:t>3</a:t>
            </a:fld>
            <a:r>
              <a:rPr lang="en-SG" dirty="0"/>
              <a:t>/11</a:t>
            </a:r>
          </a:p>
        </p:txBody>
      </p:sp>
      <p:sp>
        <p:nvSpPr>
          <p:cNvPr id="6" name="Rectangle 5">
            <a:extLst>
              <a:ext uri="{FF2B5EF4-FFF2-40B4-BE49-F238E27FC236}">
                <a16:creationId xmlns:a16="http://schemas.microsoft.com/office/drawing/2014/main" id="{788EB39A-9E9C-4DAF-993B-0F71AD37172B}"/>
              </a:ext>
            </a:extLst>
          </p:cNvPr>
          <p:cNvSpPr/>
          <p:nvPr/>
        </p:nvSpPr>
        <p:spPr>
          <a:xfrm>
            <a:off x="770788" y="3206772"/>
            <a:ext cx="7401301" cy="2639030"/>
          </a:xfrm>
          <a:prstGeom prst="rect">
            <a:avLst/>
          </a:prstGeom>
        </p:spPr>
        <p:txBody>
          <a:bodyPr wrap="square">
            <a:spAutoFit/>
          </a:bodyPr>
          <a:lstStyle/>
          <a:p>
            <a:pPr>
              <a:lnSpc>
                <a:spcPct val="150000"/>
              </a:lnSpc>
              <a:spcAft>
                <a:spcPts val="0"/>
              </a:spcAft>
              <a:buClr>
                <a:srgbClr val="8A99FF"/>
              </a:buClr>
              <a:buFont typeface="Monotype Sorts" pitchFamily="2" charset="2"/>
              <a:buNone/>
            </a:pPr>
            <a:r>
              <a:rPr lang="en-US" sz="2600" b="1" i="1" dirty="0">
                <a:solidFill>
                  <a:srgbClr val="C00000"/>
                </a:solidFill>
                <a:latin typeface="+mn-lt"/>
                <a:cs typeface="Arial" panose="020B0604020202020204" pitchFamily="34" charset="0"/>
              </a:rPr>
              <a:t>Consequences</a:t>
            </a:r>
          </a:p>
          <a:p>
            <a:pPr marL="285750" indent="-285750">
              <a:lnSpc>
                <a:spcPct val="150000"/>
              </a:lnSpc>
              <a:spcAft>
                <a:spcPts val="0"/>
              </a:spcAft>
              <a:buClr>
                <a:srgbClr val="8A99FF"/>
              </a:buClr>
              <a:buFont typeface="Arial" panose="020B0604020202020204" pitchFamily="34" charset="0"/>
              <a:buChar char="•"/>
            </a:pPr>
            <a:r>
              <a:rPr lang="en-US" dirty="0">
                <a:latin typeface="+mn-lt"/>
                <a:cs typeface="Calibri" pitchFamily="34" charset="0"/>
              </a:rPr>
              <a:t>Irreversible hearing loss </a:t>
            </a:r>
          </a:p>
          <a:p>
            <a:pPr marL="285750" indent="-285750">
              <a:lnSpc>
                <a:spcPct val="150000"/>
              </a:lnSpc>
              <a:spcAft>
                <a:spcPts val="0"/>
              </a:spcAft>
              <a:buClr>
                <a:srgbClr val="8A99FF"/>
              </a:buClr>
              <a:buFont typeface="Arial" panose="020B0604020202020204" pitchFamily="34" charset="0"/>
              <a:buChar char="•"/>
            </a:pPr>
            <a:r>
              <a:rPr lang="en-US" dirty="0">
                <a:latin typeface="+mn-lt"/>
                <a:cs typeface="Calibri" pitchFamily="34" charset="0"/>
              </a:rPr>
              <a:t>Communication difficulties </a:t>
            </a:r>
          </a:p>
          <a:p>
            <a:pPr marL="285750" indent="-285750">
              <a:lnSpc>
                <a:spcPct val="150000"/>
              </a:lnSpc>
              <a:spcAft>
                <a:spcPts val="0"/>
              </a:spcAft>
              <a:buClr>
                <a:srgbClr val="8A99FF"/>
              </a:buClr>
              <a:buFont typeface="Arial" panose="020B0604020202020204" pitchFamily="34" charset="0"/>
              <a:buChar char="•"/>
            </a:pPr>
            <a:r>
              <a:rPr lang="en-US" dirty="0">
                <a:latin typeface="+mn-lt"/>
                <a:cs typeface="Calibri" pitchFamily="34" charset="0"/>
              </a:rPr>
              <a:t>Quality of life affected </a:t>
            </a:r>
          </a:p>
          <a:p>
            <a:pPr marL="285750" indent="-285750">
              <a:lnSpc>
                <a:spcPct val="150000"/>
              </a:lnSpc>
              <a:spcAft>
                <a:spcPts val="0"/>
              </a:spcAft>
              <a:buClr>
                <a:srgbClr val="8A99FF"/>
              </a:buClr>
              <a:buFont typeface="Arial" panose="020B0604020202020204" pitchFamily="34" charset="0"/>
              <a:buChar char="•"/>
            </a:pPr>
            <a:endParaRPr lang="en-US" sz="20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5" y="360000"/>
            <a:ext cx="7100175" cy="1631216"/>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1</a:t>
            </a:r>
          </a:p>
          <a:p>
            <a:r>
              <a:rPr lang="en-US" sz="3200" b="1" dirty="0">
                <a:solidFill>
                  <a:srgbClr val="C00000"/>
                </a:solidFill>
                <a:cs typeface="Arial" pitchFamily="34" charset="0"/>
              </a:rPr>
              <a:t>Report to your supervisor if you feel unwell</a:t>
            </a:r>
          </a:p>
        </p:txBody>
      </p:sp>
      <p:sp>
        <p:nvSpPr>
          <p:cNvPr id="3" name="Slide Number Placeholder 2">
            <a:extLst>
              <a:ext uri="{FF2B5EF4-FFF2-40B4-BE49-F238E27FC236}">
                <a16:creationId xmlns:a16="http://schemas.microsoft.com/office/drawing/2014/main" id="{5040CC5A-CA5F-481C-8917-826CD5BCF9F6}"/>
              </a:ext>
            </a:extLst>
          </p:cNvPr>
          <p:cNvSpPr>
            <a:spLocks noGrp="1"/>
          </p:cNvSpPr>
          <p:nvPr>
            <p:ph type="sldNum" sz="quarter" idx="11"/>
          </p:nvPr>
        </p:nvSpPr>
        <p:spPr/>
        <p:txBody>
          <a:bodyPr/>
          <a:lstStyle/>
          <a:p>
            <a:fld id="{8584D53F-AF5E-4723-96CB-40045B6453DE}" type="slidenum">
              <a:rPr lang="en-SG" smtClean="0"/>
              <a:pPr/>
              <a:t>4</a:t>
            </a:fld>
            <a:r>
              <a:rPr lang="en-SG" dirty="0"/>
              <a:t>/11</a:t>
            </a:r>
          </a:p>
        </p:txBody>
      </p:sp>
      <p:pic>
        <p:nvPicPr>
          <p:cNvPr id="6" name="Picture 5">
            <a:extLst>
              <a:ext uri="{FF2B5EF4-FFF2-40B4-BE49-F238E27FC236}">
                <a16:creationId xmlns:a16="http://schemas.microsoft.com/office/drawing/2014/main" id="{245B9D10-9036-7E40-9B94-06ED487F50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966" y="2029461"/>
            <a:ext cx="7858935" cy="3831841"/>
          </a:xfrm>
          <a:prstGeom prst="rect">
            <a:avLst/>
          </a:prstGeom>
        </p:spPr>
      </p:pic>
    </p:spTree>
    <p:extLst>
      <p:ext uri="{BB962C8B-B14F-4D97-AF65-F5344CB8AC3E}">
        <p14:creationId xmlns:p14="http://schemas.microsoft.com/office/powerpoint/2010/main" val="56574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5" y="360000"/>
            <a:ext cx="7567275" cy="1631216"/>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2</a:t>
            </a:r>
          </a:p>
          <a:p>
            <a:r>
              <a:rPr lang="en-US" sz="3200" b="1" dirty="0">
                <a:solidFill>
                  <a:srgbClr val="C00000"/>
                </a:solidFill>
                <a:cs typeface="Arial" pitchFamily="34" charset="0"/>
              </a:rPr>
              <a:t>Check that hearing protectors are in good condition</a:t>
            </a:r>
          </a:p>
        </p:txBody>
      </p:sp>
      <p:sp>
        <p:nvSpPr>
          <p:cNvPr id="3" name="Slide Number Placeholder 2">
            <a:extLst>
              <a:ext uri="{FF2B5EF4-FFF2-40B4-BE49-F238E27FC236}">
                <a16:creationId xmlns:a16="http://schemas.microsoft.com/office/drawing/2014/main" id="{5040CC5A-CA5F-481C-8917-826CD5BCF9F6}"/>
              </a:ext>
            </a:extLst>
          </p:cNvPr>
          <p:cNvSpPr>
            <a:spLocks noGrp="1"/>
          </p:cNvSpPr>
          <p:nvPr>
            <p:ph type="sldNum" sz="quarter" idx="11"/>
          </p:nvPr>
        </p:nvSpPr>
        <p:spPr/>
        <p:txBody>
          <a:bodyPr/>
          <a:lstStyle/>
          <a:p>
            <a:fld id="{8584D53F-AF5E-4723-96CB-40045B6453DE}" type="slidenum">
              <a:rPr lang="en-SG" smtClean="0"/>
              <a:pPr/>
              <a:t>5</a:t>
            </a:fld>
            <a:r>
              <a:rPr lang="en-SG" dirty="0"/>
              <a:t>/11</a:t>
            </a:r>
          </a:p>
        </p:txBody>
      </p:sp>
      <p:pic>
        <p:nvPicPr>
          <p:cNvPr id="11" name="Picture 10">
            <a:extLst>
              <a:ext uri="{FF2B5EF4-FFF2-40B4-BE49-F238E27FC236}">
                <a16:creationId xmlns:a16="http://schemas.microsoft.com/office/drawing/2014/main" id="{A64141C5-A8F7-574C-A814-17CAAC506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834" y="2038606"/>
            <a:ext cx="7861200" cy="3831841"/>
          </a:xfrm>
          <a:prstGeom prst="rect">
            <a:avLst/>
          </a:prstGeom>
        </p:spPr>
      </p:pic>
    </p:spTree>
    <p:extLst>
      <p:ext uri="{BB962C8B-B14F-4D97-AF65-F5344CB8AC3E}">
        <p14:creationId xmlns:p14="http://schemas.microsoft.com/office/powerpoint/2010/main" val="53775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6" y="360000"/>
            <a:ext cx="7614308"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3</a:t>
            </a:r>
          </a:p>
          <a:p>
            <a:r>
              <a:rPr lang="en-US" sz="3200" b="1" dirty="0">
                <a:solidFill>
                  <a:srgbClr val="C00000"/>
                </a:solidFill>
                <a:cs typeface="Arial" pitchFamily="34" charset="0"/>
              </a:rPr>
              <a:t>Use hearing protectors in noisy areas</a:t>
            </a:r>
          </a:p>
        </p:txBody>
      </p:sp>
      <p:sp>
        <p:nvSpPr>
          <p:cNvPr id="2" name="Slide Number Placeholder 1">
            <a:extLst>
              <a:ext uri="{FF2B5EF4-FFF2-40B4-BE49-F238E27FC236}">
                <a16:creationId xmlns:a16="http://schemas.microsoft.com/office/drawing/2014/main" id="{2EF0EB62-AD61-42A2-BEE1-E8CE04A1263B}"/>
              </a:ext>
            </a:extLst>
          </p:cNvPr>
          <p:cNvSpPr>
            <a:spLocks noGrp="1"/>
          </p:cNvSpPr>
          <p:nvPr>
            <p:ph type="sldNum" sz="quarter" idx="11"/>
          </p:nvPr>
        </p:nvSpPr>
        <p:spPr/>
        <p:txBody>
          <a:bodyPr/>
          <a:lstStyle/>
          <a:p>
            <a:fld id="{8584D53F-AF5E-4723-96CB-40045B6453DE}" type="slidenum">
              <a:rPr lang="en-SG"/>
              <a:pPr/>
              <a:t>6</a:t>
            </a:fld>
            <a:r>
              <a:rPr lang="en-SG" dirty="0"/>
              <a:t>/11</a:t>
            </a:r>
          </a:p>
        </p:txBody>
      </p:sp>
      <p:pic>
        <p:nvPicPr>
          <p:cNvPr id="7" name="Picture 6">
            <a:extLst>
              <a:ext uri="{FF2B5EF4-FFF2-40B4-BE49-F238E27FC236}">
                <a16:creationId xmlns:a16="http://schemas.microsoft.com/office/drawing/2014/main" id="{39092CE9-73B4-CC44-A393-9AA7C46A05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966" y="2029461"/>
            <a:ext cx="7858935" cy="3831841"/>
          </a:xfrm>
          <a:prstGeom prst="rect">
            <a:avLst/>
          </a:prstGeom>
        </p:spPr>
      </p:pic>
    </p:spTree>
    <p:extLst>
      <p:ext uri="{BB962C8B-B14F-4D97-AF65-F5344CB8AC3E}">
        <p14:creationId xmlns:p14="http://schemas.microsoft.com/office/powerpoint/2010/main" val="143111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6" y="360000"/>
            <a:ext cx="7637312" cy="1123384"/>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4</a:t>
            </a:r>
          </a:p>
          <a:p>
            <a:r>
              <a:rPr lang="en-US" sz="3100" b="1" dirty="0">
                <a:solidFill>
                  <a:srgbClr val="C00000"/>
                </a:solidFill>
                <a:cs typeface="Arial" pitchFamily="34" charset="0"/>
              </a:rPr>
              <a:t>Put on your hearing protector properly</a:t>
            </a:r>
          </a:p>
        </p:txBody>
      </p:sp>
      <p:sp>
        <p:nvSpPr>
          <p:cNvPr id="3" name="Slide Number Placeholder 2">
            <a:extLst>
              <a:ext uri="{FF2B5EF4-FFF2-40B4-BE49-F238E27FC236}">
                <a16:creationId xmlns:a16="http://schemas.microsoft.com/office/drawing/2014/main" id="{A58812AA-8CF4-4872-AAE2-B9A93E32C6B8}"/>
              </a:ext>
            </a:extLst>
          </p:cNvPr>
          <p:cNvSpPr>
            <a:spLocks noGrp="1"/>
          </p:cNvSpPr>
          <p:nvPr>
            <p:ph type="sldNum" sz="quarter" idx="11"/>
          </p:nvPr>
        </p:nvSpPr>
        <p:spPr/>
        <p:txBody>
          <a:bodyPr/>
          <a:lstStyle/>
          <a:p>
            <a:fld id="{8584D53F-AF5E-4723-96CB-40045B6453DE}" type="slidenum">
              <a:rPr lang="en-SG"/>
              <a:pPr/>
              <a:t>7</a:t>
            </a:fld>
            <a:r>
              <a:rPr lang="en-SG" dirty="0"/>
              <a:t>/11</a:t>
            </a:r>
          </a:p>
        </p:txBody>
      </p:sp>
      <p:pic>
        <p:nvPicPr>
          <p:cNvPr id="6" name="Picture 5">
            <a:extLst>
              <a:ext uri="{FF2B5EF4-FFF2-40B4-BE49-F238E27FC236}">
                <a16:creationId xmlns:a16="http://schemas.microsoft.com/office/drawing/2014/main" id="{20210698-BB4E-814E-AA9D-166018C40C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966" y="2029460"/>
            <a:ext cx="7858935" cy="3831841"/>
          </a:xfrm>
          <a:prstGeom prst="rect">
            <a:avLst/>
          </a:prstGeom>
        </p:spPr>
      </p:pic>
    </p:spTree>
    <p:extLst>
      <p:ext uri="{BB962C8B-B14F-4D97-AF65-F5344CB8AC3E}">
        <p14:creationId xmlns:p14="http://schemas.microsoft.com/office/powerpoint/2010/main" val="241761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7" y="360000"/>
            <a:ext cx="7340056"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5</a:t>
            </a:r>
          </a:p>
          <a:p>
            <a:r>
              <a:rPr lang="en-US" sz="3200" b="1" dirty="0">
                <a:solidFill>
                  <a:srgbClr val="C00000"/>
                </a:solidFill>
                <a:cs typeface="Arial" pitchFamily="34" charset="0"/>
              </a:rPr>
              <a:t>Minimise time spent in noisy areas</a:t>
            </a:r>
          </a:p>
        </p:txBody>
      </p:sp>
      <p:sp>
        <p:nvSpPr>
          <p:cNvPr id="2" name="Slide Number Placeholder 1">
            <a:extLst>
              <a:ext uri="{FF2B5EF4-FFF2-40B4-BE49-F238E27FC236}">
                <a16:creationId xmlns:a16="http://schemas.microsoft.com/office/drawing/2014/main" id="{7AA86058-06F8-4C81-BF18-56DB79F5CE53}"/>
              </a:ext>
            </a:extLst>
          </p:cNvPr>
          <p:cNvSpPr>
            <a:spLocks noGrp="1"/>
          </p:cNvSpPr>
          <p:nvPr>
            <p:ph type="sldNum" sz="quarter" idx="11"/>
          </p:nvPr>
        </p:nvSpPr>
        <p:spPr/>
        <p:txBody>
          <a:bodyPr/>
          <a:lstStyle/>
          <a:p>
            <a:fld id="{8584D53F-AF5E-4723-96CB-40045B6453DE}" type="slidenum">
              <a:rPr lang="en-SG"/>
              <a:pPr/>
              <a:t>8</a:t>
            </a:fld>
            <a:r>
              <a:rPr lang="en-SG" dirty="0"/>
              <a:t>/11</a:t>
            </a:r>
          </a:p>
        </p:txBody>
      </p:sp>
      <p:pic>
        <p:nvPicPr>
          <p:cNvPr id="4" name="Picture 3">
            <a:extLst>
              <a:ext uri="{FF2B5EF4-FFF2-40B4-BE49-F238E27FC236}">
                <a16:creationId xmlns:a16="http://schemas.microsoft.com/office/drawing/2014/main" id="{A298402E-6EE7-6C4B-98C7-924285A0A6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966" y="2029459"/>
            <a:ext cx="7858935" cy="3831841"/>
          </a:xfrm>
          <a:prstGeom prst="rect">
            <a:avLst/>
          </a:prstGeom>
        </p:spPr>
      </p:pic>
    </p:spTree>
    <p:extLst>
      <p:ext uri="{BB962C8B-B14F-4D97-AF65-F5344CB8AC3E}">
        <p14:creationId xmlns:p14="http://schemas.microsoft.com/office/powerpoint/2010/main" val="326455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5" y="360000"/>
            <a:ext cx="8072148"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6</a:t>
            </a:r>
          </a:p>
          <a:p>
            <a:r>
              <a:rPr lang="en-US" sz="3200" b="1" dirty="0">
                <a:solidFill>
                  <a:srgbClr val="C00000"/>
                </a:solidFill>
                <a:cs typeface="Arial" pitchFamily="34" charset="0"/>
              </a:rPr>
              <a:t>Go for yearly audiometric examination</a:t>
            </a:r>
          </a:p>
        </p:txBody>
      </p:sp>
      <p:sp>
        <p:nvSpPr>
          <p:cNvPr id="3" name="Slide Number Placeholder 2">
            <a:extLst>
              <a:ext uri="{FF2B5EF4-FFF2-40B4-BE49-F238E27FC236}">
                <a16:creationId xmlns:a16="http://schemas.microsoft.com/office/drawing/2014/main" id="{19EB637A-11BA-4EE6-A286-A26C84E57E1F}"/>
              </a:ext>
            </a:extLst>
          </p:cNvPr>
          <p:cNvSpPr>
            <a:spLocks noGrp="1"/>
          </p:cNvSpPr>
          <p:nvPr>
            <p:ph type="sldNum" sz="quarter" idx="11"/>
          </p:nvPr>
        </p:nvSpPr>
        <p:spPr/>
        <p:txBody>
          <a:bodyPr/>
          <a:lstStyle/>
          <a:p>
            <a:fld id="{8584D53F-AF5E-4723-96CB-40045B6453DE}" type="slidenum">
              <a:rPr lang="en-SG"/>
              <a:pPr/>
              <a:t>9</a:t>
            </a:fld>
            <a:r>
              <a:rPr lang="en-SG" dirty="0"/>
              <a:t>/11</a:t>
            </a:r>
          </a:p>
        </p:txBody>
      </p:sp>
      <p:pic>
        <p:nvPicPr>
          <p:cNvPr id="4" name="Picture 3">
            <a:extLst>
              <a:ext uri="{FF2B5EF4-FFF2-40B4-BE49-F238E27FC236}">
                <a16:creationId xmlns:a16="http://schemas.microsoft.com/office/drawing/2014/main" id="{1CB3EC3F-7EC7-524E-8ACA-9F5F7FEF9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966" y="2029458"/>
            <a:ext cx="7858935" cy="3831841"/>
          </a:xfrm>
          <a:prstGeom prst="rect">
            <a:avLst/>
          </a:prstGeom>
        </p:spPr>
      </p:pic>
    </p:spTree>
    <p:extLst>
      <p:ext uri="{BB962C8B-B14F-4D97-AF65-F5344CB8AC3E}">
        <p14:creationId xmlns:p14="http://schemas.microsoft.com/office/powerpoint/2010/main" val="3767714623"/>
      </p:ext>
    </p:extLst>
  </p:cSld>
  <p:clrMapOvr>
    <a:masterClrMapping/>
  </p:clrMapOvr>
</p:sld>
</file>

<file path=ppt/theme/theme1.xml><?xml version="1.0" encoding="utf-8"?>
<a:theme xmlns:a="http://schemas.openxmlformats.org/drawingml/2006/main" name="20100329 Organising Comm Meeting - Update from planning team #3">
  <a:themeElements>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HC Presentation Template">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HC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HC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HC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HC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HC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HC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HC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HC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HC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HC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HC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D70C16F0951B4B941C929915881E40" ma:contentTypeVersion="12" ma:contentTypeDescription="Create a new document." ma:contentTypeScope="" ma:versionID="43242f4159a7eced04d6d86423f25805">
  <xsd:schema xmlns:xsd="http://www.w3.org/2001/XMLSchema" xmlns:xs="http://www.w3.org/2001/XMLSchema" xmlns:p="http://schemas.microsoft.com/office/2006/metadata/properties" xmlns:ns2="12a6bfef-e109-4a0f-b62d-ff2763486e00" xmlns:ns3="cbe9bbb5-45e3-4447-80d6-4cb6f335969f" targetNamespace="http://schemas.microsoft.com/office/2006/metadata/properties" ma:root="true" ma:fieldsID="5d84fc2635d2a16034c6cd942e943e9d" ns2:_="" ns3:_="">
    <xsd:import namespace="12a6bfef-e109-4a0f-b62d-ff2763486e00"/>
    <xsd:import namespace="cbe9bbb5-45e3-4447-80d6-4cb6f33596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6bfef-e109-4a0f-b62d-ff2763486e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e9bbb5-45e3-4447-80d6-4cb6f33596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820FD6-71F1-4F98-8A2B-AA0B0F2B056B}">
  <ds:schemaRefs>
    <ds:schemaRef ds:uri="http://schemas.microsoft.com/sharepoint/v3/contenttype/forms"/>
  </ds:schemaRefs>
</ds:datastoreItem>
</file>

<file path=customXml/itemProps2.xml><?xml version="1.0" encoding="utf-8"?>
<ds:datastoreItem xmlns:ds="http://schemas.openxmlformats.org/officeDocument/2006/customXml" ds:itemID="{FB4FC05E-4844-4930-A95F-6BEE03B21FF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2a6bfef-e109-4a0f-b62d-ff2763486e00"/>
    <ds:schemaRef ds:uri="http://purl.org/dc/dcmitype/"/>
    <ds:schemaRef ds:uri="http://schemas.microsoft.com/office/infopath/2007/PartnerControls"/>
    <ds:schemaRef ds:uri="cbe9bbb5-45e3-4447-80d6-4cb6f335969f"/>
    <ds:schemaRef ds:uri="http://www.w3.org/XML/1998/namespace"/>
  </ds:schemaRefs>
</ds:datastoreItem>
</file>

<file path=customXml/itemProps3.xml><?xml version="1.0" encoding="utf-8"?>
<ds:datastoreItem xmlns:ds="http://schemas.openxmlformats.org/officeDocument/2006/customXml" ds:itemID="{B7CA7420-1CC1-4953-8CB9-491F482C0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6bfef-e109-4a0f-b62d-ff2763486e00"/>
    <ds:schemaRef ds:uri="cbe9bbb5-45e3-4447-80d6-4cb6f3359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13486</TotalTime>
  <Words>543</Words>
  <Application>Microsoft Macintosh PowerPoint</Application>
  <PresentationFormat>On-screen Show (4:3)</PresentationFormat>
  <Paragraphs>75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Gulim</vt:lpstr>
      <vt:lpstr>Myriad Pro</vt:lpstr>
      <vt:lpstr>Arial</vt:lpstr>
      <vt:lpstr>Calibri</vt:lpstr>
      <vt:lpstr>Monotype Sorts</vt:lpstr>
      <vt:lpstr>20100329 Organising Comm Meeting - Update from planning team #3</vt:lpstr>
      <vt:lpstr>5 WSH tips to preventing  NOISE-INDUCED DEAFNESS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Workplaces Safer</dc:title>
  <dc:subject/>
  <dc:creator>Brought to you by WSH Council</dc:creator>
  <cp:keywords>WSH Practices</cp:keywords>
  <dc:description/>
  <cp:lastModifiedBy>Microsoft Office User</cp:lastModifiedBy>
  <cp:revision>925</cp:revision>
  <dcterms:created xsi:type="dcterms:W3CDTF">2009-07-13T01:57:01Z</dcterms:created>
  <dcterms:modified xsi:type="dcterms:W3CDTF">2020-06-26T13:42:29Z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0x01010091D70C16F0951B4B941C929915881E40</vt:lpwstr>
  </property>
</Properties>
</file>