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83" r:id="rId5"/>
    <p:sldId id="639" r:id="rId6"/>
    <p:sldId id="638" r:id="rId7"/>
    <p:sldId id="640" r:id="rId8"/>
    <p:sldId id="629" r:id="rId9"/>
    <p:sldId id="631" r:id="rId10"/>
    <p:sldId id="632" r:id="rId11"/>
    <p:sldId id="633" r:id="rId12"/>
    <p:sldId id="635" r:id="rId13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Teng" initials="ET" lastIdx="13" clrIdx="0">
    <p:extLst>
      <p:ext uri="{19B8F6BF-5375-455C-9EA6-DF929625EA0E}">
        <p15:presenceInfo xmlns:p15="http://schemas.microsoft.com/office/powerpoint/2012/main" userId="S::evelyn_teng@wshc.sg::9bfca584-8889-44a2-acd6-04c1d29eeedb" providerId="AD"/>
      </p:ext>
    </p:extLst>
  </p:cmAuthor>
  <p:cmAuthor id="2" name="Siew Liang YEO" initials="SLY" lastIdx="1" clrIdx="1">
    <p:extLst>
      <p:ext uri="{19B8F6BF-5375-455C-9EA6-DF929625EA0E}">
        <p15:presenceInfo xmlns:p15="http://schemas.microsoft.com/office/powerpoint/2012/main" userId="S::yeo_siew_liang@wshc.sg::870ef082-3ba7-495e-a181-aa2fb34f5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7AAAB"/>
    <a:srgbClr val="008000"/>
    <a:srgbClr val="FF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89184" autoAdjust="0"/>
  </p:normalViewPr>
  <p:slideViewPr>
    <p:cSldViewPr snapToGrid="0">
      <p:cViewPr varScale="1">
        <p:scale>
          <a:sx n="95" d="100"/>
          <a:sy n="95" d="100"/>
        </p:scale>
        <p:origin x="321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2C37-ABFB-4983-BBB3-C26DC8E75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59F51-550D-4216-BC73-2C7579DB50B6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904"/>
            <a:ext cx="7951788" cy="3064589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9DE7D-FD8A-49F6-AEF4-BF7BEEED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98DCA-5630-4348-96D3-59E5A07B798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There are many kinds of events:</a:t>
            </a:r>
          </a:p>
          <a:p>
            <a:pPr marL="171450" indent="-171450">
              <a:buFontTx/>
              <a:buChar char="-"/>
            </a:pPr>
            <a:r>
              <a:rPr lang="en-SG" dirty="0"/>
              <a:t>Indoor (e.g. at a function room/ hall, exhibition hall, auditorium, convention centre) vs outdoor (fully outdoor or under a tent)</a:t>
            </a:r>
          </a:p>
          <a:p>
            <a:pPr marL="171450" indent="-171450">
              <a:buFontTx/>
              <a:buChar char="-"/>
            </a:pPr>
            <a:r>
              <a:rPr lang="en-SG" dirty="0"/>
              <a:t>Short event (0.5 to 1 day) vs long event (lasting days or weeks)</a:t>
            </a:r>
          </a:p>
          <a:p>
            <a:pPr marL="171450" indent="-171450">
              <a:buFontTx/>
              <a:buChar char="-"/>
            </a:pPr>
            <a:r>
              <a:rPr lang="en-SG" dirty="0"/>
              <a:t>Small scale (few persons) vs large scale (thousands of persons)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In general, there are 3 key stages to event management (see above slide).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Accident prevention and worker safety &amp; health are important at each stage of event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SG" dirty="0"/>
              <a:t>The following slides provide examples of risk controls (non-exhaustive) that you can follow to make your workplace safer while carrying out event management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3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Always select a ladder of the appropriate height. A ladder of the correct height will allow you to reach the working height while you are standing on the 2</a:t>
            </a:r>
            <a:r>
              <a:rPr lang="en-SG" baseline="30000" dirty="0"/>
              <a:t>nd</a:t>
            </a:r>
            <a:r>
              <a:rPr lang="en-SG" dirty="0"/>
              <a:t> or 3</a:t>
            </a:r>
            <a:r>
              <a:rPr lang="en-SG" baseline="30000" dirty="0"/>
              <a:t>rd</a:t>
            </a:r>
            <a:r>
              <a:rPr lang="en-SG" dirty="0"/>
              <a:t> rung below the top rung of the ladder. Never stand on the top rung of a ladder as you could easily fall from the ladder.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Instead of a ladder, use a safer option where possible e.g. step platform, personnel lift, tower scaffold or scissor lift.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When working on a mobile elevating work platform (MEWP) such as a scissor lift, secure your harness to the designated anchor point.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This is to keep you within the cage of the working platform, thereby preventing you from falling from heights.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Be vigilant and always look where you are going.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A brightly-coloured cable trench may be used to cover floor wiring to make such hazards easier to spot and prevent tripping.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Do not allow anyone to go under a suspended load during a lifting operation.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This is to ensure that no one will be injured should an object (e.g. audio-visual equipment) fall while it is being lifted.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Clearly demarcate lifting zones with hazard signage and cordoning tape or a suitable barrier.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This is to prevent anyone from straying into the lifting zone including </a:t>
            </a:r>
            <a:r>
              <a:rPr lang="en-SG" dirty="0" err="1"/>
              <a:t>passersby</a:t>
            </a:r>
            <a:r>
              <a:rPr lang="en-SG" dirty="0"/>
              <a:t> at the event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To prevent back injury, use a trolley to transport heavy goods.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Should a trolley be not available, fellow colleague(s) may be able to assist you in transferring the heavy load.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9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-01.jpg">
            <a:extLst>
              <a:ext uri="{FF2B5EF4-FFF2-40B4-BE49-F238E27FC236}">
                <a16:creationId xmlns:a16="http://schemas.microsoft.com/office/drawing/2014/main" id="{ACFD7894-456F-4037-B183-DC2B0C4EB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49"/>
            <a:ext cx="9156735" cy="6867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C08A2-D9DD-4A07-9366-4DC8DCA26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4" y="3193183"/>
            <a:ext cx="4094109" cy="187086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1A64552-9B1A-4F33-8D90-F467A5EF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70" y="1681637"/>
            <a:ext cx="8241031" cy="1325033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SG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8B9D886-461F-439F-9F8C-4B5A9A27D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" y="5328101"/>
            <a:ext cx="2795240" cy="33745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10410C8-2934-4A51-9D1C-FCD97728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69" y="5766747"/>
            <a:ext cx="4202431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1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Presenter’s Name and Branch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4B2850F-961D-49B3-8E21-4B5DDC4994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6134435"/>
            <a:ext cx="2795240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1702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A21EDE-C93C-44BB-AE41-16EEE316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1" y="6055138"/>
            <a:ext cx="1300447" cy="802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FBE3B-AB14-41AA-A431-4326727C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99" y="0"/>
            <a:ext cx="3949700" cy="354965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B254-6ABE-410E-B61A-BD0E73BAD8F2}"/>
              </a:ext>
            </a:extLst>
          </p:cNvPr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2B00-1812-43D2-9E03-76A4CB8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78658" y="6416297"/>
            <a:ext cx="2133600" cy="305177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fld id="{8584D53F-AF5E-4723-96CB-40045B6453DE}" type="slidenum">
              <a:rPr lang="en-SG" smtClean="0"/>
              <a:pPr/>
              <a:t>‹#›</a:t>
            </a:fld>
            <a:r>
              <a:rPr lang="en-SG" dirty="0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4981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9CC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58314-F50C-44B5-9935-40FA6E7B1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75" y="-918469"/>
            <a:ext cx="5103372" cy="470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333D-23B3-42EE-9B81-3EDECC5F6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3052"/>
            <a:ext cx="1571626" cy="12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shc.sg/resources" TargetMode="External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7BB5-4C4E-4F42-A2FB-653343E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" y="1626733"/>
            <a:ext cx="8774430" cy="1411367"/>
          </a:xfrm>
        </p:spPr>
        <p:txBody>
          <a:bodyPr/>
          <a:lstStyle/>
          <a:p>
            <a:r>
              <a:rPr lang="en-SG" sz="2000" b="0">
                <a:solidFill>
                  <a:schemeClr val="bg1">
                    <a:lumMod val="50000"/>
                  </a:schemeClr>
                </a:solidFill>
              </a:rPr>
              <a:t>5 </a:t>
            </a:r>
            <a:r>
              <a:rPr lang="en-SG" sz="2000" b="0" dirty="0">
                <a:solidFill>
                  <a:schemeClr val="bg1">
                    <a:lumMod val="50000"/>
                  </a:schemeClr>
                </a:solidFill>
              </a:rPr>
              <a:t>WSH tips for  </a:t>
            </a:r>
            <a:br>
              <a:rPr lang="en-SG" dirty="0">
                <a:solidFill>
                  <a:srgbClr val="92D050"/>
                </a:solidFill>
              </a:rPr>
            </a:br>
            <a:r>
              <a:rPr lang="en-SG" sz="3600" spc="300" dirty="0">
                <a:solidFill>
                  <a:srgbClr val="92D050"/>
                </a:solidFill>
              </a:rPr>
              <a:t>WORKING SAFELY IN EVENT MANAGEMENT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E81A-2214-4FEF-A273-9BBC2FE70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5861533"/>
            <a:ext cx="4202431" cy="650780"/>
          </a:xfrm>
        </p:spPr>
        <p:txBody>
          <a:bodyPr/>
          <a:lstStyle/>
          <a:p>
            <a:pPr algn="r"/>
            <a:r>
              <a:rPr lang="en-SG" dirty="0"/>
              <a:t>Making Workplaces Safer</a:t>
            </a:r>
          </a:p>
          <a:p>
            <a:pPr algn="r"/>
            <a:r>
              <a:rPr lang="en-SG" b="0" dirty="0"/>
              <a:t>Adopt safe work practices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4140F0-F07C-4785-A11A-F0D938CC383A}"/>
              </a:ext>
            </a:extLst>
          </p:cNvPr>
          <p:cNvSpPr txBox="1"/>
          <p:nvPr/>
        </p:nvSpPr>
        <p:spPr>
          <a:xfrm>
            <a:off x="764874" y="1224773"/>
            <a:ext cx="79036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Covers both </a:t>
            </a:r>
            <a:r>
              <a:rPr lang="en-SG" b="1" dirty="0">
                <a:solidFill>
                  <a:srgbClr val="0070C0"/>
                </a:solidFill>
              </a:rPr>
              <a:t>indoor</a:t>
            </a:r>
            <a:r>
              <a:rPr lang="en-SG" dirty="0"/>
              <a:t> and </a:t>
            </a:r>
            <a:r>
              <a:rPr lang="en-SG" b="1" dirty="0">
                <a:solidFill>
                  <a:srgbClr val="0070C0"/>
                </a:solidFill>
              </a:rPr>
              <a:t>outdoor</a:t>
            </a:r>
            <a:r>
              <a:rPr lang="en-SG" dirty="0"/>
              <a:t>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Events can range widely in scale and complexity – from 1-day seminar to public exhibitions to trade fairs that span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/>
          </a:p>
          <a:p>
            <a:pPr marL="29210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C00000"/>
                </a:solidFill>
              </a:rPr>
              <a:t>3</a:t>
            </a:r>
            <a:r>
              <a:rPr lang="en-SG" dirty="0"/>
              <a:t> </a:t>
            </a:r>
            <a:r>
              <a:rPr lang="en-SG" dirty="0">
                <a:solidFill>
                  <a:srgbClr val="C00000"/>
                </a:solidFill>
              </a:rPr>
              <a:t>key stages </a:t>
            </a:r>
            <a:r>
              <a:rPr lang="en-SG" dirty="0"/>
              <a:t>of event management:</a:t>
            </a:r>
          </a:p>
          <a:p>
            <a:pPr marL="6350"/>
            <a:endParaRPr lang="en-SG" dirty="0"/>
          </a:p>
          <a:p>
            <a:pPr marL="906463" lvl="2" indent="-44291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Pre-event</a:t>
            </a:r>
            <a:r>
              <a:rPr lang="en-US" dirty="0"/>
              <a:t> </a:t>
            </a:r>
            <a:r>
              <a:rPr lang="en-SG" dirty="0"/>
              <a:t>–</a:t>
            </a:r>
            <a:r>
              <a:rPr lang="en-US" dirty="0"/>
              <a:t> Build the event space </a:t>
            </a:r>
          </a:p>
          <a:p>
            <a:pPr marL="938213"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activities: Tent setup (for outdoor events), stage setup, installation and testing of audio-visual &amp; lighting equipment. </a:t>
            </a:r>
          </a:p>
          <a:p>
            <a:pPr marL="938213" lvl="1"/>
            <a:endParaRPr lang="en-US" dirty="0"/>
          </a:p>
          <a:p>
            <a:pPr marL="481013">
              <a:buFont typeface="Wingdings" panose="05000000000000000000" pitchFamily="2" charset="2"/>
              <a:buChar char="q"/>
            </a:pPr>
            <a:r>
              <a:rPr lang="en-US" dirty="0"/>
              <a:t> 	</a:t>
            </a:r>
            <a:r>
              <a:rPr lang="en-US" dirty="0">
                <a:solidFill>
                  <a:srgbClr val="C00000"/>
                </a:solidFill>
              </a:rPr>
              <a:t>During the event </a:t>
            </a:r>
            <a:r>
              <a:rPr lang="en-SG" dirty="0"/>
              <a:t>–</a:t>
            </a:r>
            <a:r>
              <a:rPr lang="en-US" dirty="0"/>
              <a:t> Execute the event</a:t>
            </a:r>
          </a:p>
          <a:p>
            <a:pPr marL="938213"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activities: Event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operation of audio-visual &amp; lighting equipment, food catering and crowd control/ security. </a:t>
            </a:r>
          </a:p>
          <a:p>
            <a:pPr marL="938213" lvl="1"/>
            <a:endParaRPr lang="en-US" dirty="0"/>
          </a:p>
          <a:p>
            <a:pPr marL="481013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 	Post-event</a:t>
            </a:r>
            <a:r>
              <a:rPr lang="en-US" dirty="0"/>
              <a:t> – Dismantle the event space</a:t>
            </a:r>
          </a:p>
          <a:p>
            <a:pPr marL="938213"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activities: Tent takedown (for outdoor events), stage disassembly, takedown of audio-visual &amp; lighting equipment, restore venue to original configuration.</a:t>
            </a:r>
            <a:endParaRPr lang="en-S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786B4B-4E68-9B48-A7EA-A8FE7425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15" y="578442"/>
            <a:ext cx="63777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EVENT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A20F-E621-FC4F-9A3C-ABEE6C846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2</a:t>
            </a:fld>
            <a:r>
              <a:rPr lang="en-SG"/>
              <a:t>/9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9098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4140F0-F07C-4785-A11A-F0D938CC383A}"/>
              </a:ext>
            </a:extLst>
          </p:cNvPr>
          <p:cNvSpPr txBox="1"/>
          <p:nvPr/>
        </p:nvSpPr>
        <p:spPr>
          <a:xfrm>
            <a:off x="530656" y="1402928"/>
            <a:ext cx="71582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Common </a:t>
            </a:r>
            <a:r>
              <a:rPr lang="en-SG" dirty="0">
                <a:solidFill>
                  <a:srgbClr val="C00000"/>
                </a:solidFill>
              </a:rPr>
              <a:t>accident types </a:t>
            </a:r>
            <a:r>
              <a:rPr lang="en-SG" dirty="0"/>
              <a:t>during pre-event and post-event: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Slips, trips &amp; falls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Struck by falling object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Struck by vehicle or machine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Falling from height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Cut and stabs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Poor ergonomics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Heat injury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Fatigue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In all 3 stages of event management:</a:t>
            </a:r>
          </a:p>
          <a:p>
            <a:r>
              <a:rPr lang="en-SG" dirty="0"/>
              <a:t> </a:t>
            </a:r>
          </a:p>
          <a:p>
            <a:pPr marL="757238" lvl="1" indent="-300038">
              <a:buFont typeface="Wingdings" panose="05000000000000000000" pitchFamily="2" charset="2"/>
              <a:buChar char="Ø"/>
            </a:pP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Carry out </a:t>
            </a:r>
            <a:r>
              <a:rPr lang="en-SG" b="1" dirty="0">
                <a:solidFill>
                  <a:srgbClr val="C00000"/>
                </a:solidFill>
              </a:rPr>
              <a:t>Risk Assessment 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to identify on-site hazards 	and implement suitable risk controls to eliminate or reduce the risk of accident</a:t>
            </a:r>
          </a:p>
          <a:p>
            <a:endParaRPr lang="en-SG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22AAED-FE16-4342-85AC-3709C7555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15" y="578442"/>
            <a:ext cx="6406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EVENT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033A3-F1E7-2740-A8AF-B631992B9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3</a:t>
            </a:fld>
            <a:r>
              <a:rPr lang="en-SG"/>
              <a:t>/9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168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8128790-AF2D-7243-86BA-4852A0B9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29" y="306734"/>
            <a:ext cx="82629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1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Do not stand on the top rung of a ladder. Use a safer option.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5B08-52ED-1141-AE0F-0B8A46116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4</a:t>
            </a:fld>
            <a:r>
              <a:rPr lang="en-SG"/>
              <a:t>/9</a:t>
            </a:r>
            <a:endParaRPr lang="en-SG" dirty="0"/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4FFC9089-8B2E-C04D-8FF2-11190429E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2" y="1960528"/>
            <a:ext cx="8069193" cy="39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7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E038F10-DE5A-F94C-ACD0-B64C18259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29" y="306734"/>
            <a:ext cx="82629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2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Anchor your harness when working at heights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56F82-3263-9E4B-B9E7-A28C15529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5</a:t>
            </a:fld>
            <a:r>
              <a:rPr lang="en-SG"/>
              <a:t>/9</a:t>
            </a:r>
            <a:endParaRPr lang="en-SG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3B03C0B-5FA9-EA44-ACD2-28BF00775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1" y="1960527"/>
            <a:ext cx="8069191" cy="39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0471B86-9994-DA40-B395-5D956EAC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29" y="306734"/>
            <a:ext cx="82629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3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Look out for tripping hazards. Cover floor wiring with cable trench.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3B3B9-03B2-7046-89B3-0FFF53C125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6</a:t>
            </a:fld>
            <a:r>
              <a:rPr lang="en-SG"/>
              <a:t>/9</a:t>
            </a:r>
            <a:endParaRPr lang="en-SG" dirty="0"/>
          </a:p>
        </p:txBody>
      </p:sp>
      <p:pic>
        <p:nvPicPr>
          <p:cNvPr id="10" name="Picture 9" descr="A clock sitting in front of a sign&#10;&#10;Description automatically generated">
            <a:extLst>
              <a:ext uri="{FF2B5EF4-FFF2-40B4-BE49-F238E27FC236}">
                <a16:creationId xmlns:a16="http://schemas.microsoft.com/office/drawing/2014/main" id="{7C6AF743-A021-F44D-B3CA-93DDED8E7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0" y="1960527"/>
            <a:ext cx="8069189" cy="39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2A82389-A110-0C43-8EE1-08404E89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29" y="306734"/>
            <a:ext cx="82629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4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Never suspend a load over any person. Demarcate lifting zones.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9A04A-D765-5E43-97D1-14A6831009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7</a:t>
            </a:fld>
            <a:r>
              <a:rPr lang="en-SG"/>
              <a:t>/9</a:t>
            </a:r>
            <a:endParaRPr lang="en-SG" dirty="0"/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8C66D3-44D7-844F-AED1-F4324AC93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1960527"/>
            <a:ext cx="8069189" cy="39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3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6D98A2-1802-4A46-8896-492E78E4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29" y="306734"/>
            <a:ext cx="82629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5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Use a trolley to transport heavy goods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B96E3-3DD9-D041-9CE8-369FE4E1D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8</a:t>
            </a:fld>
            <a:r>
              <a:rPr lang="en-SG"/>
              <a:t>/9</a:t>
            </a:r>
            <a:endParaRPr lang="en-SG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4057499-FB4C-FC49-8F53-F073A2D5B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" y="1960527"/>
            <a:ext cx="8069189" cy="39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F24AF-B5B7-4717-AD41-5BC2E4BBB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564" y="1892843"/>
            <a:ext cx="1665267" cy="243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8BC26-B1A7-DA4C-80E8-FD956AF36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55" y="1892843"/>
            <a:ext cx="2776491" cy="3979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5519-A8D1-CC46-B48B-29D80A759B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256" y="1894180"/>
            <a:ext cx="1713998" cy="2438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BE0770-8AFB-3541-BF20-321042AD7381}"/>
              </a:ext>
            </a:extLst>
          </p:cNvPr>
          <p:cNvSpPr/>
          <p:nvPr/>
        </p:nvSpPr>
        <p:spPr>
          <a:xfrm>
            <a:off x="2166230" y="6013219"/>
            <a:ext cx="3374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Download at </a:t>
            </a:r>
            <a:r>
              <a:rPr lang="en-US" sz="1400" dirty="0">
                <a:hlinkClick r:id="rId6"/>
              </a:rPr>
              <a:t>www.wshc.sg/resources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774717A-2F10-E648-A649-F2802F0D9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13" y="397634"/>
            <a:ext cx="73995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EVENT-RELATED ACCIDENTS </a:t>
            </a:r>
          </a:p>
          <a:p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CAN BE PREVENTED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72020-6E7E-B840-886C-2410A1C937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670">
            <a:off x="6741172" y="3679517"/>
            <a:ext cx="1838159" cy="2635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00329 Organising Comm Meeting - Update from planning team #3">
  <a:themeElements>
    <a:clrScheme name="WSHC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HC Presentation Template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HC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70C16F0951B4B941C929915881E40" ma:contentTypeVersion="12" ma:contentTypeDescription="Create a new document." ma:contentTypeScope="" ma:versionID="43242f4159a7eced04d6d86423f25805">
  <xsd:schema xmlns:xsd="http://www.w3.org/2001/XMLSchema" xmlns:xs="http://www.w3.org/2001/XMLSchema" xmlns:p="http://schemas.microsoft.com/office/2006/metadata/properties" xmlns:ns2="12a6bfef-e109-4a0f-b62d-ff2763486e00" xmlns:ns3="cbe9bbb5-45e3-4447-80d6-4cb6f335969f" targetNamespace="http://schemas.microsoft.com/office/2006/metadata/properties" ma:root="true" ma:fieldsID="5d84fc2635d2a16034c6cd942e943e9d" ns2:_="" ns3:_="">
    <xsd:import namespace="12a6bfef-e109-4a0f-b62d-ff2763486e00"/>
    <xsd:import namespace="cbe9bbb5-45e3-4447-80d6-4cb6f3359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bfef-e109-4a0f-b62d-ff2763486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9bbb5-45e3-4447-80d6-4cb6f335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1157BD-884B-48ED-A6D0-5F4D23CBE8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390F9D-CD89-48BA-96F0-A18274959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bfef-e109-4a0f-b62d-ff2763486e00"/>
    <ds:schemaRef ds:uri="cbe9bbb5-45e3-4447-80d6-4cb6f335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4C66B1-2AD2-4913-AC8E-C373FC1F676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2a6bfef-e109-4a0f-b62d-ff2763486e00"/>
    <ds:schemaRef ds:uri="http://purl.org/dc/dcmitype/"/>
    <ds:schemaRef ds:uri="http://schemas.microsoft.com/office/infopath/2007/PartnerControls"/>
    <ds:schemaRef ds:uri="http://schemas.microsoft.com/office/2006/documentManagement/types"/>
    <ds:schemaRef ds:uri="cbe9bbb5-45e3-4447-80d6-4cb6f335969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27342</TotalTime>
  <Words>718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Wingdings</vt:lpstr>
      <vt:lpstr>20100329 Organising Comm Meeting - Update from planning team #3</vt:lpstr>
      <vt:lpstr>5 WSH tips for   WORKING SAFELY IN EVENT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Workplaces Safer</dc:title>
  <dc:subject/>
  <dc:creator>Brought to you by WSH Council</dc:creator>
  <cp:keywords>WSH Practices</cp:keywords>
  <dc:description/>
  <cp:lastModifiedBy>Muhd Fadzil ABDUL HAMID</cp:lastModifiedBy>
  <cp:revision>1705</cp:revision>
  <dcterms:created xsi:type="dcterms:W3CDTF">2009-07-13T01:57:01Z</dcterms:created>
  <dcterms:modified xsi:type="dcterms:W3CDTF">2020-12-01T12:27:03Z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0x01010091D70C16F0951B4B941C929915881E40</vt:lpwstr>
  </property>
</Properties>
</file>