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Lst>
  <p:notesMasterIdLst>
    <p:notesMasterId r:id="rId20"/>
  </p:notesMasterIdLst>
  <p:handoutMasterIdLst>
    <p:handoutMasterId r:id="rId21"/>
  </p:handoutMasterIdLst>
  <p:sldIdLst>
    <p:sldId id="283" r:id="rId5"/>
    <p:sldId id="434" r:id="rId6"/>
    <p:sldId id="469" r:id="rId7"/>
    <p:sldId id="468" r:id="rId8"/>
    <p:sldId id="460" r:id="rId9"/>
    <p:sldId id="461" r:id="rId10"/>
    <p:sldId id="462" r:id="rId11"/>
    <p:sldId id="467" r:id="rId12"/>
    <p:sldId id="470" r:id="rId13"/>
    <p:sldId id="464" r:id="rId14"/>
    <p:sldId id="471" r:id="rId15"/>
    <p:sldId id="472" r:id="rId16"/>
    <p:sldId id="463" r:id="rId17"/>
    <p:sldId id="466" r:id="rId18"/>
    <p:sldId id="459" r:id="rId19"/>
  </p:sldIdLst>
  <p:sldSz cx="9144000" cy="6858000" type="screen4x3"/>
  <p:notesSz cx="9939338" cy="6807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lyn Teng" initials="ET" lastIdx="8" clrIdx="0">
    <p:extLst>
      <p:ext uri="{19B8F6BF-5375-455C-9EA6-DF929625EA0E}">
        <p15:presenceInfo xmlns:p15="http://schemas.microsoft.com/office/powerpoint/2012/main" userId="S::evelyn_teng@wshc.sg::9bfca584-8889-44a2-acd6-04c1d29eeedb" providerId="AD"/>
      </p:ext>
    </p:extLst>
  </p:cmAuthor>
  <p:cmAuthor id="2" name="Royston LIM" initials="RL" lastIdx="5" clrIdx="1">
    <p:extLst>
      <p:ext uri="{19B8F6BF-5375-455C-9EA6-DF929625EA0E}">
        <p15:presenceInfo xmlns:p15="http://schemas.microsoft.com/office/powerpoint/2012/main" userId="S::royston_lim@wshc.sg::b11b6563-a402-415f-815e-2355665bda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FF0066"/>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5" autoAdjust="0"/>
    <p:restoredTop sz="93280" autoAdjust="0"/>
  </p:normalViewPr>
  <p:slideViewPr>
    <p:cSldViewPr snapToGrid="0">
      <p:cViewPr varScale="1">
        <p:scale>
          <a:sx n="144" d="100"/>
          <a:sy n="144" d="100"/>
        </p:scale>
        <p:origin x="1440"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1" y="1"/>
            <a:ext cx="4308475" cy="339804"/>
          </a:xfrm>
          <a:prstGeom prst="rect">
            <a:avLst/>
          </a:prstGeom>
          <a:noFill/>
          <a:ln w="9525">
            <a:noFill/>
            <a:miter lim="800000"/>
            <a:headEnd/>
            <a:tailEnd/>
          </a:ln>
          <a:effectLst/>
        </p:spPr>
        <p:txBody>
          <a:bodyPr vert="horz" wrap="square" lIns="91833" tIns="45917" rIns="91833" bIns="45917" numCol="1" anchor="t" anchorCtr="0" compatLnSpc="1">
            <a:prstTxWarp prst="textNoShape">
              <a:avLst/>
            </a:prstTxWarp>
          </a:bodyPr>
          <a:lstStyle>
            <a:lvl1pPr>
              <a:defRPr sz="1200"/>
            </a:lvl1pPr>
          </a:lstStyle>
          <a:p>
            <a:endParaRPr lang="en-US"/>
          </a:p>
        </p:txBody>
      </p:sp>
      <p:sp>
        <p:nvSpPr>
          <p:cNvPr id="33795" name="Rectangle 3"/>
          <p:cNvSpPr>
            <a:spLocks noGrp="1" noChangeArrowheads="1"/>
          </p:cNvSpPr>
          <p:nvPr>
            <p:ph type="dt" sz="quarter" idx="1"/>
          </p:nvPr>
        </p:nvSpPr>
        <p:spPr bwMode="auto">
          <a:xfrm>
            <a:off x="5629275" y="1"/>
            <a:ext cx="4308475" cy="339804"/>
          </a:xfrm>
          <a:prstGeom prst="rect">
            <a:avLst/>
          </a:prstGeom>
          <a:noFill/>
          <a:ln w="9525">
            <a:noFill/>
            <a:miter lim="800000"/>
            <a:headEnd/>
            <a:tailEnd/>
          </a:ln>
          <a:effectLst/>
        </p:spPr>
        <p:txBody>
          <a:bodyPr vert="horz" wrap="square" lIns="91833" tIns="45917" rIns="91833" bIns="45917" numCol="1" anchor="t" anchorCtr="0" compatLnSpc="1">
            <a:prstTxWarp prst="textNoShape">
              <a:avLst/>
            </a:prstTxWarp>
          </a:bodyPr>
          <a:lstStyle>
            <a:lvl1pPr algn="r">
              <a:defRPr sz="1200"/>
            </a:lvl1pPr>
          </a:lstStyle>
          <a:p>
            <a:endParaRPr lang="en-US"/>
          </a:p>
        </p:txBody>
      </p:sp>
      <p:sp>
        <p:nvSpPr>
          <p:cNvPr id="33796" name="Rectangle 4"/>
          <p:cNvSpPr>
            <a:spLocks noGrp="1" noChangeArrowheads="1"/>
          </p:cNvSpPr>
          <p:nvPr>
            <p:ph type="ftr" sz="quarter" idx="2"/>
          </p:nvPr>
        </p:nvSpPr>
        <p:spPr bwMode="auto">
          <a:xfrm>
            <a:off x="1" y="6465808"/>
            <a:ext cx="4308475" cy="339804"/>
          </a:xfrm>
          <a:prstGeom prst="rect">
            <a:avLst/>
          </a:prstGeom>
          <a:noFill/>
          <a:ln w="9525">
            <a:noFill/>
            <a:miter lim="800000"/>
            <a:headEnd/>
            <a:tailEnd/>
          </a:ln>
          <a:effectLst/>
        </p:spPr>
        <p:txBody>
          <a:bodyPr vert="horz" wrap="square" lIns="91833" tIns="45917" rIns="91833" bIns="45917" numCol="1" anchor="b" anchorCtr="0" compatLnSpc="1">
            <a:prstTxWarp prst="textNoShape">
              <a:avLst/>
            </a:prstTxWarp>
          </a:bodyPr>
          <a:lstStyle>
            <a:lvl1pPr>
              <a:defRPr sz="1200"/>
            </a:lvl1pPr>
          </a:lstStyle>
          <a:p>
            <a:endParaRPr lang="en-US"/>
          </a:p>
        </p:txBody>
      </p:sp>
      <p:sp>
        <p:nvSpPr>
          <p:cNvPr id="33797" name="Rectangle 5"/>
          <p:cNvSpPr>
            <a:spLocks noGrp="1" noChangeArrowheads="1"/>
          </p:cNvSpPr>
          <p:nvPr>
            <p:ph type="sldNum" sz="quarter" idx="3"/>
          </p:nvPr>
        </p:nvSpPr>
        <p:spPr bwMode="auto">
          <a:xfrm>
            <a:off x="5629275" y="6465808"/>
            <a:ext cx="4308475" cy="339804"/>
          </a:xfrm>
          <a:prstGeom prst="rect">
            <a:avLst/>
          </a:prstGeom>
          <a:noFill/>
          <a:ln w="9525">
            <a:noFill/>
            <a:miter lim="800000"/>
            <a:headEnd/>
            <a:tailEnd/>
          </a:ln>
          <a:effectLst/>
        </p:spPr>
        <p:txBody>
          <a:bodyPr vert="horz" wrap="square" lIns="91833" tIns="45917" rIns="91833" bIns="45917" numCol="1" anchor="b" anchorCtr="0" compatLnSpc="1">
            <a:prstTxWarp prst="textNoShape">
              <a:avLst/>
            </a:prstTxWarp>
          </a:bodyPr>
          <a:lstStyle>
            <a:lvl1pPr algn="r">
              <a:defRPr sz="1200"/>
            </a:lvl1pPr>
          </a:lstStyle>
          <a:p>
            <a:fld id="{FFDB2C37-ABFB-4983-BBB3-C26DC8E75AAE}" type="slidenum">
              <a:rPr lang="en-US"/>
              <a:pPr/>
              <a:t>‹#›</a:t>
            </a:fld>
            <a:endParaRPr lang="en-US"/>
          </a:p>
        </p:txBody>
      </p:sp>
    </p:spTree>
    <p:extLst>
      <p:ext uri="{BB962C8B-B14F-4D97-AF65-F5344CB8AC3E}">
        <p14:creationId xmlns:p14="http://schemas.microsoft.com/office/powerpoint/2010/main" val="2547410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8475" cy="339804"/>
          </a:xfrm>
          <a:prstGeom prst="rect">
            <a:avLst/>
          </a:prstGeom>
        </p:spPr>
        <p:txBody>
          <a:bodyPr vert="horz" wrap="square" lIns="91833" tIns="45917" rIns="91833" bIns="45917"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5629275" y="1"/>
            <a:ext cx="4308475" cy="339804"/>
          </a:xfrm>
          <a:prstGeom prst="rect">
            <a:avLst/>
          </a:prstGeom>
        </p:spPr>
        <p:txBody>
          <a:bodyPr vert="horz" wrap="square" lIns="91833" tIns="45917" rIns="91833" bIns="45917" numCol="1" anchor="t" anchorCtr="0" compatLnSpc="1">
            <a:prstTxWarp prst="textNoShape">
              <a:avLst/>
            </a:prstTxWarp>
          </a:bodyPr>
          <a:lstStyle>
            <a:lvl1pPr algn="r">
              <a:defRPr sz="1200"/>
            </a:lvl1pPr>
          </a:lstStyle>
          <a:p>
            <a:fld id="{81A59F51-550D-4216-BC73-2C7579DB50B6}" type="datetimeFigureOut">
              <a:rPr lang="en-US"/>
              <a:pPr/>
              <a:t>7/23/20</a:t>
            </a:fld>
            <a:endParaRPr lang="en-US"/>
          </a:p>
        </p:txBody>
      </p:sp>
      <p:sp>
        <p:nvSpPr>
          <p:cNvPr id="4" name="Slide Image Placeholder 3"/>
          <p:cNvSpPr>
            <a:spLocks noGrp="1" noRot="1" noChangeAspect="1"/>
          </p:cNvSpPr>
          <p:nvPr>
            <p:ph type="sldImg" idx="2"/>
          </p:nvPr>
        </p:nvSpPr>
        <p:spPr>
          <a:xfrm>
            <a:off x="3267075" y="509588"/>
            <a:ext cx="3405188" cy="2552700"/>
          </a:xfrm>
          <a:prstGeom prst="rect">
            <a:avLst/>
          </a:prstGeom>
          <a:noFill/>
          <a:ln w="12700">
            <a:solidFill>
              <a:prstClr val="black"/>
            </a:solidFill>
          </a:ln>
        </p:spPr>
        <p:txBody>
          <a:bodyPr vert="horz" lIns="91833" tIns="45917" rIns="91833" bIns="45917" rtlCol="0" anchor="ctr"/>
          <a:lstStyle/>
          <a:p>
            <a:pPr lvl="0"/>
            <a:endParaRPr lang="en-US" noProof="0"/>
          </a:p>
        </p:txBody>
      </p:sp>
      <p:sp>
        <p:nvSpPr>
          <p:cNvPr id="5" name="Notes Placeholder 4"/>
          <p:cNvSpPr>
            <a:spLocks noGrp="1"/>
          </p:cNvSpPr>
          <p:nvPr>
            <p:ph type="body" sz="quarter" idx="3"/>
          </p:nvPr>
        </p:nvSpPr>
        <p:spPr>
          <a:xfrm>
            <a:off x="993775" y="3232904"/>
            <a:ext cx="7951788" cy="3064589"/>
          </a:xfrm>
          <a:prstGeom prst="rect">
            <a:avLst/>
          </a:prstGeom>
        </p:spPr>
        <p:txBody>
          <a:bodyPr vert="horz" lIns="91833" tIns="45917" rIns="91833" bIns="4591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6465808"/>
            <a:ext cx="4308475" cy="339804"/>
          </a:xfrm>
          <a:prstGeom prst="rect">
            <a:avLst/>
          </a:prstGeom>
        </p:spPr>
        <p:txBody>
          <a:bodyPr vert="horz" wrap="square" lIns="91833" tIns="45917" rIns="91833" bIns="45917"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5629275" y="6465808"/>
            <a:ext cx="4308475" cy="339804"/>
          </a:xfrm>
          <a:prstGeom prst="rect">
            <a:avLst/>
          </a:prstGeom>
        </p:spPr>
        <p:txBody>
          <a:bodyPr vert="horz" wrap="square" lIns="91833" tIns="45917" rIns="91833" bIns="45917" numCol="1" anchor="b" anchorCtr="0" compatLnSpc="1">
            <a:prstTxWarp prst="textNoShape">
              <a:avLst/>
            </a:prstTxWarp>
          </a:bodyPr>
          <a:lstStyle>
            <a:lvl1pPr algn="r">
              <a:defRPr sz="1200"/>
            </a:lvl1pPr>
          </a:lstStyle>
          <a:p>
            <a:fld id="{07E9DE7D-FD8A-49F6-AEF4-BF7BEEEDE5D7}" type="slidenum">
              <a:rPr lang="en-US"/>
              <a:pPr/>
              <a:t>‹#›</a:t>
            </a:fld>
            <a:endParaRPr lang="en-US"/>
          </a:p>
        </p:txBody>
      </p:sp>
    </p:spTree>
    <p:extLst>
      <p:ext uri="{BB962C8B-B14F-4D97-AF65-F5344CB8AC3E}">
        <p14:creationId xmlns:p14="http://schemas.microsoft.com/office/powerpoint/2010/main" val="21581120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77828" name="Slide Number Placeholder 3"/>
          <p:cNvSpPr>
            <a:spLocks noGrp="1"/>
          </p:cNvSpPr>
          <p:nvPr>
            <p:ph type="sldNum" sz="quarter" idx="5"/>
          </p:nvPr>
        </p:nvSpPr>
        <p:spPr bwMode="auto">
          <a:noFill/>
          <a:ln>
            <a:miter lim="800000"/>
            <a:headEnd/>
            <a:tailEnd/>
          </a:ln>
        </p:spPr>
        <p:txBody>
          <a:bodyPr/>
          <a:lstStyle/>
          <a:p>
            <a:fld id="{E2F98DCA-5630-4348-96D3-59E5A07B7983}" type="slidenum">
              <a:rPr lang="en-US"/>
              <a:pPr/>
              <a:t>1</a:t>
            </a:fld>
            <a:endParaRPr lang="en-US" dirty="0"/>
          </a:p>
        </p:txBody>
      </p:sp>
    </p:spTree>
    <p:extLst>
      <p:ext uri="{BB962C8B-B14F-4D97-AF65-F5344CB8AC3E}">
        <p14:creationId xmlns:p14="http://schemas.microsoft.com/office/powerpoint/2010/main" val="760887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ffectLst/>
              </a:rPr>
              <a:t>Employers must provide for wider physical spacing (at least 1m apart) between employees at the workplace e.g. by manually separating or by clearly marking out the workstations that can be used to achieve the 1m spacing.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ffectLst/>
              </a:rPr>
              <a:t>Seating in boardrooms and meeting rooms should also be spaced at least 1m apart and clearly marked.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This 1m safe distancing helps to significantly reduce the density of persons at the workplace, thereby </a:t>
            </a:r>
            <a:r>
              <a:rPr lang="en-US" dirty="0"/>
              <a:t>lowering the risk of disease transmission.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ffectLst/>
              </a:rPr>
              <a:t>The same safe distancing measures should also apply to common spaces such as office entrances/ exits, lifts, pantries/ canteens, and at any place where congregation or queuing of employees or visitors/ clients may occur.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Do your part to adhere to these safe distancing measures. </a:t>
            </a:r>
          </a:p>
        </p:txBody>
      </p:sp>
      <p:sp>
        <p:nvSpPr>
          <p:cNvPr id="4" name="Slide Number Placeholder 3"/>
          <p:cNvSpPr>
            <a:spLocks noGrp="1"/>
          </p:cNvSpPr>
          <p:nvPr>
            <p:ph type="sldNum" sz="quarter" idx="10"/>
          </p:nvPr>
        </p:nvSpPr>
        <p:spPr/>
        <p:txBody>
          <a:bodyPr/>
          <a:lstStyle/>
          <a:p>
            <a:fld id="{07E9DE7D-FD8A-49F6-AEF4-BF7BEEEDE5D7}" type="slidenum">
              <a:rPr lang="en-US" smtClean="0"/>
              <a:pPr/>
              <a:t>10</a:t>
            </a:fld>
            <a:endParaRPr lang="en-US"/>
          </a:p>
        </p:txBody>
      </p:sp>
    </p:spTree>
    <p:extLst>
      <p:ext uri="{BB962C8B-B14F-4D97-AF65-F5344CB8AC3E}">
        <p14:creationId xmlns:p14="http://schemas.microsoft.com/office/powerpoint/2010/main" val="1546089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Remain in your assigned split team and do not cross teams or physically interact across teams both during and outside working hours.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This is to prevent cross infection between split teams so that your company/ </a:t>
            </a:r>
            <a:r>
              <a:rPr lang="en-US" sz="1200" b="0" i="0" u="none" strike="noStrike" kern="1200" dirty="0" err="1">
                <a:solidFill>
                  <a:schemeClr val="tx1"/>
                </a:solidFill>
                <a:effectLst/>
                <a:latin typeface="+mn-lt"/>
                <a:ea typeface="+mn-ea"/>
                <a:cs typeface="+mn-cs"/>
              </a:rPr>
              <a:t>organisation</a:t>
            </a:r>
            <a:r>
              <a:rPr lang="en-US" sz="1200" b="0" i="0" u="none" strike="noStrike" kern="1200" dirty="0">
                <a:solidFill>
                  <a:schemeClr val="tx1"/>
                </a:solidFill>
                <a:effectLst/>
                <a:latin typeface="+mn-lt"/>
                <a:ea typeface="+mn-ea"/>
                <a:cs typeface="+mn-cs"/>
              </a:rPr>
              <a:t> can continue operations as part of its business continuity plan.</a:t>
            </a:r>
            <a:endParaRPr lang="en-US" dirty="0"/>
          </a:p>
        </p:txBody>
      </p:sp>
      <p:sp>
        <p:nvSpPr>
          <p:cNvPr id="4" name="Slide Number Placeholder 3"/>
          <p:cNvSpPr>
            <a:spLocks noGrp="1"/>
          </p:cNvSpPr>
          <p:nvPr>
            <p:ph type="sldNum" sz="quarter" idx="10"/>
          </p:nvPr>
        </p:nvSpPr>
        <p:spPr/>
        <p:txBody>
          <a:bodyPr/>
          <a:lstStyle/>
          <a:p>
            <a:fld id="{07E9DE7D-FD8A-49F6-AEF4-BF7BEEEDE5D7}" type="slidenum">
              <a:rPr lang="en-US" smtClean="0"/>
              <a:pPr/>
              <a:t>11</a:t>
            </a:fld>
            <a:endParaRPr lang="en-US"/>
          </a:p>
        </p:txBody>
      </p:sp>
    </p:spTree>
    <p:extLst>
      <p:ext uri="{BB962C8B-B14F-4D97-AF65-F5344CB8AC3E}">
        <p14:creationId xmlns:p14="http://schemas.microsoft.com/office/powerpoint/2010/main" val="581944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Do not invite </a:t>
            </a:r>
            <a:r>
              <a:rPr lang="en-US" u="sng" dirty="0"/>
              <a:t>non</a:t>
            </a:r>
            <a:r>
              <a:rPr lang="en-US" dirty="0"/>
              <a:t>-</a:t>
            </a:r>
            <a:r>
              <a:rPr kumimoji="0" lang="en-US" sz="1200" b="0" i="0" u="none" strike="noStrike" kern="1200" cap="none" spc="0" normalizeH="0" baseline="0" noProof="0" dirty="0">
                <a:ln>
                  <a:noFill/>
                </a:ln>
                <a:solidFill>
                  <a:prstClr val="black"/>
                </a:solidFill>
                <a:effectLst/>
                <a:uLnTx/>
                <a:uFillTx/>
                <a:latin typeface="+mn-lt"/>
                <a:ea typeface="+mn-ea"/>
                <a:cs typeface="+mn-cs"/>
              </a:rPr>
              <a:t>essential visitors to your workplace. This helps to m</a:t>
            </a:r>
            <a:r>
              <a:rPr lang="en-US" dirty="0" err="1"/>
              <a:t>inimise</a:t>
            </a:r>
            <a:r>
              <a:rPr lang="en-US" dirty="0"/>
              <a:t> the number of visitors/ persons at your workplace.</a:t>
            </a:r>
          </a:p>
        </p:txBody>
      </p:sp>
      <p:sp>
        <p:nvSpPr>
          <p:cNvPr id="4" name="Slide Number Placeholder 3"/>
          <p:cNvSpPr>
            <a:spLocks noGrp="1"/>
          </p:cNvSpPr>
          <p:nvPr>
            <p:ph type="sldNum" sz="quarter" idx="10"/>
          </p:nvPr>
        </p:nvSpPr>
        <p:spPr/>
        <p:txBody>
          <a:bodyPr/>
          <a:lstStyle/>
          <a:p>
            <a:fld id="{07E9DE7D-FD8A-49F6-AEF4-BF7BEEEDE5D7}" type="slidenum">
              <a:rPr lang="en-US" smtClean="0"/>
              <a:pPr/>
              <a:t>12</a:t>
            </a:fld>
            <a:endParaRPr lang="en-US"/>
          </a:p>
        </p:txBody>
      </p:sp>
    </p:spTree>
    <p:extLst>
      <p:ext uri="{BB962C8B-B14F-4D97-AF65-F5344CB8AC3E}">
        <p14:creationId xmlns:p14="http://schemas.microsoft.com/office/powerpoint/2010/main" val="3170142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Machinery and equipment shared between different employees (e.g. walkie talkies) across different shifts or alternate teams must be cleaned and disinfected before changing hands.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is because viruses can survive on the surfaces of different materials for hours (even days), therefore any machinery or equipment surface potentially contaminated with a virus should be </a:t>
            </a:r>
            <a:r>
              <a:rPr lang="en-US" dirty="0" err="1"/>
              <a:t>sanitised</a:t>
            </a:r>
            <a:r>
              <a:rPr lang="en-US" dirty="0"/>
              <a:t> thoroughly before passing it 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7E9DE7D-FD8A-49F6-AEF4-BF7BEEEDE5D7}" type="slidenum">
              <a:rPr lang="en-US" smtClean="0"/>
              <a:pPr/>
              <a:t>13</a:t>
            </a:fld>
            <a:endParaRPr lang="en-US"/>
          </a:p>
        </p:txBody>
      </p:sp>
    </p:spTree>
    <p:extLst>
      <p:ext uri="{BB962C8B-B14F-4D97-AF65-F5344CB8AC3E}">
        <p14:creationId xmlns:p14="http://schemas.microsoft.com/office/powerpoint/2010/main" val="1012781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Common areas, particularly areas with high human contact, must be frequently cleaned. Areas where physical meetings are held or meals are taken must be cleaned and disinfected thoroughly between each meeting or sitting.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particular, surfaces which may have been exposed to respiratory droplets after a sneeze or cough (e.g. meeting or dining tables) and commonly touched surfaces (e.g. door knobs or tap handles) need to be </a:t>
            </a:r>
            <a:r>
              <a:rPr lang="en-US" dirty="0" err="1"/>
              <a:t>sanitised</a:t>
            </a:r>
            <a:r>
              <a:rPr lang="en-US" dirty="0"/>
              <a:t> thoroughly and frequently.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Some other examples of areas with high human contact are counters where customers are served, rooms where visitors are hosted, as well as general public access areas such as lifts, toilets and bin areas.</a:t>
            </a:r>
          </a:p>
        </p:txBody>
      </p:sp>
      <p:sp>
        <p:nvSpPr>
          <p:cNvPr id="4" name="Slide Number Placeholder 3"/>
          <p:cNvSpPr>
            <a:spLocks noGrp="1"/>
          </p:cNvSpPr>
          <p:nvPr>
            <p:ph type="sldNum" sz="quarter" idx="10"/>
          </p:nvPr>
        </p:nvSpPr>
        <p:spPr/>
        <p:txBody>
          <a:bodyPr/>
          <a:lstStyle/>
          <a:p>
            <a:fld id="{07E9DE7D-FD8A-49F6-AEF4-BF7BEEEDE5D7}" type="slidenum">
              <a:rPr lang="en-US" smtClean="0"/>
              <a:pPr/>
              <a:t>14</a:t>
            </a:fld>
            <a:endParaRPr lang="en-US"/>
          </a:p>
        </p:txBody>
      </p:sp>
    </p:spTree>
    <p:extLst>
      <p:ext uri="{BB962C8B-B14F-4D97-AF65-F5344CB8AC3E}">
        <p14:creationId xmlns:p14="http://schemas.microsoft.com/office/powerpoint/2010/main" val="3023744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7E9DE7D-FD8A-49F6-AEF4-BF7BEEEDE5D7}" type="slidenum">
              <a:rPr lang="en-US" smtClean="0"/>
              <a:pPr/>
              <a:t>15</a:t>
            </a:fld>
            <a:endParaRPr lang="en-US"/>
          </a:p>
        </p:txBody>
      </p:sp>
    </p:spTree>
    <p:extLst>
      <p:ext uri="{BB962C8B-B14F-4D97-AF65-F5344CB8AC3E}">
        <p14:creationId xmlns:p14="http://schemas.microsoft.com/office/powerpoint/2010/main" val="6028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As Singapore embarks on a 3-phase approach to resume work activities upon exiting the Circuit Breaker, all workplaces and all employees must adhere to Safe Management Measures to curb the re-emergence of widespread transmission of COVID-19. </a:t>
            </a:r>
          </a:p>
          <a:p>
            <a:r>
              <a:rPr lang="en-US" baseline="0" dirty="0"/>
              <a:t>  </a:t>
            </a:r>
          </a:p>
        </p:txBody>
      </p:sp>
      <p:sp>
        <p:nvSpPr>
          <p:cNvPr id="4" name="Slide Number Placeholder 3"/>
          <p:cNvSpPr>
            <a:spLocks noGrp="1"/>
          </p:cNvSpPr>
          <p:nvPr>
            <p:ph type="sldNum" sz="quarter" idx="10"/>
          </p:nvPr>
        </p:nvSpPr>
        <p:spPr/>
        <p:txBody>
          <a:bodyPr/>
          <a:lstStyle/>
          <a:p>
            <a:fld id="{07E9DE7D-FD8A-49F6-AEF4-BF7BEEEDE5D7}" type="slidenum">
              <a:rPr lang="en-US" smtClean="0"/>
              <a:pPr/>
              <a:t>2</a:t>
            </a:fld>
            <a:endParaRPr lang="en-US" dirty="0"/>
          </a:p>
        </p:txBody>
      </p:sp>
    </p:spTree>
    <p:extLst>
      <p:ext uri="{BB962C8B-B14F-4D97-AF65-F5344CB8AC3E}">
        <p14:creationId xmlns:p14="http://schemas.microsoft.com/office/powerpoint/2010/main" val="826009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your temperature at least twice daily. If you are </a:t>
            </a:r>
            <a:r>
              <a:rPr lang="en-US" sz="1200" b="0" i="0" u="none" strike="noStrike" kern="1200" dirty="0">
                <a:solidFill>
                  <a:schemeClr val="tx1"/>
                </a:solidFill>
                <a:effectLst/>
                <a:latin typeface="+mn-lt"/>
                <a:ea typeface="+mn-ea"/>
                <a:cs typeface="+mn-cs"/>
              </a:rPr>
              <a:t>feeling unwell or showing symptoms of illness or respiratory infection, report to your supervisor, leave your workplace and consult a doctor immediately</a:t>
            </a:r>
            <a:br>
              <a:rPr lang="en-US" dirty="0"/>
            </a:br>
            <a:r>
              <a:rPr lang="en-US" dirty="0"/>
              <a:t>Do not doctor-hop – this means you should only visit one clinic for medical check-ups if you are unwell. This is to minimise the risk of community spread and so that the same clinic can monitor your progress.</a:t>
            </a:r>
          </a:p>
        </p:txBody>
      </p:sp>
      <p:sp>
        <p:nvSpPr>
          <p:cNvPr id="4" name="Slide Number Placeholder 3"/>
          <p:cNvSpPr>
            <a:spLocks noGrp="1"/>
          </p:cNvSpPr>
          <p:nvPr>
            <p:ph type="sldNum" sz="quarter" idx="10"/>
          </p:nvPr>
        </p:nvSpPr>
        <p:spPr/>
        <p:txBody>
          <a:bodyPr/>
          <a:lstStyle/>
          <a:p>
            <a:fld id="{07E9DE7D-FD8A-49F6-AEF4-BF7BEEEDE5D7}" type="slidenum">
              <a:rPr lang="en-US" smtClean="0"/>
              <a:pPr/>
              <a:t>3</a:t>
            </a:fld>
            <a:endParaRPr lang="en-US" dirty="0"/>
          </a:p>
        </p:txBody>
      </p:sp>
    </p:spTree>
    <p:extLst>
      <p:ext uri="{BB962C8B-B14F-4D97-AF65-F5344CB8AC3E}">
        <p14:creationId xmlns:p14="http://schemas.microsoft.com/office/powerpoint/2010/main" val="1465540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Observe good personal hygiene by washing and/ or disinfecting your hands frequently throughout the day and refrain from touching your face, to minimise the risk of you being infected. </a:t>
            </a:r>
            <a:endParaRPr lang="en-US" dirty="0"/>
          </a:p>
        </p:txBody>
      </p:sp>
      <p:sp>
        <p:nvSpPr>
          <p:cNvPr id="4" name="Slide Number Placeholder 3"/>
          <p:cNvSpPr>
            <a:spLocks noGrp="1"/>
          </p:cNvSpPr>
          <p:nvPr>
            <p:ph type="sldNum" sz="quarter" idx="10"/>
          </p:nvPr>
        </p:nvSpPr>
        <p:spPr/>
        <p:txBody>
          <a:bodyPr/>
          <a:lstStyle/>
          <a:p>
            <a:fld id="{07E9DE7D-FD8A-49F6-AEF4-BF7BEEEDE5D7}" type="slidenum">
              <a:rPr lang="en-US" smtClean="0"/>
              <a:pPr/>
              <a:t>4</a:t>
            </a:fld>
            <a:endParaRPr lang="en-US" dirty="0"/>
          </a:p>
        </p:txBody>
      </p:sp>
    </p:spTree>
    <p:extLst>
      <p:ext uri="{BB962C8B-B14F-4D97-AF65-F5344CB8AC3E}">
        <p14:creationId xmlns:p14="http://schemas.microsoft.com/office/powerpoint/2010/main" val="2164885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Employees are advised to work from home, if possible, during an epidemic/ pandemic – isolation from the community is the best way you &amp; your family can protect yourselves from the risk of community spread. </a:t>
            </a:r>
            <a:br>
              <a:rPr lang="en-US" dirty="0"/>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Also, working from home helps to significantly reduce the density of persons at the workplace, hence reducing the risk of disease transmission. It also helps to reduce the density of persons commuting on public transport (especially trains &amp; buses).</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E9DE7D-FD8A-49F6-AEF4-BF7BEEEDE5D7}" type="slidenum">
              <a:rPr lang="en-US" smtClean="0"/>
              <a:pPr/>
              <a:t>5</a:t>
            </a:fld>
            <a:endParaRPr lang="en-US" dirty="0"/>
          </a:p>
        </p:txBody>
      </p:sp>
    </p:spTree>
    <p:extLst>
      <p:ext uri="{BB962C8B-B14F-4D97-AF65-F5344CB8AC3E}">
        <p14:creationId xmlns:p14="http://schemas.microsoft.com/office/powerpoint/2010/main" val="270583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 physical meetings as much as possible and make use of technology options for tele- or video- conferencing. </a:t>
            </a:r>
          </a:p>
          <a:p>
            <a:endParaRPr lang="en-US" dirty="0"/>
          </a:p>
          <a:p>
            <a:r>
              <a:rPr lang="en-US" dirty="0"/>
              <a:t>This helps to reduce contact between persons at the office, thereby lowering the risk of disease transmission.</a:t>
            </a:r>
          </a:p>
          <a:p>
            <a:endParaRPr lang="en-US" dirty="0"/>
          </a:p>
          <a:p>
            <a:r>
              <a:rPr lang="en-US" dirty="0">
                <a:effectLst/>
              </a:rPr>
              <a:t>If there is a critical need for a physical meeting to proceed, limit the number of attendees, maintain safe distancing of at least 1m between meeting participants and keep the meeting as short as possible.</a:t>
            </a:r>
            <a:endParaRPr lang="en-US" dirty="0"/>
          </a:p>
        </p:txBody>
      </p:sp>
      <p:sp>
        <p:nvSpPr>
          <p:cNvPr id="4" name="Slide Number Placeholder 3"/>
          <p:cNvSpPr>
            <a:spLocks noGrp="1"/>
          </p:cNvSpPr>
          <p:nvPr>
            <p:ph type="sldNum" sz="quarter" idx="10"/>
          </p:nvPr>
        </p:nvSpPr>
        <p:spPr/>
        <p:txBody>
          <a:bodyPr/>
          <a:lstStyle/>
          <a:p>
            <a:fld id="{07E9DE7D-FD8A-49F6-AEF4-BF7BEEEDE5D7}" type="slidenum">
              <a:rPr lang="en-US" smtClean="0"/>
              <a:pPr/>
              <a:t>6</a:t>
            </a:fld>
            <a:endParaRPr lang="en-US" dirty="0"/>
          </a:p>
        </p:txBody>
      </p:sp>
    </p:spTree>
    <p:extLst>
      <p:ext uri="{BB962C8B-B14F-4D97-AF65-F5344CB8AC3E}">
        <p14:creationId xmlns:p14="http://schemas.microsoft.com/office/powerpoint/2010/main" val="1896454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sz="1200" kern="1200" dirty="0">
                <a:solidFill>
                  <a:schemeClr val="tx1"/>
                </a:solidFill>
                <a:effectLst/>
                <a:latin typeface="+mn-lt"/>
                <a:ea typeface="+mn-ea"/>
                <a:cs typeface="+mn-cs"/>
              </a:rPr>
              <a:t>For employees unable to work from home due to the nature of their work (</a:t>
            </a:r>
            <a:r>
              <a:rPr lang="en-US" dirty="0"/>
              <a:t>such as frontline operations and fieldwork at construction sites, shipyards or manufacturing plants</a:t>
            </a:r>
            <a:r>
              <a:rPr lang="en-GB" sz="1200" kern="1200" dirty="0">
                <a:solidFill>
                  <a:schemeClr val="tx1"/>
                </a:solidFill>
                <a:effectLst/>
                <a:latin typeface="+mn-lt"/>
                <a:ea typeface="+mn-ea"/>
                <a:cs typeface="+mn-cs"/>
              </a:rPr>
              <a:t>), employers and principals are to implement staggered working hours so that workers can avoid crowds during peak hours.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staggered hours should apply to : </a:t>
            </a:r>
          </a:p>
          <a:p>
            <a:pPr marL="228600" indent="-228600">
              <a:buAutoNum type="arabicPeriod"/>
            </a:pPr>
            <a:r>
              <a:rPr lang="en-GB" sz="1200" kern="1200" dirty="0">
                <a:solidFill>
                  <a:schemeClr val="tx1"/>
                </a:solidFill>
                <a:effectLst/>
                <a:latin typeface="+mn-lt"/>
                <a:ea typeface="+mn-ea"/>
                <a:cs typeface="+mn-cs"/>
              </a:rPr>
              <a:t>Reporting time for work and dismissal time from work (to avoid crowds during the commute to-and-from work)</a:t>
            </a:r>
          </a:p>
          <a:p>
            <a:pPr marL="228600" indent="-228600">
              <a:buAutoNum type="arabicPeriod"/>
            </a:pPr>
            <a:r>
              <a:rPr lang="en-GB" sz="1200" kern="1200" dirty="0">
                <a:solidFill>
                  <a:schemeClr val="tx1"/>
                </a:solidFill>
                <a:effectLst/>
                <a:latin typeface="+mn-lt"/>
                <a:ea typeface="+mn-ea"/>
                <a:cs typeface="+mn-cs"/>
              </a:rPr>
              <a:t>Start and end time for meals (to avoid crowds at public eating places and/or the office canteen)</a:t>
            </a:r>
          </a:p>
          <a:p>
            <a:pPr marL="228600" indent="-228600">
              <a:buAutoNum type="arabicPeriod"/>
            </a:pPr>
            <a:r>
              <a:rPr lang="en-GB" sz="1200" kern="1200" dirty="0">
                <a:solidFill>
                  <a:schemeClr val="tx1"/>
                </a:solidFill>
                <a:effectLst/>
                <a:latin typeface="+mn-lt"/>
                <a:ea typeface="+mn-ea"/>
                <a:cs typeface="+mn-cs"/>
              </a:rPr>
              <a:t>Start and end time for breaks (to avoid crowding in the office pantry or rest areas)</a:t>
            </a:r>
          </a:p>
          <a:p>
            <a:pPr marL="0" indent="0">
              <a:buNone/>
            </a:pPr>
            <a:endParaRPr lang="en-GB" sz="1200" kern="1200" dirty="0">
              <a:solidFill>
                <a:schemeClr val="tx1"/>
              </a:solidFill>
              <a:effectLst/>
              <a:latin typeface="+mn-lt"/>
              <a:ea typeface="+mn-ea"/>
              <a:cs typeface="+mn-cs"/>
            </a:endParaRPr>
          </a:p>
          <a:p>
            <a:pPr marL="0" indent="0">
              <a:buNone/>
            </a:pPr>
            <a:r>
              <a:rPr lang="en-US" dirty="0">
                <a:effectLst/>
              </a:rPr>
              <a:t>Suggestion is to implement staggered working hours over at least three 1-hourly blocks, with not more than 50% of the employees reporting to work or having their meals within each 1-hour block.</a:t>
            </a:r>
          </a:p>
          <a:p>
            <a:pPr marL="0" indent="0">
              <a:buNone/>
            </a:pPr>
            <a:endParaRPr lang="en-US" dirty="0">
              <a:effectLst/>
            </a:endParaRPr>
          </a:p>
          <a:p>
            <a:pPr marL="0" indent="0">
              <a:buNone/>
            </a:pPr>
            <a:r>
              <a:rPr lang="en-US" dirty="0"/>
              <a:t>For example, if the normal working hours are from 9am to 6pm, employers could stagger employees’ reporting times at one-hour intervals between 7.30 am and 10.30 am (e.g. 7.30 am to 8.30 am, 8.30 am to 9.30 am and 9.30 am to 10.30am), with corresponding staggered timings for end of work.</a:t>
            </a:r>
          </a:p>
          <a:p>
            <a:pPr marL="0" indent="0">
              <a:buNone/>
            </a:pPr>
            <a:endParaRPr lang="en-US" dirty="0">
              <a:effectLst/>
            </a:endParaRPr>
          </a:p>
          <a:p>
            <a:pPr marL="0" indent="0">
              <a:buNone/>
            </a:pPr>
            <a:r>
              <a:rPr lang="en-US" dirty="0">
                <a:effectLst/>
              </a:rPr>
              <a:t>Do your part to adhere to the staggered working hours and meal times set by your employer or principal.</a:t>
            </a:r>
          </a:p>
        </p:txBody>
      </p:sp>
      <p:sp>
        <p:nvSpPr>
          <p:cNvPr id="4" name="Slide Number Placeholder 3"/>
          <p:cNvSpPr>
            <a:spLocks noGrp="1"/>
          </p:cNvSpPr>
          <p:nvPr>
            <p:ph type="sldNum" sz="quarter" idx="10"/>
          </p:nvPr>
        </p:nvSpPr>
        <p:spPr/>
        <p:txBody>
          <a:bodyPr/>
          <a:lstStyle/>
          <a:p>
            <a:fld id="{07E9DE7D-FD8A-49F6-AEF4-BF7BEEEDE5D7}" type="slidenum">
              <a:rPr lang="en-US" smtClean="0"/>
              <a:pPr/>
              <a:t>7</a:t>
            </a:fld>
            <a:endParaRPr lang="en-US" dirty="0"/>
          </a:p>
        </p:txBody>
      </p:sp>
    </p:spTree>
    <p:extLst>
      <p:ext uri="{BB962C8B-B14F-4D97-AF65-F5344CB8AC3E}">
        <p14:creationId xmlns:p14="http://schemas.microsoft.com/office/powerpoint/2010/main" val="1865330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t>
            </a:r>
            <a:r>
              <a:rPr lang="en-US" dirty="0" err="1"/>
              <a:t>SafeEntry</a:t>
            </a:r>
            <a:r>
              <a:rPr lang="en-US" dirty="0"/>
              <a:t> and </a:t>
            </a:r>
            <a:r>
              <a:rPr lang="en-US" dirty="0" err="1"/>
              <a:t>TraceTogether</a:t>
            </a:r>
            <a:r>
              <a:rPr lang="en-US" dirty="0"/>
              <a:t> to facilitate contact tracing. Contact tracing is crucial for detecting potential cases and preventing possible spread of COVID-19. </a:t>
            </a:r>
          </a:p>
          <a:p>
            <a:endParaRPr lang="en-US" dirty="0"/>
          </a:p>
          <a:p>
            <a:r>
              <a:rPr lang="en-US" dirty="0"/>
              <a:t>The </a:t>
            </a:r>
            <a:r>
              <a:rPr lang="en-US" dirty="0" err="1"/>
              <a:t>SafeEntry</a:t>
            </a:r>
            <a:r>
              <a:rPr lang="en-US" dirty="0"/>
              <a:t> visitor management system is for recording the entry and exit records of all personnel (including employees, contractors and visitors) at your office premises or work site. </a:t>
            </a:r>
          </a:p>
          <a:p>
            <a:r>
              <a:rPr lang="en-US" dirty="0"/>
              <a:t>The </a:t>
            </a:r>
            <a:r>
              <a:rPr lang="en-US" dirty="0" err="1"/>
              <a:t>TraceTogether</a:t>
            </a:r>
            <a:r>
              <a:rPr lang="en-US" dirty="0"/>
              <a:t> app assists the Ministry of Health to quickly identify those who may have been in close contact with a person deemed to be infectious. </a:t>
            </a:r>
          </a:p>
        </p:txBody>
      </p:sp>
      <p:sp>
        <p:nvSpPr>
          <p:cNvPr id="4" name="Slide Number Placeholder 3"/>
          <p:cNvSpPr>
            <a:spLocks noGrp="1"/>
          </p:cNvSpPr>
          <p:nvPr>
            <p:ph type="sldNum" sz="quarter" idx="10"/>
          </p:nvPr>
        </p:nvSpPr>
        <p:spPr/>
        <p:txBody>
          <a:bodyPr/>
          <a:lstStyle/>
          <a:p>
            <a:fld id="{07E9DE7D-FD8A-49F6-AEF4-BF7BEEEDE5D7}" type="slidenum">
              <a:rPr lang="en-US" smtClean="0"/>
              <a:pPr/>
              <a:t>8</a:t>
            </a:fld>
            <a:endParaRPr lang="en-US"/>
          </a:p>
        </p:txBody>
      </p:sp>
    </p:spTree>
    <p:extLst>
      <p:ext uri="{BB962C8B-B14F-4D97-AF65-F5344CB8AC3E}">
        <p14:creationId xmlns:p14="http://schemas.microsoft.com/office/powerpoint/2010/main" val="1198210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employees, visitors, suppliers and contractors must wear a mask at the workplace, except during activities that require masks to be removed. </a:t>
            </a:r>
          </a:p>
          <a:p>
            <a:endParaRPr lang="en-US" dirty="0"/>
          </a:p>
          <a:p>
            <a:r>
              <a:rPr lang="en-US" dirty="0"/>
              <a:t>Wearing a mask, coupled with other measures (e.g. safe distancing), helps to prevent or slow down the spread of COVID-19. </a:t>
            </a:r>
          </a:p>
          <a:p>
            <a:endParaRPr lang="en-US" dirty="0"/>
          </a:p>
          <a:p>
            <a:r>
              <a:rPr lang="en-US" dirty="0"/>
              <a:t>Do your part by wearing a mask when at work.</a:t>
            </a:r>
            <a:br>
              <a:rPr lang="en-US" dirty="0"/>
            </a:br>
            <a:endParaRPr lang="en-US" dirty="0"/>
          </a:p>
        </p:txBody>
      </p:sp>
      <p:sp>
        <p:nvSpPr>
          <p:cNvPr id="4" name="Slide Number Placeholder 3"/>
          <p:cNvSpPr>
            <a:spLocks noGrp="1"/>
          </p:cNvSpPr>
          <p:nvPr>
            <p:ph type="sldNum" sz="quarter" idx="10"/>
          </p:nvPr>
        </p:nvSpPr>
        <p:spPr/>
        <p:txBody>
          <a:bodyPr/>
          <a:lstStyle/>
          <a:p>
            <a:fld id="{07E9DE7D-FD8A-49F6-AEF4-BF7BEEEDE5D7}" type="slidenum">
              <a:rPr lang="en-US" smtClean="0"/>
              <a:pPr/>
              <a:t>9</a:t>
            </a:fld>
            <a:endParaRPr lang="en-US"/>
          </a:p>
        </p:txBody>
      </p:sp>
    </p:spTree>
    <p:extLst>
      <p:ext uri="{BB962C8B-B14F-4D97-AF65-F5344CB8AC3E}">
        <p14:creationId xmlns:p14="http://schemas.microsoft.com/office/powerpoint/2010/main" val="909136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Picture 2" descr="Cover-01.jpg">
            <a:extLst>
              <a:ext uri="{FF2B5EF4-FFF2-40B4-BE49-F238E27FC236}">
                <a16:creationId xmlns:a16="http://schemas.microsoft.com/office/drawing/2014/main" id="{ACFD7894-456F-4037-B183-DC2B0C4EB23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9549"/>
            <a:ext cx="9156735" cy="6867551"/>
          </a:xfrm>
          <a:prstGeom prst="rect">
            <a:avLst/>
          </a:prstGeom>
        </p:spPr>
      </p:pic>
      <p:pic>
        <p:nvPicPr>
          <p:cNvPr id="4" name="Picture 3">
            <a:extLst>
              <a:ext uri="{FF2B5EF4-FFF2-40B4-BE49-F238E27FC236}">
                <a16:creationId xmlns:a16="http://schemas.microsoft.com/office/drawing/2014/main" id="{257C08A2-D9DD-4A07-9366-4DC8DCA26098}"/>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240824" y="3193183"/>
            <a:ext cx="4094109" cy="1870860"/>
          </a:xfrm>
          <a:prstGeom prst="rect">
            <a:avLst/>
          </a:prstGeom>
        </p:spPr>
      </p:pic>
      <p:sp>
        <p:nvSpPr>
          <p:cNvPr id="5" name="Title 2">
            <a:extLst>
              <a:ext uri="{FF2B5EF4-FFF2-40B4-BE49-F238E27FC236}">
                <a16:creationId xmlns:a16="http://schemas.microsoft.com/office/drawing/2014/main" id="{D1A64552-9B1A-4F33-8D90-F467A5EF77FC}"/>
              </a:ext>
            </a:extLst>
          </p:cNvPr>
          <p:cNvSpPr>
            <a:spLocks noGrp="1"/>
          </p:cNvSpPr>
          <p:nvPr>
            <p:ph type="title" hasCustomPrompt="1"/>
          </p:nvPr>
        </p:nvSpPr>
        <p:spPr>
          <a:xfrm>
            <a:off x="369570" y="1681637"/>
            <a:ext cx="8241031" cy="1325033"/>
          </a:xfrm>
          <a:prstGeom prst="rect">
            <a:avLst/>
          </a:prstGeom>
        </p:spPr>
        <p:txBody>
          <a:bodyPr/>
          <a:lstStyle>
            <a:lvl1pPr algn="l">
              <a:defRPr sz="3000" b="1"/>
            </a:lvl1pPr>
          </a:lstStyle>
          <a:p>
            <a:r>
              <a:rPr lang="en-US" dirty="0"/>
              <a:t>Click to edit Master title style</a:t>
            </a:r>
            <a:br>
              <a:rPr lang="en-US" dirty="0"/>
            </a:br>
            <a:endParaRPr lang="en-SG" dirty="0"/>
          </a:p>
        </p:txBody>
      </p:sp>
      <p:sp>
        <p:nvSpPr>
          <p:cNvPr id="7" name="Text Placeholder 16">
            <a:extLst>
              <a:ext uri="{FF2B5EF4-FFF2-40B4-BE49-F238E27FC236}">
                <a16:creationId xmlns:a16="http://schemas.microsoft.com/office/drawing/2014/main" id="{48B9D886-461F-439F-9F8C-4B5A9A27DAF9}"/>
              </a:ext>
            </a:extLst>
          </p:cNvPr>
          <p:cNvSpPr>
            <a:spLocks noGrp="1"/>
          </p:cNvSpPr>
          <p:nvPr>
            <p:ph type="body" sz="quarter" idx="10" hasCustomPrompt="1"/>
          </p:nvPr>
        </p:nvSpPr>
        <p:spPr>
          <a:xfrm>
            <a:off x="369570" y="5328101"/>
            <a:ext cx="2795240" cy="337457"/>
          </a:xfrm>
          <a:prstGeom prst="rect">
            <a:avLst/>
          </a:prstGeom>
        </p:spPr>
        <p:txBody>
          <a:bodyPr anchor="t" anchorCtr="0"/>
          <a:lstStyle>
            <a:lvl1pPr marL="0" indent="0" algn="l">
              <a:buNone/>
              <a:defRPr sz="1400" b="0">
                <a:solidFill>
                  <a:srgbClr val="5D6367"/>
                </a:solidFill>
              </a:defRPr>
            </a:lvl1pPr>
          </a:lstStyle>
          <a:p>
            <a:pPr lvl="0"/>
            <a:r>
              <a:rPr lang="en-SG" dirty="0"/>
              <a:t>Date</a:t>
            </a:r>
          </a:p>
        </p:txBody>
      </p:sp>
      <p:sp>
        <p:nvSpPr>
          <p:cNvPr id="8" name="Text Placeholder 16">
            <a:extLst>
              <a:ext uri="{FF2B5EF4-FFF2-40B4-BE49-F238E27FC236}">
                <a16:creationId xmlns:a16="http://schemas.microsoft.com/office/drawing/2014/main" id="{110410C8-2934-4A51-9D1C-FCD97728B500}"/>
              </a:ext>
            </a:extLst>
          </p:cNvPr>
          <p:cNvSpPr>
            <a:spLocks noGrp="1"/>
          </p:cNvSpPr>
          <p:nvPr>
            <p:ph type="body" sz="quarter" idx="11" hasCustomPrompt="1"/>
          </p:nvPr>
        </p:nvSpPr>
        <p:spPr>
          <a:xfrm>
            <a:off x="369569" y="5766747"/>
            <a:ext cx="4202431" cy="335438"/>
          </a:xfrm>
          <a:prstGeom prst="rect">
            <a:avLst/>
          </a:prstGeom>
        </p:spPr>
        <p:txBody>
          <a:bodyPr anchor="t" anchorCtr="0"/>
          <a:lstStyle>
            <a:lvl1pPr marL="0" indent="0" algn="l">
              <a:buNone/>
              <a:defRPr sz="1400" b="1">
                <a:solidFill>
                  <a:srgbClr val="5D6367"/>
                </a:solidFill>
              </a:defRPr>
            </a:lvl1pPr>
          </a:lstStyle>
          <a:p>
            <a:pPr lvl="0"/>
            <a:r>
              <a:rPr lang="en-SG" dirty="0"/>
              <a:t>Presenter’s Name and Branch</a:t>
            </a:r>
          </a:p>
        </p:txBody>
      </p:sp>
      <p:sp>
        <p:nvSpPr>
          <p:cNvPr id="9" name="Text Placeholder 16">
            <a:extLst>
              <a:ext uri="{FF2B5EF4-FFF2-40B4-BE49-F238E27FC236}">
                <a16:creationId xmlns:a16="http://schemas.microsoft.com/office/drawing/2014/main" id="{84B2850F-961D-49B3-8E21-4B5DDC4994E3}"/>
              </a:ext>
            </a:extLst>
          </p:cNvPr>
          <p:cNvSpPr>
            <a:spLocks noGrp="1"/>
          </p:cNvSpPr>
          <p:nvPr>
            <p:ph type="body" sz="quarter" idx="12" hasCustomPrompt="1"/>
          </p:nvPr>
        </p:nvSpPr>
        <p:spPr>
          <a:xfrm>
            <a:off x="369570" y="6134435"/>
            <a:ext cx="2795240" cy="335438"/>
          </a:xfrm>
          <a:prstGeom prst="rect">
            <a:avLst/>
          </a:prstGeom>
        </p:spPr>
        <p:txBody>
          <a:bodyPr anchor="t" anchorCtr="0"/>
          <a:lstStyle>
            <a:lvl1pPr marL="0" indent="0" algn="l">
              <a:buNone/>
              <a:defRPr sz="1400" b="0">
                <a:solidFill>
                  <a:srgbClr val="5D6367"/>
                </a:solidFill>
              </a:defRPr>
            </a:lvl1pPr>
          </a:lstStyle>
          <a:p>
            <a:pPr lvl="0"/>
            <a:r>
              <a:rPr lang="en-SG" dirty="0"/>
              <a:t>Meeting Name</a:t>
            </a:r>
          </a:p>
        </p:txBody>
      </p:sp>
    </p:spTree>
    <p:extLst>
      <p:ext uri="{BB962C8B-B14F-4D97-AF65-F5344CB8AC3E}">
        <p14:creationId xmlns:p14="http://schemas.microsoft.com/office/powerpoint/2010/main" val="1702630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A21EDE-C93C-44BB-AE41-16EEE316CE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2611" y="6055138"/>
            <a:ext cx="1300447" cy="802861"/>
          </a:xfrm>
          <a:prstGeom prst="rect">
            <a:avLst/>
          </a:prstGeom>
        </p:spPr>
      </p:pic>
      <p:pic>
        <p:nvPicPr>
          <p:cNvPr id="8" name="Picture 7">
            <a:extLst>
              <a:ext uri="{FF2B5EF4-FFF2-40B4-BE49-F238E27FC236}">
                <a16:creationId xmlns:a16="http://schemas.microsoft.com/office/drawing/2014/main" id="{425FBE3B-AB14-41AA-A431-4326727C76B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194299" y="0"/>
            <a:ext cx="3949700" cy="3549651"/>
          </a:xfrm>
          <a:prstGeom prst="rect">
            <a:avLst/>
          </a:prstGeom>
        </p:spPr>
      </p:pic>
      <p:sp>
        <p:nvSpPr>
          <p:cNvPr id="17" name="TextBox 16"/>
          <p:cNvSpPr txBox="1"/>
          <p:nvPr userDrawn="1"/>
        </p:nvSpPr>
        <p:spPr>
          <a:xfrm>
            <a:off x="508002" y="6431280"/>
            <a:ext cx="184731" cy="369332"/>
          </a:xfrm>
          <a:prstGeom prst="rect">
            <a:avLst/>
          </a:prstGeom>
          <a:noFill/>
        </p:spPr>
        <p:txBody>
          <a:bodyPr wrap="none" rtlCol="0">
            <a:spAutoFit/>
          </a:bodyPr>
          <a:lstStyle/>
          <a:p>
            <a:endParaRPr lang="en-US" sz="1800" dirty="0"/>
          </a:p>
        </p:txBody>
      </p:sp>
      <p:sp>
        <p:nvSpPr>
          <p:cNvPr id="5" name="TextBox 4">
            <a:extLst>
              <a:ext uri="{FF2B5EF4-FFF2-40B4-BE49-F238E27FC236}">
                <a16:creationId xmlns:a16="http://schemas.microsoft.com/office/drawing/2014/main" id="{9F84B254-6ABE-410E-B61A-BD0E73BAD8F2}"/>
              </a:ext>
            </a:extLst>
          </p:cNvPr>
          <p:cNvSpPr txBox="1"/>
          <p:nvPr userDrawn="1"/>
        </p:nvSpPr>
        <p:spPr>
          <a:xfrm>
            <a:off x="508002" y="6431280"/>
            <a:ext cx="184731" cy="369332"/>
          </a:xfrm>
          <a:prstGeom prst="rect">
            <a:avLst/>
          </a:prstGeom>
          <a:noFill/>
        </p:spPr>
        <p:txBody>
          <a:bodyPr wrap="none" rtlCol="0">
            <a:spAutoFit/>
          </a:bodyPr>
          <a:lstStyle/>
          <a:p>
            <a:endParaRPr lang="en-US" sz="1800" dirty="0"/>
          </a:p>
        </p:txBody>
      </p:sp>
      <p:sp>
        <p:nvSpPr>
          <p:cNvPr id="3" name="Slide Number Placeholder 2">
            <a:extLst>
              <a:ext uri="{FF2B5EF4-FFF2-40B4-BE49-F238E27FC236}">
                <a16:creationId xmlns:a16="http://schemas.microsoft.com/office/drawing/2014/main" id="{B41C2B00-1812-43D2-9E03-76A4CB877A2C}"/>
              </a:ext>
            </a:extLst>
          </p:cNvPr>
          <p:cNvSpPr>
            <a:spLocks noGrp="1"/>
          </p:cNvSpPr>
          <p:nvPr>
            <p:ph type="sldNum" sz="quarter" idx="11"/>
          </p:nvPr>
        </p:nvSpPr>
        <p:spPr>
          <a:xfrm>
            <a:off x="6878658" y="6416297"/>
            <a:ext cx="2133600" cy="305177"/>
          </a:xfrm>
          <a:prstGeom prst="rect">
            <a:avLst/>
          </a:prstGeom>
        </p:spPr>
        <p:txBody>
          <a:bodyPr/>
          <a:lstStyle>
            <a:lvl1pPr algn="r">
              <a:defRPr sz="1200" baseline="0"/>
            </a:lvl1pPr>
          </a:lstStyle>
          <a:p>
            <a:fld id="{8584D53F-AF5E-4723-96CB-40045B6453DE}" type="slidenum">
              <a:rPr lang="en-SG" smtClean="0"/>
              <a:pPr/>
              <a:t>‹#›</a:t>
            </a:fld>
            <a:r>
              <a:rPr lang="en-SG" dirty="0"/>
              <a:t>/15</a:t>
            </a:r>
          </a:p>
        </p:txBody>
      </p:sp>
    </p:spTree>
    <p:extLst>
      <p:ext uri="{BB962C8B-B14F-4D97-AF65-F5344CB8AC3E}">
        <p14:creationId xmlns:p14="http://schemas.microsoft.com/office/powerpoint/2010/main" val="49814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bg>
      <p:bgPr>
        <a:solidFill>
          <a:srgbClr val="9CC84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858314-F50C-44B5-9935-40FA6E7B1FDA}"/>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4587875" y="-918469"/>
            <a:ext cx="5103372" cy="4708938"/>
          </a:xfrm>
          <a:prstGeom prst="rect">
            <a:avLst/>
          </a:prstGeom>
        </p:spPr>
      </p:pic>
      <p:pic>
        <p:nvPicPr>
          <p:cNvPr id="6" name="Picture 5">
            <a:extLst>
              <a:ext uri="{FF2B5EF4-FFF2-40B4-BE49-F238E27FC236}">
                <a16:creationId xmlns:a16="http://schemas.microsoft.com/office/drawing/2014/main" id="{FFAC333D-23B3-42EE-9B81-3EDECC5F60D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5172" t="6692"/>
          <a:stretch/>
        </p:blipFill>
        <p:spPr>
          <a:xfrm>
            <a:off x="0" y="5923052"/>
            <a:ext cx="1571626" cy="1205156"/>
          </a:xfrm>
          <a:prstGeom prst="rect">
            <a:avLst/>
          </a:prstGeom>
        </p:spPr>
      </p:pic>
    </p:spTree>
    <p:extLst>
      <p:ext uri="{BB962C8B-B14F-4D97-AF65-F5344CB8AC3E}">
        <p14:creationId xmlns:p14="http://schemas.microsoft.com/office/powerpoint/2010/main" val="18805924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663" r:id="rId1"/>
    <p:sldLayoutId id="2147484664" r:id="rId2"/>
    <p:sldLayoutId id="2147484665" r:id="rId3"/>
  </p:sldLayoutIdLst>
  <p:hf hdr="0" ftr="0" dt="0"/>
  <p:txStyles>
    <p:titleStyle>
      <a:lvl1pPr algn="l" rtl="0" eaLnBrk="0" fontAlgn="base" hangingPunct="0">
        <a:spcBef>
          <a:spcPct val="0"/>
        </a:spcBef>
        <a:spcAft>
          <a:spcPct val="0"/>
        </a:spcAft>
        <a:defRPr sz="4400" b="1">
          <a:solidFill>
            <a:srgbClr val="006699"/>
          </a:solidFill>
          <a:latin typeface="+mj-lt"/>
          <a:ea typeface="+mj-ea"/>
          <a:cs typeface="+mj-cs"/>
        </a:defRPr>
      </a:lvl1pPr>
      <a:lvl2pPr algn="l" rtl="0" eaLnBrk="0" fontAlgn="base" hangingPunct="0">
        <a:spcBef>
          <a:spcPct val="0"/>
        </a:spcBef>
        <a:spcAft>
          <a:spcPct val="0"/>
        </a:spcAft>
        <a:defRPr sz="4400" b="1">
          <a:solidFill>
            <a:srgbClr val="006699"/>
          </a:solidFill>
          <a:latin typeface="Myriad Pro" pitchFamily="34" charset="0"/>
          <a:cs typeface="Arial" charset="0"/>
        </a:defRPr>
      </a:lvl2pPr>
      <a:lvl3pPr algn="l" rtl="0" eaLnBrk="0" fontAlgn="base" hangingPunct="0">
        <a:spcBef>
          <a:spcPct val="0"/>
        </a:spcBef>
        <a:spcAft>
          <a:spcPct val="0"/>
        </a:spcAft>
        <a:defRPr sz="4400" b="1">
          <a:solidFill>
            <a:srgbClr val="006699"/>
          </a:solidFill>
          <a:latin typeface="Myriad Pro" pitchFamily="34" charset="0"/>
          <a:cs typeface="Arial" charset="0"/>
        </a:defRPr>
      </a:lvl3pPr>
      <a:lvl4pPr algn="l" rtl="0" eaLnBrk="0" fontAlgn="base" hangingPunct="0">
        <a:spcBef>
          <a:spcPct val="0"/>
        </a:spcBef>
        <a:spcAft>
          <a:spcPct val="0"/>
        </a:spcAft>
        <a:defRPr sz="4400" b="1">
          <a:solidFill>
            <a:srgbClr val="006699"/>
          </a:solidFill>
          <a:latin typeface="Myriad Pro" pitchFamily="34" charset="0"/>
          <a:cs typeface="Arial" charset="0"/>
        </a:defRPr>
      </a:lvl4pPr>
      <a:lvl5pPr algn="l" rtl="0" eaLnBrk="0" fontAlgn="base" hangingPunct="0">
        <a:spcBef>
          <a:spcPct val="0"/>
        </a:spcBef>
        <a:spcAft>
          <a:spcPct val="0"/>
        </a:spcAft>
        <a:defRPr sz="4400" b="1">
          <a:solidFill>
            <a:srgbClr val="006699"/>
          </a:solidFill>
          <a:latin typeface="Myriad Pro" pitchFamily="34" charset="0"/>
          <a:cs typeface="Arial" charset="0"/>
        </a:defRPr>
      </a:lvl5pPr>
      <a:lvl6pPr marL="457200" algn="l" rtl="0" eaLnBrk="1" fontAlgn="base" hangingPunct="1">
        <a:spcBef>
          <a:spcPct val="0"/>
        </a:spcBef>
        <a:spcAft>
          <a:spcPct val="0"/>
        </a:spcAft>
        <a:defRPr sz="4400" b="1">
          <a:solidFill>
            <a:srgbClr val="006699"/>
          </a:solidFill>
          <a:latin typeface="Myriad Pro" pitchFamily="34" charset="0"/>
          <a:cs typeface="Arial" charset="0"/>
        </a:defRPr>
      </a:lvl6pPr>
      <a:lvl7pPr marL="914400" algn="l" rtl="0" eaLnBrk="1" fontAlgn="base" hangingPunct="1">
        <a:spcBef>
          <a:spcPct val="0"/>
        </a:spcBef>
        <a:spcAft>
          <a:spcPct val="0"/>
        </a:spcAft>
        <a:defRPr sz="4400" b="1">
          <a:solidFill>
            <a:srgbClr val="006699"/>
          </a:solidFill>
          <a:latin typeface="Myriad Pro" pitchFamily="34" charset="0"/>
          <a:cs typeface="Arial" charset="0"/>
        </a:defRPr>
      </a:lvl7pPr>
      <a:lvl8pPr marL="1371600" algn="l" rtl="0" eaLnBrk="1" fontAlgn="base" hangingPunct="1">
        <a:spcBef>
          <a:spcPct val="0"/>
        </a:spcBef>
        <a:spcAft>
          <a:spcPct val="0"/>
        </a:spcAft>
        <a:defRPr sz="4400" b="1">
          <a:solidFill>
            <a:srgbClr val="006699"/>
          </a:solidFill>
          <a:latin typeface="Myriad Pro" pitchFamily="34" charset="0"/>
          <a:cs typeface="Arial" charset="0"/>
        </a:defRPr>
      </a:lvl8pPr>
      <a:lvl9pPr marL="1828800" algn="l" rtl="0" eaLnBrk="1" fontAlgn="base" hangingPunct="1">
        <a:spcBef>
          <a:spcPct val="0"/>
        </a:spcBef>
        <a:spcAft>
          <a:spcPct val="0"/>
        </a:spcAft>
        <a:defRPr sz="4400" b="1">
          <a:solidFill>
            <a:srgbClr val="006699"/>
          </a:solidFill>
          <a:latin typeface="Myriad Pro"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rgbClr val="006699"/>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rgbClr val="006699"/>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om.gov.sg/covid-19/requirements-for-safe-management-measure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https://www.mom.gov.sg/covid-19/requirements-for-safe-management-measur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F7BB5-4C4E-4F42-A2FB-653343E58A31}"/>
              </a:ext>
            </a:extLst>
          </p:cNvPr>
          <p:cNvSpPr>
            <a:spLocks noGrp="1"/>
          </p:cNvSpPr>
          <p:nvPr>
            <p:ph type="title"/>
          </p:nvPr>
        </p:nvSpPr>
        <p:spPr>
          <a:xfrm>
            <a:off x="335956" y="1867100"/>
            <a:ext cx="7642636" cy="1485145"/>
          </a:xfrm>
        </p:spPr>
        <p:txBody>
          <a:bodyPr/>
          <a:lstStyle/>
          <a:p>
            <a:r>
              <a:rPr lang="en-SG" sz="4000" spc="300" dirty="0">
                <a:solidFill>
                  <a:srgbClr val="92D050"/>
                </a:solidFill>
              </a:rPr>
              <a:t>12 SAFE MANAGEMENT MEASURES FOR WORKERS </a:t>
            </a:r>
          </a:p>
        </p:txBody>
      </p:sp>
      <p:sp>
        <p:nvSpPr>
          <p:cNvPr id="5" name="Text Placeholder 4">
            <a:extLst>
              <a:ext uri="{FF2B5EF4-FFF2-40B4-BE49-F238E27FC236}">
                <a16:creationId xmlns:a16="http://schemas.microsoft.com/office/drawing/2014/main" id="{0D6EE81A-2214-4FEF-A273-9BBC2FE70525}"/>
              </a:ext>
            </a:extLst>
          </p:cNvPr>
          <p:cNvSpPr>
            <a:spLocks noGrp="1"/>
          </p:cNvSpPr>
          <p:nvPr>
            <p:ph type="body" sz="quarter" idx="11"/>
          </p:nvPr>
        </p:nvSpPr>
        <p:spPr>
          <a:xfrm>
            <a:off x="4572000" y="5861533"/>
            <a:ext cx="4202431" cy="650780"/>
          </a:xfrm>
        </p:spPr>
        <p:txBody>
          <a:bodyPr/>
          <a:lstStyle/>
          <a:p>
            <a:pPr algn="r"/>
            <a:r>
              <a:rPr lang="en-SG" dirty="0"/>
              <a:t>Making Workplaces Safer</a:t>
            </a:r>
          </a:p>
          <a:p>
            <a:pPr algn="r"/>
            <a:r>
              <a:rPr lang="en-SG" b="0" dirty="0"/>
              <a:t>Adopt safe work practices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8B415B-4B72-454C-BCCD-3AF6C978FC9B}"/>
              </a:ext>
            </a:extLst>
          </p:cNvPr>
          <p:cNvPicPr>
            <a:picLocks noChangeAspect="1"/>
          </p:cNvPicPr>
          <p:nvPr/>
        </p:nvPicPr>
        <p:blipFill rotWithShape="1">
          <a:blip r:embed="rId3">
            <a:extLst>
              <a:ext uri="{28A0092B-C50C-407E-A947-70E740481C1C}">
                <a14:useLocalDpi xmlns:a14="http://schemas.microsoft.com/office/drawing/2010/main" val="0"/>
              </a:ext>
            </a:extLst>
          </a:blip>
          <a:srcRect l="1029" b="3331"/>
          <a:stretch/>
        </p:blipFill>
        <p:spPr>
          <a:xfrm>
            <a:off x="458571" y="1950869"/>
            <a:ext cx="8057703" cy="3947907"/>
          </a:xfrm>
          <a:prstGeom prst="rect">
            <a:avLst/>
          </a:prstGeom>
        </p:spPr>
      </p:pic>
      <p:sp>
        <p:nvSpPr>
          <p:cNvPr id="5" name="Rectangle 3"/>
          <p:cNvSpPr>
            <a:spLocks noChangeArrowheads="1"/>
          </p:cNvSpPr>
          <p:nvPr/>
        </p:nvSpPr>
        <p:spPr bwMode="auto">
          <a:xfrm>
            <a:off x="446312" y="495354"/>
            <a:ext cx="8072396" cy="1446550"/>
          </a:xfrm>
          <a:prstGeom prst="rect">
            <a:avLst/>
          </a:prstGeom>
          <a:noFill/>
          <a:ln w="9525">
            <a:noFill/>
            <a:miter lim="800000"/>
            <a:headEnd/>
            <a:tailEnd/>
          </a:ln>
        </p:spPr>
        <p:txBody>
          <a:bodyPr wrap="square">
            <a:spAutoFit/>
          </a:bodyPr>
          <a:lstStyle/>
          <a:p>
            <a:r>
              <a:rPr lang="en-US" sz="2400" u="sng" dirty="0">
                <a:solidFill>
                  <a:srgbClr val="92D050"/>
                </a:solidFill>
                <a:cs typeface="Arial" pitchFamily="34" charset="0"/>
              </a:rPr>
              <a:t>SMM Tip 8</a:t>
            </a:r>
          </a:p>
          <a:p>
            <a:r>
              <a:rPr lang="en-US" sz="3200" b="1" dirty="0">
                <a:solidFill>
                  <a:srgbClr val="C00000"/>
                </a:solidFill>
                <a:cs typeface="Arial" pitchFamily="34" charset="0"/>
              </a:rPr>
              <a:t>Ensure employees are seated at least one (1) </a:t>
            </a:r>
            <a:r>
              <a:rPr lang="en-US" sz="3200" b="1" dirty="0" err="1">
                <a:solidFill>
                  <a:srgbClr val="C00000"/>
                </a:solidFill>
                <a:cs typeface="Arial" pitchFamily="34" charset="0"/>
              </a:rPr>
              <a:t>metre</a:t>
            </a:r>
            <a:r>
              <a:rPr lang="en-US" sz="3200" b="1" dirty="0">
                <a:solidFill>
                  <a:srgbClr val="C00000"/>
                </a:solidFill>
                <a:cs typeface="Arial" pitchFamily="34" charset="0"/>
              </a:rPr>
              <a:t> apart</a:t>
            </a:r>
          </a:p>
        </p:txBody>
      </p:sp>
      <p:sp>
        <p:nvSpPr>
          <p:cNvPr id="3" name="Slide Number Placeholder 2">
            <a:extLst>
              <a:ext uri="{FF2B5EF4-FFF2-40B4-BE49-F238E27FC236}">
                <a16:creationId xmlns:a16="http://schemas.microsoft.com/office/drawing/2014/main" id="{D58A124F-97C6-B24E-A6E4-1C02B57CCB38}"/>
              </a:ext>
            </a:extLst>
          </p:cNvPr>
          <p:cNvSpPr>
            <a:spLocks noGrp="1"/>
          </p:cNvSpPr>
          <p:nvPr>
            <p:ph type="sldNum" sz="quarter" idx="11"/>
          </p:nvPr>
        </p:nvSpPr>
        <p:spPr/>
        <p:txBody>
          <a:bodyPr/>
          <a:lstStyle/>
          <a:p>
            <a:fld id="{8584D53F-AF5E-4723-96CB-40045B6453DE}" type="slidenum">
              <a:rPr lang="en-SG" smtClean="0"/>
              <a:pPr/>
              <a:t>10</a:t>
            </a:fld>
            <a:r>
              <a:rPr lang="en-SG"/>
              <a:t>/15</a:t>
            </a:r>
            <a:endParaRPr lang="en-SG" dirty="0"/>
          </a:p>
        </p:txBody>
      </p:sp>
    </p:spTree>
    <p:extLst>
      <p:ext uri="{BB962C8B-B14F-4D97-AF65-F5344CB8AC3E}">
        <p14:creationId xmlns:p14="http://schemas.microsoft.com/office/powerpoint/2010/main" val="2941775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4EE4E4-BABA-DA4B-96B5-8A94E639E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74" y="2345316"/>
            <a:ext cx="7968254" cy="3997020"/>
          </a:xfrm>
          <a:prstGeom prst="rect">
            <a:avLst/>
          </a:prstGeom>
        </p:spPr>
      </p:pic>
      <p:sp>
        <p:nvSpPr>
          <p:cNvPr id="5" name="Rectangle 3"/>
          <p:cNvSpPr>
            <a:spLocks noChangeArrowheads="1"/>
          </p:cNvSpPr>
          <p:nvPr/>
        </p:nvSpPr>
        <p:spPr bwMode="auto">
          <a:xfrm>
            <a:off x="452716" y="498099"/>
            <a:ext cx="8646459" cy="1938992"/>
          </a:xfrm>
          <a:prstGeom prst="rect">
            <a:avLst/>
          </a:prstGeom>
          <a:noFill/>
          <a:ln w="9525">
            <a:noFill/>
            <a:miter lim="800000"/>
            <a:headEnd/>
            <a:tailEnd/>
          </a:ln>
        </p:spPr>
        <p:txBody>
          <a:bodyPr wrap="square">
            <a:spAutoFit/>
          </a:bodyPr>
          <a:lstStyle/>
          <a:p>
            <a:r>
              <a:rPr lang="en-US" sz="2400" u="sng" dirty="0">
                <a:solidFill>
                  <a:srgbClr val="92D050"/>
                </a:solidFill>
                <a:cs typeface="Arial" pitchFamily="34" charset="0"/>
              </a:rPr>
              <a:t>SMM Tip 9</a:t>
            </a:r>
          </a:p>
          <a:p>
            <a:r>
              <a:rPr lang="en-US" sz="3200" b="1" dirty="0">
                <a:solidFill>
                  <a:srgbClr val="C00000"/>
                </a:solidFill>
                <a:cs typeface="Arial" pitchFamily="34" charset="0"/>
              </a:rPr>
              <a:t>Remain in your split team. Do not cross teams or physically interact across teams both during and outside work.</a:t>
            </a:r>
          </a:p>
        </p:txBody>
      </p:sp>
      <p:sp>
        <p:nvSpPr>
          <p:cNvPr id="2" name="Slide Number Placeholder 1">
            <a:extLst>
              <a:ext uri="{FF2B5EF4-FFF2-40B4-BE49-F238E27FC236}">
                <a16:creationId xmlns:a16="http://schemas.microsoft.com/office/drawing/2014/main" id="{E02B7D28-8B0C-DA4B-B92A-7851D00E6E98}"/>
              </a:ext>
            </a:extLst>
          </p:cNvPr>
          <p:cNvSpPr>
            <a:spLocks noGrp="1"/>
          </p:cNvSpPr>
          <p:nvPr>
            <p:ph type="sldNum" sz="quarter" idx="11"/>
          </p:nvPr>
        </p:nvSpPr>
        <p:spPr/>
        <p:txBody>
          <a:bodyPr/>
          <a:lstStyle/>
          <a:p>
            <a:fld id="{8584D53F-AF5E-4723-96CB-40045B6453DE}" type="slidenum">
              <a:rPr lang="en-SG" smtClean="0"/>
              <a:pPr/>
              <a:t>11</a:t>
            </a:fld>
            <a:r>
              <a:rPr lang="en-SG" dirty="0"/>
              <a:t>/15</a:t>
            </a:r>
          </a:p>
        </p:txBody>
      </p:sp>
    </p:spTree>
    <p:extLst>
      <p:ext uri="{BB962C8B-B14F-4D97-AF65-F5344CB8AC3E}">
        <p14:creationId xmlns:p14="http://schemas.microsoft.com/office/powerpoint/2010/main" val="1567258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C4FDDF-0800-4649-B991-38BBFA2C906B}"/>
              </a:ext>
            </a:extLst>
          </p:cNvPr>
          <p:cNvPicPr>
            <a:picLocks noChangeAspect="1"/>
          </p:cNvPicPr>
          <p:nvPr/>
        </p:nvPicPr>
        <p:blipFill rotWithShape="1">
          <a:blip r:embed="rId3">
            <a:extLst>
              <a:ext uri="{28A0092B-C50C-407E-A947-70E740481C1C}">
                <a14:useLocalDpi xmlns:a14="http://schemas.microsoft.com/office/drawing/2010/main" val="0"/>
              </a:ext>
            </a:extLst>
          </a:blip>
          <a:srcRect l="1344" b="1344"/>
          <a:stretch/>
        </p:blipFill>
        <p:spPr>
          <a:xfrm>
            <a:off x="454046" y="1950869"/>
            <a:ext cx="7995444" cy="4010660"/>
          </a:xfrm>
          <a:prstGeom prst="rect">
            <a:avLst/>
          </a:prstGeom>
        </p:spPr>
      </p:pic>
      <p:sp>
        <p:nvSpPr>
          <p:cNvPr id="5" name="Rectangle 3"/>
          <p:cNvSpPr>
            <a:spLocks noChangeArrowheads="1"/>
          </p:cNvSpPr>
          <p:nvPr/>
        </p:nvSpPr>
        <p:spPr bwMode="auto">
          <a:xfrm>
            <a:off x="439271" y="498099"/>
            <a:ext cx="8034618" cy="1446550"/>
          </a:xfrm>
          <a:prstGeom prst="rect">
            <a:avLst/>
          </a:prstGeom>
          <a:noFill/>
          <a:ln w="9525">
            <a:noFill/>
            <a:miter lim="800000"/>
            <a:headEnd/>
            <a:tailEnd/>
          </a:ln>
        </p:spPr>
        <p:txBody>
          <a:bodyPr wrap="square">
            <a:spAutoFit/>
          </a:bodyPr>
          <a:lstStyle/>
          <a:p>
            <a:r>
              <a:rPr lang="en-US" sz="2400" u="sng" dirty="0">
                <a:solidFill>
                  <a:srgbClr val="92D050"/>
                </a:solidFill>
                <a:cs typeface="Arial" pitchFamily="34" charset="0"/>
              </a:rPr>
              <a:t>SMM Tip 10</a:t>
            </a:r>
          </a:p>
          <a:p>
            <a:r>
              <a:rPr lang="en-US" sz="3200" b="1" dirty="0">
                <a:solidFill>
                  <a:srgbClr val="C00000"/>
                </a:solidFill>
                <a:cs typeface="Arial" pitchFamily="34" charset="0"/>
              </a:rPr>
              <a:t>Avoid inviting non-essential visitors to your workplace</a:t>
            </a:r>
          </a:p>
        </p:txBody>
      </p:sp>
      <p:sp>
        <p:nvSpPr>
          <p:cNvPr id="2" name="Slide Number Placeholder 1">
            <a:extLst>
              <a:ext uri="{FF2B5EF4-FFF2-40B4-BE49-F238E27FC236}">
                <a16:creationId xmlns:a16="http://schemas.microsoft.com/office/drawing/2014/main" id="{9C88D423-FF34-DF40-AF99-9D1BE33ABF33}"/>
              </a:ext>
            </a:extLst>
          </p:cNvPr>
          <p:cNvSpPr>
            <a:spLocks noGrp="1"/>
          </p:cNvSpPr>
          <p:nvPr>
            <p:ph type="sldNum" sz="quarter" idx="11"/>
          </p:nvPr>
        </p:nvSpPr>
        <p:spPr/>
        <p:txBody>
          <a:bodyPr/>
          <a:lstStyle/>
          <a:p>
            <a:fld id="{8584D53F-AF5E-4723-96CB-40045B6453DE}" type="slidenum">
              <a:rPr lang="en-SG" smtClean="0"/>
              <a:pPr/>
              <a:t>12</a:t>
            </a:fld>
            <a:r>
              <a:rPr lang="en-SG"/>
              <a:t>/15</a:t>
            </a:r>
            <a:endParaRPr lang="en-SG" dirty="0"/>
          </a:p>
        </p:txBody>
      </p:sp>
    </p:spTree>
    <p:extLst>
      <p:ext uri="{BB962C8B-B14F-4D97-AF65-F5344CB8AC3E}">
        <p14:creationId xmlns:p14="http://schemas.microsoft.com/office/powerpoint/2010/main" val="2356894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2FB386-5C87-234A-99BB-E27B86EDA2E5}"/>
              </a:ext>
            </a:extLst>
          </p:cNvPr>
          <p:cNvPicPr>
            <a:picLocks noChangeAspect="1"/>
          </p:cNvPicPr>
          <p:nvPr/>
        </p:nvPicPr>
        <p:blipFill rotWithShape="1">
          <a:blip r:embed="rId3">
            <a:extLst>
              <a:ext uri="{28A0092B-C50C-407E-A947-70E740481C1C}">
                <a14:useLocalDpi xmlns:a14="http://schemas.microsoft.com/office/drawing/2010/main" val="0"/>
              </a:ext>
            </a:extLst>
          </a:blip>
          <a:srcRect l="1972" b="1972"/>
          <a:stretch/>
        </p:blipFill>
        <p:spPr>
          <a:xfrm>
            <a:off x="480941" y="1950869"/>
            <a:ext cx="7995444" cy="4010659"/>
          </a:xfrm>
          <a:prstGeom prst="rect">
            <a:avLst/>
          </a:prstGeom>
        </p:spPr>
      </p:pic>
      <p:sp>
        <p:nvSpPr>
          <p:cNvPr id="5" name="Rectangle 3"/>
          <p:cNvSpPr>
            <a:spLocks noChangeArrowheads="1"/>
          </p:cNvSpPr>
          <p:nvPr/>
        </p:nvSpPr>
        <p:spPr bwMode="auto">
          <a:xfrm>
            <a:off x="446311" y="504319"/>
            <a:ext cx="8431471" cy="1446550"/>
          </a:xfrm>
          <a:prstGeom prst="rect">
            <a:avLst/>
          </a:prstGeom>
          <a:noFill/>
          <a:ln w="9525">
            <a:noFill/>
            <a:miter lim="800000"/>
            <a:headEnd/>
            <a:tailEnd/>
          </a:ln>
        </p:spPr>
        <p:txBody>
          <a:bodyPr wrap="square">
            <a:spAutoFit/>
          </a:bodyPr>
          <a:lstStyle/>
          <a:p>
            <a:r>
              <a:rPr lang="en-US" sz="2400" u="sng" dirty="0">
                <a:solidFill>
                  <a:srgbClr val="92D050"/>
                </a:solidFill>
                <a:cs typeface="Arial" pitchFamily="34" charset="0"/>
              </a:rPr>
              <a:t>SMM Tip 11</a:t>
            </a:r>
          </a:p>
          <a:p>
            <a:r>
              <a:rPr lang="en-US" sz="3200" b="1" dirty="0">
                <a:solidFill>
                  <a:srgbClr val="C00000"/>
                </a:solidFill>
                <a:cs typeface="Arial" pitchFamily="34" charset="0"/>
              </a:rPr>
              <a:t>Clean and disinfect shared items before changing hands</a:t>
            </a:r>
          </a:p>
        </p:txBody>
      </p:sp>
      <p:sp>
        <p:nvSpPr>
          <p:cNvPr id="3" name="Slide Number Placeholder 2">
            <a:extLst>
              <a:ext uri="{FF2B5EF4-FFF2-40B4-BE49-F238E27FC236}">
                <a16:creationId xmlns:a16="http://schemas.microsoft.com/office/drawing/2014/main" id="{B6A9FB98-F2A6-6D4F-8358-CE194D6CAB09}"/>
              </a:ext>
            </a:extLst>
          </p:cNvPr>
          <p:cNvSpPr>
            <a:spLocks noGrp="1"/>
          </p:cNvSpPr>
          <p:nvPr>
            <p:ph type="sldNum" sz="quarter" idx="11"/>
          </p:nvPr>
        </p:nvSpPr>
        <p:spPr/>
        <p:txBody>
          <a:bodyPr/>
          <a:lstStyle/>
          <a:p>
            <a:fld id="{8584D53F-AF5E-4723-96CB-40045B6453DE}" type="slidenum">
              <a:rPr lang="en-SG" smtClean="0"/>
              <a:pPr/>
              <a:t>13</a:t>
            </a:fld>
            <a:r>
              <a:rPr lang="en-SG"/>
              <a:t>/15</a:t>
            </a:r>
            <a:endParaRPr lang="en-SG" dirty="0"/>
          </a:p>
        </p:txBody>
      </p:sp>
    </p:spTree>
    <p:extLst>
      <p:ext uri="{BB962C8B-B14F-4D97-AF65-F5344CB8AC3E}">
        <p14:creationId xmlns:p14="http://schemas.microsoft.com/office/powerpoint/2010/main" val="1959111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201A0A-869B-544A-9EEF-A186DB079AEF}"/>
              </a:ext>
            </a:extLst>
          </p:cNvPr>
          <p:cNvPicPr>
            <a:picLocks noChangeAspect="1"/>
          </p:cNvPicPr>
          <p:nvPr/>
        </p:nvPicPr>
        <p:blipFill rotWithShape="1">
          <a:blip r:embed="rId3">
            <a:extLst>
              <a:ext uri="{28A0092B-C50C-407E-A947-70E740481C1C}">
                <a14:useLocalDpi xmlns:a14="http://schemas.microsoft.com/office/drawing/2010/main" val="0"/>
              </a:ext>
            </a:extLst>
          </a:blip>
          <a:srcRect l="666" b="666"/>
          <a:stretch/>
        </p:blipFill>
        <p:spPr>
          <a:xfrm>
            <a:off x="463012" y="1998156"/>
            <a:ext cx="7936917" cy="3981302"/>
          </a:xfrm>
          <a:prstGeom prst="rect">
            <a:avLst/>
          </a:prstGeom>
        </p:spPr>
      </p:pic>
      <p:sp>
        <p:nvSpPr>
          <p:cNvPr id="5" name="Rectangle 3"/>
          <p:cNvSpPr>
            <a:spLocks noChangeArrowheads="1"/>
          </p:cNvSpPr>
          <p:nvPr/>
        </p:nvSpPr>
        <p:spPr bwMode="auto">
          <a:xfrm>
            <a:off x="441509" y="507306"/>
            <a:ext cx="8410323" cy="1446550"/>
          </a:xfrm>
          <a:prstGeom prst="rect">
            <a:avLst/>
          </a:prstGeom>
          <a:noFill/>
          <a:ln w="9525">
            <a:noFill/>
            <a:miter lim="800000"/>
            <a:headEnd/>
            <a:tailEnd/>
          </a:ln>
        </p:spPr>
        <p:txBody>
          <a:bodyPr wrap="square">
            <a:spAutoFit/>
          </a:bodyPr>
          <a:lstStyle/>
          <a:p>
            <a:r>
              <a:rPr lang="en-US" sz="2400" u="sng" dirty="0">
                <a:solidFill>
                  <a:srgbClr val="92D050"/>
                </a:solidFill>
                <a:cs typeface="Arial" pitchFamily="34" charset="0"/>
              </a:rPr>
              <a:t>SMM Tip 12</a:t>
            </a:r>
          </a:p>
          <a:p>
            <a:r>
              <a:rPr lang="en-US" sz="3200" b="1" dirty="0">
                <a:solidFill>
                  <a:srgbClr val="C00000"/>
                </a:solidFill>
                <a:cs typeface="Arial" pitchFamily="34" charset="0"/>
              </a:rPr>
              <a:t>Clean and disinfect places with high human contact</a:t>
            </a:r>
          </a:p>
        </p:txBody>
      </p:sp>
      <p:sp>
        <p:nvSpPr>
          <p:cNvPr id="3" name="Slide Number Placeholder 2">
            <a:extLst>
              <a:ext uri="{FF2B5EF4-FFF2-40B4-BE49-F238E27FC236}">
                <a16:creationId xmlns:a16="http://schemas.microsoft.com/office/drawing/2014/main" id="{DBB1E5B3-21C5-3B40-96F0-F16625448622}"/>
              </a:ext>
            </a:extLst>
          </p:cNvPr>
          <p:cNvSpPr>
            <a:spLocks noGrp="1"/>
          </p:cNvSpPr>
          <p:nvPr>
            <p:ph type="sldNum" sz="quarter" idx="11"/>
          </p:nvPr>
        </p:nvSpPr>
        <p:spPr/>
        <p:txBody>
          <a:bodyPr/>
          <a:lstStyle/>
          <a:p>
            <a:fld id="{8584D53F-AF5E-4723-96CB-40045B6453DE}" type="slidenum">
              <a:rPr lang="en-SG" smtClean="0"/>
              <a:pPr/>
              <a:t>14</a:t>
            </a:fld>
            <a:r>
              <a:rPr lang="en-SG"/>
              <a:t>/15</a:t>
            </a:r>
            <a:endParaRPr lang="en-SG" dirty="0"/>
          </a:p>
        </p:txBody>
      </p:sp>
    </p:spTree>
    <p:extLst>
      <p:ext uri="{BB962C8B-B14F-4D97-AF65-F5344CB8AC3E}">
        <p14:creationId xmlns:p14="http://schemas.microsoft.com/office/powerpoint/2010/main" val="580597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400077" y="460485"/>
            <a:ext cx="7981924" cy="2308324"/>
          </a:xfrm>
          <a:prstGeom prst="rect">
            <a:avLst/>
          </a:prstGeom>
          <a:noFill/>
          <a:ln w="9525">
            <a:noFill/>
            <a:miter lim="800000"/>
            <a:headEnd/>
            <a:tailEnd/>
          </a:ln>
        </p:spPr>
        <p:txBody>
          <a:bodyPr wrap="square">
            <a:spAutoFit/>
          </a:bodyPr>
          <a:lstStyle/>
          <a:p>
            <a:r>
              <a:rPr lang="en-US" sz="3600" b="1" spc="300" dirty="0">
                <a:solidFill>
                  <a:schemeClr val="bg1"/>
                </a:solidFill>
                <a:cs typeface="Arial" pitchFamily="34" charset="0"/>
              </a:rPr>
              <a:t>ADHERE TO SAFE MANAGEMENT MEASURES TO REDUCE RISK OF DISEASE TRANSMISSION</a:t>
            </a:r>
          </a:p>
        </p:txBody>
      </p:sp>
      <p:sp>
        <p:nvSpPr>
          <p:cNvPr id="4" name="Rectangle 3">
            <a:extLst>
              <a:ext uri="{FF2B5EF4-FFF2-40B4-BE49-F238E27FC236}">
                <a16:creationId xmlns:a16="http://schemas.microsoft.com/office/drawing/2014/main" id="{C4F04E74-A46B-41B1-B747-8B38D6AC2846}"/>
              </a:ext>
            </a:extLst>
          </p:cNvPr>
          <p:cNvSpPr/>
          <p:nvPr/>
        </p:nvSpPr>
        <p:spPr>
          <a:xfrm>
            <a:off x="570407" y="4645477"/>
            <a:ext cx="4452045" cy="769441"/>
          </a:xfrm>
          <a:prstGeom prst="rect">
            <a:avLst/>
          </a:prstGeom>
        </p:spPr>
        <p:txBody>
          <a:bodyPr wrap="square">
            <a:spAutoFit/>
          </a:bodyPr>
          <a:lstStyle/>
          <a:p>
            <a:r>
              <a:rPr lang="en-US" sz="1600" dirty="0"/>
              <a:t>Read more at: </a:t>
            </a:r>
          </a:p>
          <a:p>
            <a:r>
              <a:rPr lang="en-SG" sz="1400" dirty="0">
                <a:hlinkClick r:id="rId3"/>
              </a:rPr>
              <a:t>https://www.mom.gov.sg/covid-19/requirements-for-safe-management-measures</a:t>
            </a:r>
            <a:endParaRPr lang="en-US" sz="1100" dirty="0"/>
          </a:p>
        </p:txBody>
      </p:sp>
      <p:pic>
        <p:nvPicPr>
          <p:cNvPr id="3" name="Picture 2">
            <a:extLst>
              <a:ext uri="{FF2B5EF4-FFF2-40B4-BE49-F238E27FC236}">
                <a16:creationId xmlns:a16="http://schemas.microsoft.com/office/drawing/2014/main" id="{30C0034D-FE5F-4224-9F1A-79ED3197292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53341" y="2583123"/>
            <a:ext cx="3294189" cy="362987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9B6243-217D-45B0-AB87-E39695271793}"/>
              </a:ext>
            </a:extLst>
          </p:cNvPr>
          <p:cNvSpPr/>
          <p:nvPr/>
        </p:nvSpPr>
        <p:spPr>
          <a:xfrm>
            <a:off x="733787" y="2092174"/>
            <a:ext cx="7513742" cy="2862322"/>
          </a:xfrm>
          <a:prstGeom prst="rect">
            <a:avLst/>
          </a:prstGeom>
          <a:noFill/>
        </p:spPr>
        <p:txBody>
          <a:bodyPr wrap="square">
            <a:spAutoFit/>
          </a:bodyPr>
          <a:lstStyle/>
          <a:p>
            <a:pPr marL="342900" indent="-342900">
              <a:buClr>
                <a:srgbClr val="6666FF"/>
              </a:buClr>
              <a:buFont typeface="Arial" panose="020B0604020202020204" pitchFamily="34" charset="0"/>
              <a:buChar char="•"/>
            </a:pPr>
            <a:r>
              <a:rPr lang="en-US" dirty="0">
                <a:latin typeface="+mn-lt"/>
              </a:rPr>
              <a:t>Many companies have resumed work activities since 2 June 2020 after Singapore exited the Circuit Breaker. </a:t>
            </a:r>
          </a:p>
          <a:p>
            <a:pPr marL="342900" indent="-342900">
              <a:buClr>
                <a:srgbClr val="6666FF"/>
              </a:buClr>
              <a:buFont typeface="Arial" panose="020B0604020202020204" pitchFamily="34" charset="0"/>
              <a:buChar char="•"/>
            </a:pPr>
            <a:endParaRPr lang="en-US" dirty="0">
              <a:latin typeface="+mn-lt"/>
            </a:endParaRPr>
          </a:p>
          <a:p>
            <a:pPr marL="342900" indent="-342900">
              <a:buClr>
                <a:srgbClr val="6666FF"/>
              </a:buClr>
              <a:buFont typeface="Arial" panose="020B0604020202020204" pitchFamily="34" charset="0"/>
              <a:buChar char="•"/>
            </a:pPr>
            <a:r>
              <a:rPr lang="en-US" dirty="0">
                <a:latin typeface="+mn-lt"/>
              </a:rPr>
              <a:t>Implementing Safe Management Measures (SMM) at the workplace helps to minimise the risk of widespread </a:t>
            </a:r>
            <a:r>
              <a:rPr lang="en-US" u="sng" dirty="0">
                <a:latin typeface="+mn-lt"/>
              </a:rPr>
              <a:t>re-emergence</a:t>
            </a:r>
            <a:r>
              <a:rPr lang="en-US" dirty="0">
                <a:latin typeface="+mn-lt"/>
              </a:rPr>
              <a:t> of COVID-19 in the community.   </a:t>
            </a:r>
          </a:p>
          <a:p>
            <a:pPr>
              <a:buClr>
                <a:srgbClr val="6666FF"/>
              </a:buClr>
            </a:pPr>
            <a:endParaRPr lang="en-US" dirty="0">
              <a:latin typeface="+mn-lt"/>
            </a:endParaRPr>
          </a:p>
          <a:p>
            <a:pPr marL="342900" indent="-342900">
              <a:buClr>
                <a:srgbClr val="6666FF"/>
              </a:buClr>
              <a:buFont typeface="Arial" panose="020B0604020202020204" pitchFamily="34" charset="0"/>
              <a:buChar char="•"/>
            </a:pPr>
            <a:r>
              <a:rPr lang="en-US" dirty="0">
                <a:latin typeface="+mn-lt"/>
              </a:rPr>
              <a:t>Employers must ensure that SMM is properly implemented, adequately communicated and explained to employees before allowing work to resume. </a:t>
            </a:r>
          </a:p>
        </p:txBody>
      </p:sp>
      <p:sp>
        <p:nvSpPr>
          <p:cNvPr id="16" name="Rectangle 3">
            <a:extLst>
              <a:ext uri="{FF2B5EF4-FFF2-40B4-BE49-F238E27FC236}">
                <a16:creationId xmlns:a16="http://schemas.microsoft.com/office/drawing/2014/main" id="{71F91094-4795-4908-8BAA-EBC76FBFC440}"/>
              </a:ext>
            </a:extLst>
          </p:cNvPr>
          <p:cNvSpPr>
            <a:spLocks noChangeArrowheads="1"/>
          </p:cNvSpPr>
          <p:nvPr/>
        </p:nvSpPr>
        <p:spPr bwMode="auto">
          <a:xfrm>
            <a:off x="699538" y="568205"/>
            <a:ext cx="7822845" cy="1200329"/>
          </a:xfrm>
          <a:prstGeom prst="rect">
            <a:avLst/>
          </a:prstGeom>
          <a:noFill/>
          <a:ln w="9525">
            <a:noFill/>
            <a:miter lim="800000"/>
            <a:headEnd/>
            <a:tailEnd/>
          </a:ln>
        </p:spPr>
        <p:txBody>
          <a:bodyPr wrap="square">
            <a:spAutoFit/>
          </a:bodyPr>
          <a:lstStyle/>
          <a:p>
            <a:r>
              <a:rPr lang="en-US" sz="3600" b="1" spc="300" dirty="0">
                <a:solidFill>
                  <a:srgbClr val="92D050"/>
                </a:solidFill>
                <a:latin typeface="+mj-lt"/>
                <a:cs typeface="Arial" pitchFamily="34" charset="0"/>
              </a:rPr>
              <a:t>WHY SAFE MANAGEMENT MEASURES (SMM) ? </a:t>
            </a:r>
          </a:p>
        </p:txBody>
      </p:sp>
      <p:sp>
        <p:nvSpPr>
          <p:cNvPr id="7" name="Rectangle 6">
            <a:extLst>
              <a:ext uri="{FF2B5EF4-FFF2-40B4-BE49-F238E27FC236}">
                <a16:creationId xmlns:a16="http://schemas.microsoft.com/office/drawing/2014/main" id="{2D437AA0-8E33-4C14-B690-EA89C7E75731}"/>
              </a:ext>
            </a:extLst>
          </p:cNvPr>
          <p:cNvSpPr/>
          <p:nvPr/>
        </p:nvSpPr>
        <p:spPr>
          <a:xfrm>
            <a:off x="1072551" y="5131398"/>
            <a:ext cx="6619163" cy="553998"/>
          </a:xfrm>
          <a:prstGeom prst="rect">
            <a:avLst/>
          </a:prstGeom>
        </p:spPr>
        <p:txBody>
          <a:bodyPr wrap="square">
            <a:spAutoFit/>
          </a:bodyPr>
          <a:lstStyle/>
          <a:p>
            <a:pPr algn="just"/>
            <a:r>
              <a:rPr lang="en-US" sz="1600" i="1" dirty="0">
                <a:latin typeface="+mn-lt"/>
              </a:rPr>
              <a:t>For more information on SMM: </a:t>
            </a:r>
          </a:p>
          <a:p>
            <a:pPr algn="just"/>
            <a:r>
              <a:rPr lang="en-US" sz="1400" i="1" dirty="0">
                <a:latin typeface="+mn-lt"/>
                <a:hlinkClick r:id="rId3"/>
              </a:rPr>
              <a:t>https://www.mom.gov.sg/covid-19/requirements-for-safe-management-measures</a:t>
            </a:r>
            <a:r>
              <a:rPr lang="en-US" sz="1400" i="1" dirty="0">
                <a:latin typeface="+mn-lt"/>
              </a:rPr>
              <a:t> </a:t>
            </a:r>
          </a:p>
        </p:txBody>
      </p:sp>
      <p:sp>
        <p:nvSpPr>
          <p:cNvPr id="4" name="Slide Number Placeholder 3">
            <a:extLst>
              <a:ext uri="{FF2B5EF4-FFF2-40B4-BE49-F238E27FC236}">
                <a16:creationId xmlns:a16="http://schemas.microsoft.com/office/drawing/2014/main" id="{A927D5C3-9231-844E-9B4A-15632F12EB20}"/>
              </a:ext>
            </a:extLst>
          </p:cNvPr>
          <p:cNvSpPr>
            <a:spLocks noGrp="1"/>
          </p:cNvSpPr>
          <p:nvPr>
            <p:ph type="sldNum" sz="quarter" idx="11"/>
          </p:nvPr>
        </p:nvSpPr>
        <p:spPr/>
        <p:txBody>
          <a:bodyPr/>
          <a:lstStyle/>
          <a:p>
            <a:fld id="{8584D53F-AF5E-4723-96CB-40045B6453DE}" type="slidenum">
              <a:rPr lang="en-SG" smtClean="0"/>
              <a:pPr/>
              <a:t>2</a:t>
            </a:fld>
            <a:r>
              <a:rPr lang="en-SG" dirty="0"/>
              <a:t>/15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30A369-BD79-469D-8F7F-BAEB176BA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73" y="1950869"/>
            <a:ext cx="7968256" cy="3997021"/>
          </a:xfrm>
          <a:prstGeom prst="rect">
            <a:avLst/>
          </a:prstGeom>
        </p:spPr>
      </p:pic>
      <p:sp>
        <p:nvSpPr>
          <p:cNvPr id="2" name="Slide Number Placeholder 1">
            <a:extLst>
              <a:ext uri="{FF2B5EF4-FFF2-40B4-BE49-F238E27FC236}">
                <a16:creationId xmlns:a16="http://schemas.microsoft.com/office/drawing/2014/main" id="{1DF2F3A1-CA75-014D-A4B8-A75B53541C69}"/>
              </a:ext>
            </a:extLst>
          </p:cNvPr>
          <p:cNvSpPr>
            <a:spLocks noGrp="1"/>
          </p:cNvSpPr>
          <p:nvPr>
            <p:ph type="sldNum" sz="quarter" idx="11"/>
          </p:nvPr>
        </p:nvSpPr>
        <p:spPr/>
        <p:txBody>
          <a:bodyPr/>
          <a:lstStyle/>
          <a:p>
            <a:fld id="{8584D53F-AF5E-4723-96CB-40045B6453DE}" type="slidenum">
              <a:rPr lang="en-SG" smtClean="0"/>
              <a:pPr/>
              <a:t>3</a:t>
            </a:fld>
            <a:r>
              <a:rPr lang="en-SG" dirty="0"/>
              <a:t>/15</a:t>
            </a:r>
          </a:p>
        </p:txBody>
      </p:sp>
      <p:sp>
        <p:nvSpPr>
          <p:cNvPr id="7" name="Rectangle 3">
            <a:extLst>
              <a:ext uri="{FF2B5EF4-FFF2-40B4-BE49-F238E27FC236}">
                <a16:creationId xmlns:a16="http://schemas.microsoft.com/office/drawing/2014/main" id="{927A48C0-CBAA-B949-8FAC-413675C4A324}"/>
              </a:ext>
            </a:extLst>
          </p:cNvPr>
          <p:cNvSpPr>
            <a:spLocks noChangeArrowheads="1"/>
          </p:cNvSpPr>
          <p:nvPr/>
        </p:nvSpPr>
        <p:spPr bwMode="auto">
          <a:xfrm>
            <a:off x="431673" y="504319"/>
            <a:ext cx="8156266" cy="1446550"/>
          </a:xfrm>
          <a:prstGeom prst="rect">
            <a:avLst/>
          </a:prstGeom>
          <a:noFill/>
          <a:ln w="9525">
            <a:noFill/>
            <a:miter lim="800000"/>
            <a:headEnd/>
            <a:tailEnd/>
          </a:ln>
        </p:spPr>
        <p:txBody>
          <a:bodyPr wrap="square">
            <a:spAutoFit/>
          </a:bodyPr>
          <a:lstStyle/>
          <a:p>
            <a:r>
              <a:rPr lang="en-US" sz="2400" u="sng" dirty="0">
                <a:solidFill>
                  <a:srgbClr val="92D050"/>
                </a:solidFill>
                <a:cs typeface="Arial" pitchFamily="34" charset="0"/>
              </a:rPr>
              <a:t>SMM Tip 1</a:t>
            </a:r>
          </a:p>
          <a:p>
            <a:r>
              <a:rPr lang="en-US" sz="3200" b="1" dirty="0">
                <a:solidFill>
                  <a:srgbClr val="C00000"/>
                </a:solidFill>
                <a:cs typeface="Arial" pitchFamily="34" charset="0"/>
              </a:rPr>
              <a:t>Check temperature twice daily. See doctor if unwell. Do not doctor-hop.</a:t>
            </a:r>
          </a:p>
        </p:txBody>
      </p:sp>
    </p:spTree>
    <p:extLst>
      <p:ext uri="{BB962C8B-B14F-4D97-AF65-F5344CB8AC3E}">
        <p14:creationId xmlns:p14="http://schemas.microsoft.com/office/powerpoint/2010/main" val="2416638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431673" y="504319"/>
            <a:ext cx="8580585" cy="954107"/>
          </a:xfrm>
          <a:prstGeom prst="rect">
            <a:avLst/>
          </a:prstGeom>
          <a:noFill/>
          <a:ln w="9525">
            <a:noFill/>
            <a:miter lim="800000"/>
            <a:headEnd/>
            <a:tailEnd/>
          </a:ln>
        </p:spPr>
        <p:txBody>
          <a:bodyPr wrap="square">
            <a:spAutoFit/>
          </a:bodyPr>
          <a:lstStyle/>
          <a:p>
            <a:r>
              <a:rPr lang="en-US" sz="2400" u="sng" dirty="0">
                <a:solidFill>
                  <a:srgbClr val="92D050"/>
                </a:solidFill>
                <a:cs typeface="Arial" pitchFamily="34" charset="0"/>
              </a:rPr>
              <a:t>SMM Tip 2</a:t>
            </a:r>
          </a:p>
          <a:p>
            <a:r>
              <a:rPr lang="en-US" sz="3200" b="1" dirty="0">
                <a:solidFill>
                  <a:srgbClr val="C00000"/>
                </a:solidFill>
                <a:cs typeface="Arial" pitchFamily="34" charset="0"/>
              </a:rPr>
              <a:t>Wash or disinfect hands regularly</a:t>
            </a:r>
          </a:p>
        </p:txBody>
      </p:sp>
      <p:sp>
        <p:nvSpPr>
          <p:cNvPr id="2" name="Slide Number Placeholder 1">
            <a:extLst>
              <a:ext uri="{FF2B5EF4-FFF2-40B4-BE49-F238E27FC236}">
                <a16:creationId xmlns:a16="http://schemas.microsoft.com/office/drawing/2014/main" id="{ABD785C1-6D3A-8A4A-B647-0B0FAF8D9DFC}"/>
              </a:ext>
            </a:extLst>
          </p:cNvPr>
          <p:cNvSpPr>
            <a:spLocks noGrp="1"/>
          </p:cNvSpPr>
          <p:nvPr>
            <p:ph type="sldNum" sz="quarter" idx="11"/>
          </p:nvPr>
        </p:nvSpPr>
        <p:spPr/>
        <p:txBody>
          <a:bodyPr/>
          <a:lstStyle/>
          <a:p>
            <a:fld id="{8584D53F-AF5E-4723-96CB-40045B6453DE}" type="slidenum">
              <a:rPr lang="en-SG" smtClean="0"/>
              <a:pPr/>
              <a:t>4</a:t>
            </a:fld>
            <a:r>
              <a:rPr lang="en-SG" dirty="0"/>
              <a:t>/15</a:t>
            </a:r>
          </a:p>
        </p:txBody>
      </p:sp>
      <p:pic>
        <p:nvPicPr>
          <p:cNvPr id="6" name="Picture 5">
            <a:extLst>
              <a:ext uri="{FF2B5EF4-FFF2-40B4-BE49-F238E27FC236}">
                <a16:creationId xmlns:a16="http://schemas.microsoft.com/office/drawing/2014/main" id="{DDC1603C-9EE2-8F45-B822-B446FE42CA35}"/>
              </a:ext>
            </a:extLst>
          </p:cNvPr>
          <p:cNvPicPr>
            <a:picLocks noChangeAspect="1"/>
          </p:cNvPicPr>
          <p:nvPr/>
        </p:nvPicPr>
        <p:blipFill rotWithShape="1">
          <a:blip r:embed="rId3">
            <a:extLst>
              <a:ext uri="{28A0092B-C50C-407E-A947-70E740481C1C}">
                <a14:useLocalDpi xmlns:a14="http://schemas.microsoft.com/office/drawing/2010/main" val="0"/>
              </a:ext>
            </a:extLst>
          </a:blip>
          <a:srcRect l="1219" t="2878" r="1660" b="1"/>
          <a:stretch/>
        </p:blipFill>
        <p:spPr>
          <a:xfrm>
            <a:off x="422710" y="2013624"/>
            <a:ext cx="7966219" cy="3996000"/>
          </a:xfrm>
          <a:prstGeom prst="rect">
            <a:avLst/>
          </a:prstGeom>
        </p:spPr>
      </p:pic>
    </p:spTree>
    <p:extLst>
      <p:ext uri="{BB962C8B-B14F-4D97-AF65-F5344CB8AC3E}">
        <p14:creationId xmlns:p14="http://schemas.microsoft.com/office/powerpoint/2010/main" val="1165996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431673" y="504319"/>
            <a:ext cx="8580585" cy="954107"/>
          </a:xfrm>
          <a:prstGeom prst="rect">
            <a:avLst/>
          </a:prstGeom>
          <a:noFill/>
          <a:ln w="9525">
            <a:noFill/>
            <a:miter lim="800000"/>
            <a:headEnd/>
            <a:tailEnd/>
          </a:ln>
        </p:spPr>
        <p:txBody>
          <a:bodyPr wrap="square">
            <a:spAutoFit/>
          </a:bodyPr>
          <a:lstStyle/>
          <a:p>
            <a:r>
              <a:rPr lang="en-US" sz="2400" u="sng" dirty="0">
                <a:solidFill>
                  <a:srgbClr val="92D050"/>
                </a:solidFill>
                <a:cs typeface="Arial" pitchFamily="34" charset="0"/>
              </a:rPr>
              <a:t>SMM Tip 3</a:t>
            </a:r>
          </a:p>
          <a:p>
            <a:r>
              <a:rPr lang="en-US" sz="3200" b="1" dirty="0">
                <a:solidFill>
                  <a:srgbClr val="C00000"/>
                </a:solidFill>
                <a:cs typeface="Arial" pitchFamily="34" charset="0"/>
              </a:rPr>
              <a:t>Work from home (WFH) whenever possible</a:t>
            </a:r>
          </a:p>
        </p:txBody>
      </p:sp>
      <p:sp>
        <p:nvSpPr>
          <p:cNvPr id="3" name="Slide Number Placeholder 2">
            <a:extLst>
              <a:ext uri="{FF2B5EF4-FFF2-40B4-BE49-F238E27FC236}">
                <a16:creationId xmlns:a16="http://schemas.microsoft.com/office/drawing/2014/main" id="{D5EE3E35-3C65-164D-B560-0B1EE0177572}"/>
              </a:ext>
            </a:extLst>
          </p:cNvPr>
          <p:cNvSpPr>
            <a:spLocks noGrp="1"/>
          </p:cNvSpPr>
          <p:nvPr>
            <p:ph type="sldNum" sz="quarter" idx="11"/>
          </p:nvPr>
        </p:nvSpPr>
        <p:spPr/>
        <p:txBody>
          <a:bodyPr/>
          <a:lstStyle/>
          <a:p>
            <a:fld id="{8584D53F-AF5E-4723-96CB-40045B6453DE}" type="slidenum">
              <a:rPr lang="en-SG" smtClean="0"/>
              <a:pPr/>
              <a:t>5</a:t>
            </a:fld>
            <a:r>
              <a:rPr lang="en-SG" dirty="0"/>
              <a:t>/15</a:t>
            </a:r>
          </a:p>
        </p:txBody>
      </p:sp>
      <p:pic>
        <p:nvPicPr>
          <p:cNvPr id="7" name="Picture 6">
            <a:extLst>
              <a:ext uri="{FF2B5EF4-FFF2-40B4-BE49-F238E27FC236}">
                <a16:creationId xmlns:a16="http://schemas.microsoft.com/office/drawing/2014/main" id="{5AA5ABEC-B527-ED4A-BCA7-78C43341D811}"/>
              </a:ext>
            </a:extLst>
          </p:cNvPr>
          <p:cNvPicPr>
            <a:picLocks noChangeAspect="1"/>
          </p:cNvPicPr>
          <p:nvPr/>
        </p:nvPicPr>
        <p:blipFill rotWithShape="1">
          <a:blip r:embed="rId3">
            <a:extLst>
              <a:ext uri="{28A0092B-C50C-407E-A947-70E740481C1C}">
                <a14:useLocalDpi xmlns:a14="http://schemas.microsoft.com/office/drawing/2010/main" val="0"/>
              </a:ext>
            </a:extLst>
          </a:blip>
          <a:srcRect l="932" r="1531" b="2464"/>
          <a:stretch/>
        </p:blipFill>
        <p:spPr>
          <a:xfrm>
            <a:off x="481101" y="1944240"/>
            <a:ext cx="7968254" cy="399702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91506A-489F-3749-B0C6-0FE04D783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435" y="1959834"/>
            <a:ext cx="8102676" cy="4064448"/>
          </a:xfrm>
          <a:prstGeom prst="rect">
            <a:avLst/>
          </a:prstGeom>
        </p:spPr>
      </p:pic>
      <p:sp>
        <p:nvSpPr>
          <p:cNvPr id="5" name="Rectangle 3"/>
          <p:cNvSpPr>
            <a:spLocks noChangeArrowheads="1"/>
          </p:cNvSpPr>
          <p:nvPr/>
        </p:nvSpPr>
        <p:spPr bwMode="auto">
          <a:xfrm>
            <a:off x="433564" y="504319"/>
            <a:ext cx="7892626" cy="1446550"/>
          </a:xfrm>
          <a:prstGeom prst="rect">
            <a:avLst/>
          </a:prstGeom>
          <a:noFill/>
          <a:ln w="9525">
            <a:noFill/>
            <a:miter lim="800000"/>
            <a:headEnd/>
            <a:tailEnd/>
          </a:ln>
        </p:spPr>
        <p:txBody>
          <a:bodyPr wrap="square">
            <a:spAutoFit/>
          </a:bodyPr>
          <a:lstStyle/>
          <a:p>
            <a:r>
              <a:rPr lang="en-US" sz="2400" u="sng" dirty="0">
                <a:solidFill>
                  <a:srgbClr val="92D050"/>
                </a:solidFill>
                <a:cs typeface="Arial" pitchFamily="34" charset="0"/>
              </a:rPr>
              <a:t>SMM Tip 4</a:t>
            </a:r>
          </a:p>
          <a:p>
            <a:r>
              <a:rPr lang="en-US" sz="3200" b="1" dirty="0">
                <a:solidFill>
                  <a:srgbClr val="C00000"/>
                </a:solidFill>
                <a:cs typeface="Arial" pitchFamily="34" charset="0"/>
              </a:rPr>
              <a:t>Use the phone, or explore </a:t>
            </a:r>
          </a:p>
          <a:p>
            <a:r>
              <a:rPr lang="en-US" sz="3200" b="1" dirty="0">
                <a:solidFill>
                  <a:srgbClr val="C00000"/>
                </a:solidFill>
                <a:cs typeface="Arial" pitchFamily="34" charset="0"/>
              </a:rPr>
              <a:t>teleconferencing to communicate.</a:t>
            </a:r>
          </a:p>
        </p:txBody>
      </p:sp>
      <p:sp>
        <p:nvSpPr>
          <p:cNvPr id="3" name="Slide Number Placeholder 2">
            <a:extLst>
              <a:ext uri="{FF2B5EF4-FFF2-40B4-BE49-F238E27FC236}">
                <a16:creationId xmlns:a16="http://schemas.microsoft.com/office/drawing/2014/main" id="{40834AB7-0C04-7441-8781-23A7BE89BE7B}"/>
              </a:ext>
            </a:extLst>
          </p:cNvPr>
          <p:cNvSpPr>
            <a:spLocks noGrp="1"/>
          </p:cNvSpPr>
          <p:nvPr>
            <p:ph type="sldNum" sz="quarter" idx="11"/>
          </p:nvPr>
        </p:nvSpPr>
        <p:spPr/>
        <p:txBody>
          <a:bodyPr/>
          <a:lstStyle/>
          <a:p>
            <a:fld id="{8584D53F-AF5E-4723-96CB-40045B6453DE}" type="slidenum">
              <a:rPr lang="en-SG" smtClean="0"/>
              <a:pPr/>
              <a:t>6</a:t>
            </a:fld>
            <a:r>
              <a:rPr lang="en-SG" dirty="0"/>
              <a:t>/15</a:t>
            </a:r>
          </a:p>
        </p:txBody>
      </p:sp>
    </p:spTree>
    <p:extLst>
      <p:ext uri="{BB962C8B-B14F-4D97-AF65-F5344CB8AC3E}">
        <p14:creationId xmlns:p14="http://schemas.microsoft.com/office/powerpoint/2010/main" val="373481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AB6E93-CF8B-764A-B447-DCCFA23FF3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74" y="2345316"/>
            <a:ext cx="7896538" cy="3961047"/>
          </a:xfrm>
          <a:prstGeom prst="rect">
            <a:avLst/>
          </a:prstGeom>
        </p:spPr>
      </p:pic>
      <p:sp>
        <p:nvSpPr>
          <p:cNvPr id="5" name="Rectangle 3"/>
          <p:cNvSpPr>
            <a:spLocks noChangeArrowheads="1"/>
          </p:cNvSpPr>
          <p:nvPr/>
        </p:nvSpPr>
        <p:spPr bwMode="auto">
          <a:xfrm>
            <a:off x="433569" y="504319"/>
            <a:ext cx="8262194" cy="1938992"/>
          </a:xfrm>
          <a:prstGeom prst="rect">
            <a:avLst/>
          </a:prstGeom>
          <a:noFill/>
          <a:ln w="9525">
            <a:noFill/>
            <a:miter lim="800000"/>
            <a:headEnd/>
            <a:tailEnd/>
          </a:ln>
        </p:spPr>
        <p:txBody>
          <a:bodyPr wrap="square">
            <a:spAutoFit/>
          </a:bodyPr>
          <a:lstStyle/>
          <a:p>
            <a:r>
              <a:rPr lang="en-US" sz="2400" u="sng" dirty="0">
                <a:solidFill>
                  <a:srgbClr val="92D050"/>
                </a:solidFill>
                <a:cs typeface="Arial" pitchFamily="34" charset="0"/>
              </a:rPr>
              <a:t>SMM Tip 5</a:t>
            </a:r>
          </a:p>
          <a:p>
            <a:r>
              <a:rPr lang="en-US" sz="3200" b="1" dirty="0">
                <a:solidFill>
                  <a:srgbClr val="C00000"/>
                </a:solidFill>
                <a:cs typeface="Arial" pitchFamily="34" charset="0"/>
              </a:rPr>
              <a:t>If WFH is not possible, avoid crowds by adopting staggered working hours and meal times.</a:t>
            </a:r>
          </a:p>
        </p:txBody>
      </p:sp>
      <p:sp>
        <p:nvSpPr>
          <p:cNvPr id="3" name="Slide Number Placeholder 2">
            <a:extLst>
              <a:ext uri="{FF2B5EF4-FFF2-40B4-BE49-F238E27FC236}">
                <a16:creationId xmlns:a16="http://schemas.microsoft.com/office/drawing/2014/main" id="{5C983A54-1699-D340-8A9D-5710D89123F0}"/>
              </a:ext>
            </a:extLst>
          </p:cNvPr>
          <p:cNvSpPr>
            <a:spLocks noGrp="1"/>
          </p:cNvSpPr>
          <p:nvPr>
            <p:ph type="sldNum" sz="quarter" idx="11"/>
          </p:nvPr>
        </p:nvSpPr>
        <p:spPr/>
        <p:txBody>
          <a:bodyPr/>
          <a:lstStyle/>
          <a:p>
            <a:fld id="{8584D53F-AF5E-4723-96CB-40045B6453DE}" type="slidenum">
              <a:rPr lang="en-SG" smtClean="0"/>
              <a:pPr/>
              <a:t>7</a:t>
            </a:fld>
            <a:r>
              <a:rPr lang="en-SG" dirty="0"/>
              <a:t>/15</a:t>
            </a:r>
          </a:p>
        </p:txBody>
      </p:sp>
    </p:spTree>
    <p:extLst>
      <p:ext uri="{BB962C8B-B14F-4D97-AF65-F5344CB8AC3E}">
        <p14:creationId xmlns:p14="http://schemas.microsoft.com/office/powerpoint/2010/main" val="950180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45A354-FD76-964E-8E87-C42F76403EE4}"/>
              </a:ext>
            </a:extLst>
          </p:cNvPr>
          <p:cNvPicPr>
            <a:picLocks noChangeAspect="1"/>
          </p:cNvPicPr>
          <p:nvPr/>
        </p:nvPicPr>
        <p:blipFill rotWithShape="1">
          <a:blip r:embed="rId3">
            <a:extLst>
              <a:ext uri="{28A0092B-C50C-407E-A947-70E740481C1C}">
                <a14:useLocalDpi xmlns:a14="http://schemas.microsoft.com/office/drawing/2010/main" val="0"/>
              </a:ext>
            </a:extLst>
          </a:blip>
          <a:srcRect l="442" r="1000" b="1441"/>
          <a:stretch/>
        </p:blipFill>
        <p:spPr>
          <a:xfrm>
            <a:off x="422709" y="1950869"/>
            <a:ext cx="7968254" cy="3997021"/>
          </a:xfrm>
          <a:prstGeom prst="rect">
            <a:avLst/>
          </a:prstGeom>
        </p:spPr>
      </p:pic>
      <p:sp>
        <p:nvSpPr>
          <p:cNvPr id="5" name="Rectangle 3"/>
          <p:cNvSpPr>
            <a:spLocks noChangeArrowheads="1"/>
          </p:cNvSpPr>
          <p:nvPr/>
        </p:nvSpPr>
        <p:spPr bwMode="auto">
          <a:xfrm>
            <a:off x="437029" y="498099"/>
            <a:ext cx="8545606" cy="1446550"/>
          </a:xfrm>
          <a:prstGeom prst="rect">
            <a:avLst/>
          </a:prstGeom>
          <a:noFill/>
          <a:ln w="9525">
            <a:noFill/>
            <a:miter lim="800000"/>
            <a:headEnd/>
            <a:tailEnd/>
          </a:ln>
        </p:spPr>
        <p:txBody>
          <a:bodyPr wrap="square">
            <a:spAutoFit/>
          </a:bodyPr>
          <a:lstStyle/>
          <a:p>
            <a:r>
              <a:rPr lang="en-US" sz="2400" u="sng" dirty="0">
                <a:solidFill>
                  <a:srgbClr val="92D050"/>
                </a:solidFill>
                <a:cs typeface="Arial" pitchFamily="34" charset="0"/>
              </a:rPr>
              <a:t>SMM Tip 6</a:t>
            </a:r>
          </a:p>
          <a:p>
            <a:r>
              <a:rPr lang="en-US" sz="3200" b="1" dirty="0">
                <a:solidFill>
                  <a:srgbClr val="C00000"/>
                </a:solidFill>
                <a:cs typeface="Arial" pitchFamily="34" charset="0"/>
              </a:rPr>
              <a:t>Use </a:t>
            </a:r>
            <a:r>
              <a:rPr lang="en-US" sz="3200" b="1" dirty="0" err="1">
                <a:solidFill>
                  <a:srgbClr val="C00000"/>
                </a:solidFill>
                <a:cs typeface="Arial" pitchFamily="34" charset="0"/>
              </a:rPr>
              <a:t>SafeEntry</a:t>
            </a:r>
            <a:r>
              <a:rPr lang="en-US" sz="3200" b="1" dirty="0">
                <a:solidFill>
                  <a:srgbClr val="C00000"/>
                </a:solidFill>
                <a:cs typeface="Arial" pitchFamily="34" charset="0"/>
              </a:rPr>
              <a:t> and </a:t>
            </a:r>
            <a:r>
              <a:rPr lang="en-US" sz="3200" b="1" dirty="0" err="1">
                <a:solidFill>
                  <a:srgbClr val="C00000"/>
                </a:solidFill>
                <a:cs typeface="Arial" pitchFamily="34" charset="0"/>
              </a:rPr>
              <a:t>TraceTogether</a:t>
            </a:r>
            <a:r>
              <a:rPr lang="en-US" sz="3200" b="1" dirty="0">
                <a:solidFill>
                  <a:srgbClr val="C00000"/>
                </a:solidFill>
                <a:cs typeface="Arial" pitchFamily="34" charset="0"/>
              </a:rPr>
              <a:t> to facilitate contact tracing</a:t>
            </a:r>
          </a:p>
        </p:txBody>
      </p:sp>
      <p:sp>
        <p:nvSpPr>
          <p:cNvPr id="3" name="Slide Number Placeholder 2">
            <a:extLst>
              <a:ext uri="{FF2B5EF4-FFF2-40B4-BE49-F238E27FC236}">
                <a16:creationId xmlns:a16="http://schemas.microsoft.com/office/drawing/2014/main" id="{493C1F08-7D3B-1049-8AEF-B1DCE6A6A3CB}"/>
              </a:ext>
            </a:extLst>
          </p:cNvPr>
          <p:cNvSpPr>
            <a:spLocks noGrp="1"/>
          </p:cNvSpPr>
          <p:nvPr>
            <p:ph type="sldNum" sz="quarter" idx="11"/>
          </p:nvPr>
        </p:nvSpPr>
        <p:spPr/>
        <p:txBody>
          <a:bodyPr/>
          <a:lstStyle/>
          <a:p>
            <a:fld id="{8584D53F-AF5E-4723-96CB-40045B6453DE}" type="slidenum">
              <a:rPr lang="en-SG" smtClean="0"/>
              <a:pPr/>
              <a:t>8</a:t>
            </a:fld>
            <a:r>
              <a:rPr lang="en-SG"/>
              <a:t>/15</a:t>
            </a:r>
            <a:endParaRPr lang="en-SG" dirty="0"/>
          </a:p>
        </p:txBody>
      </p:sp>
    </p:spTree>
    <p:extLst>
      <p:ext uri="{BB962C8B-B14F-4D97-AF65-F5344CB8AC3E}">
        <p14:creationId xmlns:p14="http://schemas.microsoft.com/office/powerpoint/2010/main" val="163332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CCE633-BE62-E247-9889-866B33673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641" y="1959834"/>
            <a:ext cx="7966217" cy="3995999"/>
          </a:xfrm>
          <a:prstGeom prst="rect">
            <a:avLst/>
          </a:prstGeom>
        </p:spPr>
      </p:pic>
      <p:sp>
        <p:nvSpPr>
          <p:cNvPr id="5" name="Rectangle 3"/>
          <p:cNvSpPr>
            <a:spLocks noChangeArrowheads="1"/>
          </p:cNvSpPr>
          <p:nvPr/>
        </p:nvSpPr>
        <p:spPr bwMode="auto">
          <a:xfrm>
            <a:off x="438665" y="498099"/>
            <a:ext cx="8615685" cy="954107"/>
          </a:xfrm>
          <a:prstGeom prst="rect">
            <a:avLst/>
          </a:prstGeom>
          <a:noFill/>
          <a:ln w="9525">
            <a:noFill/>
            <a:miter lim="800000"/>
            <a:headEnd/>
            <a:tailEnd/>
          </a:ln>
        </p:spPr>
        <p:txBody>
          <a:bodyPr wrap="square">
            <a:spAutoFit/>
          </a:bodyPr>
          <a:lstStyle/>
          <a:p>
            <a:r>
              <a:rPr lang="en-US" sz="2400" u="sng" dirty="0">
                <a:solidFill>
                  <a:srgbClr val="92D050"/>
                </a:solidFill>
                <a:cs typeface="Arial" pitchFamily="34" charset="0"/>
              </a:rPr>
              <a:t>SMM Tip 7</a:t>
            </a:r>
          </a:p>
          <a:p>
            <a:r>
              <a:rPr lang="en-US" sz="3200" b="1" dirty="0">
                <a:solidFill>
                  <a:srgbClr val="C00000"/>
                </a:solidFill>
                <a:cs typeface="Arial" pitchFamily="34" charset="0"/>
              </a:rPr>
              <a:t>Wear a mask </a:t>
            </a:r>
          </a:p>
        </p:txBody>
      </p:sp>
      <p:sp>
        <p:nvSpPr>
          <p:cNvPr id="2" name="Slide Number Placeholder 1">
            <a:extLst>
              <a:ext uri="{FF2B5EF4-FFF2-40B4-BE49-F238E27FC236}">
                <a16:creationId xmlns:a16="http://schemas.microsoft.com/office/drawing/2014/main" id="{DB834031-DFFD-4E4D-BCF1-49955F8148DC}"/>
              </a:ext>
            </a:extLst>
          </p:cNvPr>
          <p:cNvSpPr>
            <a:spLocks noGrp="1"/>
          </p:cNvSpPr>
          <p:nvPr>
            <p:ph type="sldNum" sz="quarter" idx="11"/>
          </p:nvPr>
        </p:nvSpPr>
        <p:spPr/>
        <p:txBody>
          <a:bodyPr/>
          <a:lstStyle/>
          <a:p>
            <a:fld id="{8584D53F-AF5E-4723-96CB-40045B6453DE}" type="slidenum">
              <a:rPr lang="en-SG" smtClean="0"/>
              <a:pPr/>
              <a:t>9</a:t>
            </a:fld>
            <a:r>
              <a:rPr lang="en-SG"/>
              <a:t>/15</a:t>
            </a:r>
            <a:endParaRPr lang="en-SG" dirty="0"/>
          </a:p>
        </p:txBody>
      </p:sp>
    </p:spTree>
    <p:extLst>
      <p:ext uri="{BB962C8B-B14F-4D97-AF65-F5344CB8AC3E}">
        <p14:creationId xmlns:p14="http://schemas.microsoft.com/office/powerpoint/2010/main" val="1510462558"/>
      </p:ext>
    </p:extLst>
  </p:cSld>
  <p:clrMapOvr>
    <a:masterClrMapping/>
  </p:clrMapOvr>
</p:sld>
</file>

<file path=ppt/theme/theme1.xml><?xml version="1.0" encoding="utf-8"?>
<a:theme xmlns:a="http://schemas.openxmlformats.org/drawingml/2006/main" name="20100329 Organising Comm Meeting - Update from planning team #3">
  <a:themeElements>
    <a:clrScheme name="WSHC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SHC Presentation Template">
      <a:majorFont>
        <a:latin typeface="Myriad Pro"/>
        <a:ea typeface=""/>
        <a:cs typeface="Arial"/>
      </a:majorFont>
      <a:minorFont>
        <a:latin typeface="Myriad Pro"/>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SHC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SHC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SHC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SHC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SHC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SHC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SHC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SHC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SHC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SHC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SHC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SHC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1D70C16F0951B4B941C929915881E40" ma:contentTypeVersion="12" ma:contentTypeDescription="Create a new document." ma:contentTypeScope="" ma:versionID="43242f4159a7eced04d6d86423f25805">
  <xsd:schema xmlns:xsd="http://www.w3.org/2001/XMLSchema" xmlns:xs="http://www.w3.org/2001/XMLSchema" xmlns:p="http://schemas.microsoft.com/office/2006/metadata/properties" xmlns:ns2="12a6bfef-e109-4a0f-b62d-ff2763486e00" xmlns:ns3="cbe9bbb5-45e3-4447-80d6-4cb6f335969f" targetNamespace="http://schemas.microsoft.com/office/2006/metadata/properties" ma:root="true" ma:fieldsID="5d84fc2635d2a16034c6cd942e943e9d" ns2:_="" ns3:_="">
    <xsd:import namespace="12a6bfef-e109-4a0f-b62d-ff2763486e00"/>
    <xsd:import namespace="cbe9bbb5-45e3-4447-80d6-4cb6f335969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a6bfef-e109-4a0f-b62d-ff2763486e0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e9bbb5-45e3-4447-80d6-4cb6f335969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A67542-865A-4D44-87C9-2A10E5A732B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2a6bfef-e109-4a0f-b62d-ff2763486e00"/>
    <ds:schemaRef ds:uri="cbe9bbb5-45e3-4447-80d6-4cb6f335969f"/>
    <ds:schemaRef ds:uri="http://www.w3.org/XML/1998/namespace"/>
    <ds:schemaRef ds:uri="http://purl.org/dc/dcmitype/"/>
  </ds:schemaRefs>
</ds:datastoreItem>
</file>

<file path=customXml/itemProps2.xml><?xml version="1.0" encoding="utf-8"?>
<ds:datastoreItem xmlns:ds="http://schemas.openxmlformats.org/officeDocument/2006/customXml" ds:itemID="{CFBAD218-80BD-4C36-97C4-88EDF55F62AF}">
  <ds:schemaRefs>
    <ds:schemaRef ds:uri="http://schemas.microsoft.com/sharepoint/v3/contenttype/forms"/>
  </ds:schemaRefs>
</ds:datastoreItem>
</file>

<file path=customXml/itemProps3.xml><?xml version="1.0" encoding="utf-8"?>
<ds:datastoreItem xmlns:ds="http://schemas.openxmlformats.org/officeDocument/2006/customXml" ds:itemID="{1477DE15-A782-484B-84D5-F408D7DF6D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a6bfef-e109-4a0f-b62d-ff2763486e00"/>
    <ds:schemaRef ds:uri="cbe9bbb5-45e3-4447-80d6-4cb6f33596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21182</TotalTime>
  <Words>1314</Words>
  <Application>Microsoft Macintosh PowerPoint</Application>
  <PresentationFormat>On-screen Show (4:3)</PresentationFormat>
  <Paragraphs>118</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Myriad Pro</vt:lpstr>
      <vt:lpstr>Arial</vt:lpstr>
      <vt:lpstr>Calibri</vt:lpstr>
      <vt:lpstr>20100329 Organising Comm Meeting - Update from planning team #3</vt:lpstr>
      <vt:lpstr>12 SAFE MANAGEMENT MEASURES FOR WORKERS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Workplaces Safer</dc:title>
  <dc:subject/>
  <dc:creator>Brought to you by WSH Council</dc:creator>
  <cp:keywords>WSH Practices</cp:keywords>
  <dc:description/>
  <cp:lastModifiedBy>Microsoft Office User</cp:lastModifiedBy>
  <cp:revision>965</cp:revision>
  <dcterms:created xsi:type="dcterms:W3CDTF">2009-07-13T01:57:01Z</dcterms:created>
  <dcterms:modified xsi:type="dcterms:W3CDTF">2020-07-23T11:37:58Z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0x01010091D70C16F0951B4B941C929915881E40</vt:lpwstr>
  </property>
</Properties>
</file>