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23"/>
  </p:notesMasterIdLst>
  <p:handoutMasterIdLst>
    <p:handoutMasterId r:id="rId24"/>
  </p:handoutMasterIdLst>
  <p:sldIdLst>
    <p:sldId id="572" r:id="rId5"/>
    <p:sldId id="569" r:id="rId6"/>
    <p:sldId id="270" r:id="rId7"/>
    <p:sldId id="562" r:id="rId8"/>
    <p:sldId id="272" r:id="rId9"/>
    <p:sldId id="570" r:id="rId10"/>
    <p:sldId id="573" r:id="rId11"/>
    <p:sldId id="574" r:id="rId12"/>
    <p:sldId id="276" r:id="rId13"/>
    <p:sldId id="575" r:id="rId14"/>
    <p:sldId id="576" r:id="rId15"/>
    <p:sldId id="577" r:id="rId16"/>
    <p:sldId id="279" r:id="rId17"/>
    <p:sldId id="581" r:id="rId18"/>
    <p:sldId id="582" r:id="rId19"/>
    <p:sldId id="545" r:id="rId20"/>
    <p:sldId id="273" r:id="rId21"/>
    <p:sldId id="579" r:id="rId22"/>
  </p:sldIdLst>
  <p:sldSz cx="9144000" cy="6858000" type="screen4x3"/>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E7A3D8-EC32-4072-9FAB-264E5E2A7B8D}">
          <p14:sldIdLst>
            <p14:sldId id="572"/>
            <p14:sldId id="569"/>
            <p14:sldId id="270"/>
            <p14:sldId id="562"/>
            <p14:sldId id="272"/>
            <p14:sldId id="570"/>
            <p14:sldId id="573"/>
            <p14:sldId id="574"/>
            <p14:sldId id="276"/>
            <p14:sldId id="575"/>
            <p14:sldId id="576"/>
            <p14:sldId id="577"/>
            <p14:sldId id="279"/>
            <p14:sldId id="581"/>
            <p14:sldId id="582"/>
            <p14:sldId id="545"/>
            <p14:sldId id="273"/>
            <p14:sldId id="57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son Joseph LOH" initials="EJL" lastIdx="0" clrIdx="0">
    <p:extLst>
      <p:ext uri="{19B8F6BF-5375-455C-9EA6-DF929625EA0E}">
        <p15:presenceInfo xmlns:p15="http://schemas.microsoft.com/office/powerpoint/2012/main" userId="S-1-5-21-1930076918-864796864-2711959706-1647" providerId="AD"/>
      </p:ext>
    </p:extLst>
  </p:cmAuthor>
  <p:cmAuthor id="2" name="Shervon Chew" initials="SC" lastIdx="22" clrIdx="1">
    <p:extLst>
      <p:ext uri="{19B8F6BF-5375-455C-9EA6-DF929625EA0E}">
        <p15:presenceInfo xmlns:p15="http://schemas.microsoft.com/office/powerpoint/2012/main" userId="S-1-5-21-1930076918-864796864-2711959706-1691" providerId="AD"/>
      </p:ext>
    </p:extLst>
  </p:cmAuthor>
  <p:cmAuthor id="3" name="Edison J Loh" initials="EJL" lastIdx="2" clrIdx="2">
    <p:extLst>
      <p:ext uri="{19B8F6BF-5375-455C-9EA6-DF929625EA0E}">
        <p15:presenceInfo xmlns:p15="http://schemas.microsoft.com/office/powerpoint/2012/main" userId="Edison J Lo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367"/>
    <a:srgbClr val="FFE000"/>
    <a:srgbClr val="000000"/>
    <a:srgbClr val="8BB634"/>
    <a:srgbClr val="9CC840"/>
    <a:srgbClr val="00ADC4"/>
    <a:srgbClr val="F9C511"/>
    <a:srgbClr val="909094"/>
    <a:srgbClr val="009639"/>
    <a:srgbClr val="F790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6" autoAdjust="0"/>
    <p:restoredTop sz="75021" autoAdjust="0"/>
  </p:normalViewPr>
  <p:slideViewPr>
    <p:cSldViewPr snapToGrid="0" snapToObjects="1">
      <p:cViewPr varScale="1">
        <p:scale>
          <a:sx n="60" d="100"/>
          <a:sy n="60" d="100"/>
        </p:scale>
        <p:origin x="1958" y="53"/>
      </p:cViewPr>
      <p:guideLst>
        <p:guide orient="horz" pos="2160"/>
        <p:guide pos="2880"/>
      </p:guideLst>
    </p:cSldViewPr>
  </p:slideViewPr>
  <p:notesTextViewPr>
    <p:cViewPr>
      <p:scale>
        <a:sx n="125" d="100"/>
        <a:sy n="125" d="100"/>
      </p:scale>
      <p:origin x="0" y="0"/>
    </p:cViewPr>
  </p:notesTextViewPr>
  <p:sorterViewPr>
    <p:cViewPr>
      <p:scale>
        <a:sx n="149" d="100"/>
        <a:sy n="149" d="100"/>
      </p:scale>
      <p:origin x="0" y="0"/>
    </p:cViewPr>
  </p:sorterViewPr>
  <p:notesViewPr>
    <p:cSldViewPr snapToGrid="0" snapToObjects="1">
      <p:cViewPr varScale="1">
        <p:scale>
          <a:sx n="70" d="100"/>
          <a:sy n="70" d="100"/>
        </p:scale>
        <p:origin x="2547" y="57"/>
      </p:cViewPr>
      <p:guideLst/>
    </p:cSldViewPr>
  </p:notesViewPr>
  <p:gridSpacing cx="54000" cy="54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D6918-2091-1049-BB98-C9AD3D0EB2A2}" type="doc">
      <dgm:prSet loTypeId="urn:microsoft.com/office/officeart/2005/8/layout/pyramid1" loCatId="" qsTypeId="urn:microsoft.com/office/officeart/2005/8/quickstyle/simple4" qsCatId="simple" csTypeId="urn:microsoft.com/office/officeart/2005/8/colors/colorful1#1" csCatId="colorful" phldr="1"/>
      <dgm:spPr/>
    </dgm:pt>
    <dgm:pt modelId="{B49FF89F-0A35-2544-9D12-025FBCF9879E}">
      <dgm:prSet phldrT="[Text]" custT="1"/>
      <dgm:spPr>
        <a:xfrm>
          <a:off x="1872759" y="1288855"/>
          <a:ext cx="2171139" cy="828978"/>
        </a:xfrm>
        <a:prstGeom prst="trapezoid">
          <a:avLst>
            <a:gd name="adj" fmla="val 53197"/>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buNone/>
          </a:pPr>
          <a:r>
            <a:rPr lang="en-US" sz="1600" dirty="0">
              <a:solidFill>
                <a:sysClr val="windowText" lastClr="000000">
                  <a:hueOff val="0"/>
                  <a:satOff val="0"/>
                  <a:lumOff val="0"/>
                  <a:alphaOff val="0"/>
                </a:sysClr>
              </a:solidFill>
              <a:latin typeface="Calibri"/>
              <a:ea typeface="+mn-ea"/>
              <a:cs typeface="Arial"/>
            </a:rPr>
            <a:t>Major Injury</a:t>
          </a:r>
        </a:p>
      </dgm:t>
    </dgm:pt>
    <dgm:pt modelId="{89AD867D-4C3D-6845-87F2-9ABCB148FD65}" type="parTrans" cxnId="{9513B329-12A1-B744-878F-A0F45E376E2B}">
      <dgm:prSet/>
      <dgm:spPr/>
      <dgm:t>
        <a:bodyPr/>
        <a:lstStyle/>
        <a:p>
          <a:pPr algn="ctr"/>
          <a:endParaRPr lang="en-US" sz="1800"/>
        </a:p>
      </dgm:t>
    </dgm:pt>
    <dgm:pt modelId="{B2BC51BF-F203-3B46-9CEE-C0962EEA2D21}" type="sibTrans" cxnId="{9513B329-12A1-B744-878F-A0F45E376E2B}">
      <dgm:prSet/>
      <dgm:spPr/>
      <dgm:t>
        <a:bodyPr/>
        <a:lstStyle/>
        <a:p>
          <a:pPr algn="ctr"/>
          <a:endParaRPr lang="en-US" sz="1800"/>
        </a:p>
      </dgm:t>
    </dgm:pt>
    <dgm:pt modelId="{1C77F3B4-05CC-9B4B-9923-EE7BB51B34F4}">
      <dgm:prSet phldrT="[Text]" custT="1"/>
      <dgm:spPr>
        <a:xfrm>
          <a:off x="1447837" y="2117834"/>
          <a:ext cx="3020983" cy="828978"/>
        </a:xfrm>
        <a:prstGeom prst="trapezoid">
          <a:avLst>
            <a:gd name="adj" fmla="val 53197"/>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buNone/>
          </a:pPr>
          <a:r>
            <a:rPr lang="en-US" sz="1600">
              <a:solidFill>
                <a:sysClr val="windowText" lastClr="000000">
                  <a:hueOff val="0"/>
                  <a:satOff val="0"/>
                  <a:lumOff val="0"/>
                  <a:alphaOff val="0"/>
                </a:sysClr>
              </a:solidFill>
              <a:latin typeface="Calibri"/>
              <a:ea typeface="+mn-ea"/>
              <a:cs typeface="Arial"/>
            </a:rPr>
            <a:t>Minor Injury</a:t>
          </a:r>
        </a:p>
      </dgm:t>
    </dgm:pt>
    <dgm:pt modelId="{219DAD70-6AD0-EE4E-93DA-023DAEA0DBE6}" type="parTrans" cxnId="{0A0C3B7D-EC27-3F4A-9A47-E0ED60379271}">
      <dgm:prSet/>
      <dgm:spPr/>
      <dgm:t>
        <a:bodyPr/>
        <a:lstStyle/>
        <a:p>
          <a:pPr algn="ctr"/>
          <a:endParaRPr lang="en-US" sz="1800"/>
        </a:p>
      </dgm:t>
    </dgm:pt>
    <dgm:pt modelId="{E3B1D2C9-1483-1145-AAA9-D7F72E8AE51A}" type="sibTrans" cxnId="{0A0C3B7D-EC27-3F4A-9A47-E0ED60379271}">
      <dgm:prSet/>
      <dgm:spPr/>
      <dgm:t>
        <a:bodyPr/>
        <a:lstStyle/>
        <a:p>
          <a:pPr algn="ctr"/>
          <a:endParaRPr lang="en-US" sz="1800"/>
        </a:p>
      </dgm:t>
    </dgm:pt>
    <dgm:pt modelId="{F03BD55A-2F4F-3C48-A5DE-6CC18838EB56}">
      <dgm:prSet custT="1"/>
      <dgm:spPr>
        <a:xfrm>
          <a:off x="597992" y="3775791"/>
          <a:ext cx="4720672" cy="828978"/>
        </a:xfrm>
        <a:prstGeom prst="trapezoid">
          <a:avLst>
            <a:gd name="adj" fmla="val 53197"/>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buNone/>
          </a:pPr>
          <a:r>
            <a:rPr lang="en-US" sz="1400" dirty="0">
              <a:solidFill>
                <a:sysClr val="windowText" lastClr="000000">
                  <a:hueOff val="0"/>
                  <a:satOff val="0"/>
                  <a:lumOff val="0"/>
                  <a:alphaOff val="0"/>
                </a:sysClr>
              </a:solidFill>
              <a:latin typeface="Calibri"/>
              <a:ea typeface="+mn-ea"/>
              <a:cs typeface="Arial"/>
            </a:rPr>
            <a:t>Near Miss </a:t>
          </a:r>
          <a:r>
            <a:rPr lang="en-US" sz="1600" dirty="0">
              <a:solidFill>
                <a:sysClr val="windowText" lastClr="000000">
                  <a:hueOff val="0"/>
                  <a:satOff val="0"/>
                  <a:lumOff val="0"/>
                  <a:alphaOff val="0"/>
                </a:sysClr>
              </a:solidFill>
              <a:latin typeface="Calibri"/>
              <a:ea typeface="+mn-ea"/>
              <a:cs typeface="Arial"/>
            </a:rPr>
            <a:t>Incident</a:t>
          </a:r>
          <a:endParaRPr lang="en-US" sz="1400" dirty="0">
            <a:solidFill>
              <a:sysClr val="windowText" lastClr="000000">
                <a:hueOff val="0"/>
                <a:satOff val="0"/>
                <a:lumOff val="0"/>
                <a:alphaOff val="0"/>
              </a:sysClr>
            </a:solidFill>
            <a:latin typeface="Calibri"/>
            <a:ea typeface="+mn-ea"/>
            <a:cs typeface="Arial"/>
          </a:endParaRPr>
        </a:p>
      </dgm:t>
    </dgm:pt>
    <dgm:pt modelId="{01794A4B-F0EA-524D-B3D3-7BBE65B64EDC}" type="parTrans" cxnId="{F8AC1C0D-65FD-C84A-82C2-7FBC713D4749}">
      <dgm:prSet/>
      <dgm:spPr/>
      <dgm:t>
        <a:bodyPr/>
        <a:lstStyle/>
        <a:p>
          <a:pPr algn="ctr"/>
          <a:endParaRPr lang="en-US"/>
        </a:p>
      </dgm:t>
    </dgm:pt>
    <dgm:pt modelId="{577EAF8F-02C4-D343-8AD6-BDF888FCE1C6}" type="sibTrans" cxnId="{F8AC1C0D-65FD-C84A-82C2-7FBC713D4749}">
      <dgm:prSet/>
      <dgm:spPr/>
      <dgm:t>
        <a:bodyPr/>
        <a:lstStyle/>
        <a:p>
          <a:pPr algn="ctr"/>
          <a:endParaRPr lang="en-US"/>
        </a:p>
      </dgm:t>
    </dgm:pt>
    <dgm:pt modelId="{C534A6AE-928E-4B6D-BACA-9E4D225E565F}">
      <dgm:prSet custT="1"/>
      <dgm:spPr>
        <a:xfrm>
          <a:off x="1022915" y="2946812"/>
          <a:ext cx="3870827" cy="828978"/>
        </a:xfrm>
        <a:prstGeom prst="trapezoid">
          <a:avLst>
            <a:gd name="adj" fmla="val 53197"/>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buNone/>
          </a:pPr>
          <a:r>
            <a:rPr lang="en-US" sz="1400" dirty="0">
              <a:solidFill>
                <a:sysClr val="windowText" lastClr="000000">
                  <a:hueOff val="0"/>
                  <a:satOff val="0"/>
                  <a:lumOff val="0"/>
                  <a:alphaOff val="0"/>
                </a:sysClr>
              </a:solidFill>
              <a:latin typeface="Calibri"/>
              <a:ea typeface="+mn-ea"/>
              <a:cs typeface="Arial"/>
            </a:rPr>
            <a:t>First Aid </a:t>
          </a:r>
          <a:r>
            <a:rPr lang="en-US" sz="1600" dirty="0">
              <a:solidFill>
                <a:sysClr val="windowText" lastClr="000000">
                  <a:hueOff val="0"/>
                  <a:satOff val="0"/>
                  <a:lumOff val="0"/>
                  <a:alphaOff val="0"/>
                </a:sysClr>
              </a:solidFill>
              <a:latin typeface="Calibri"/>
              <a:ea typeface="+mn-ea"/>
              <a:cs typeface="Arial"/>
            </a:rPr>
            <a:t>Case</a:t>
          </a:r>
          <a:endParaRPr lang="en-US" sz="1400" dirty="0">
            <a:solidFill>
              <a:sysClr val="windowText" lastClr="000000">
                <a:hueOff val="0"/>
                <a:satOff val="0"/>
                <a:lumOff val="0"/>
                <a:alphaOff val="0"/>
              </a:sysClr>
            </a:solidFill>
            <a:latin typeface="Calibri"/>
            <a:ea typeface="+mn-ea"/>
            <a:cs typeface="Arial"/>
          </a:endParaRPr>
        </a:p>
      </dgm:t>
    </dgm:pt>
    <dgm:pt modelId="{67000B87-0C55-4669-B870-5498B2CBD822}" type="parTrans" cxnId="{D60EC3DF-D257-4F4D-9B65-E0EEE96482F7}">
      <dgm:prSet/>
      <dgm:spPr/>
      <dgm:t>
        <a:bodyPr/>
        <a:lstStyle/>
        <a:p>
          <a:endParaRPr lang="en-GB"/>
        </a:p>
      </dgm:t>
    </dgm:pt>
    <dgm:pt modelId="{DBB44595-0D0B-4080-BDB8-82081CBF4DCD}" type="sibTrans" cxnId="{D60EC3DF-D257-4F4D-9B65-E0EEE96482F7}">
      <dgm:prSet/>
      <dgm:spPr/>
      <dgm:t>
        <a:bodyPr/>
        <a:lstStyle/>
        <a:p>
          <a:endParaRPr lang="en-GB"/>
        </a:p>
      </dgm:t>
    </dgm:pt>
    <dgm:pt modelId="{897DF569-F3EE-2849-ABF5-8BADC3C11151}">
      <dgm:prSet phldrT="[Text]" custT="1"/>
      <dgm:spPr>
        <a:xfrm>
          <a:off x="2297681" y="0"/>
          <a:ext cx="1321295" cy="1288855"/>
        </a:xfrm>
        <a:prstGeom prst="trapezoid">
          <a:avLst>
            <a:gd name="adj" fmla="val 53197"/>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lIns="0" tIns="0" rIns="0" bIns="0"/>
        <a:lstStyle/>
        <a:p>
          <a:pPr algn="ctr">
            <a:lnSpc>
              <a:spcPct val="100000"/>
            </a:lnSpc>
            <a:spcBef>
              <a:spcPts val="1000"/>
            </a:spcBef>
            <a:spcAft>
              <a:spcPts val="0"/>
            </a:spcAft>
            <a:buNone/>
          </a:pPr>
          <a:endParaRPr lang="en-US" sz="1800" dirty="0">
            <a:solidFill>
              <a:sysClr val="windowText" lastClr="000000">
                <a:hueOff val="0"/>
                <a:satOff val="0"/>
                <a:lumOff val="0"/>
                <a:alphaOff val="0"/>
              </a:sysClr>
            </a:solidFill>
            <a:latin typeface="Calibri"/>
            <a:ea typeface="+mn-ea"/>
            <a:cs typeface="Arial"/>
          </a:endParaRPr>
        </a:p>
        <a:p>
          <a:pPr algn="ctr">
            <a:lnSpc>
              <a:spcPct val="100000"/>
            </a:lnSpc>
            <a:spcBef>
              <a:spcPts val="1000"/>
            </a:spcBef>
            <a:spcAft>
              <a:spcPts val="0"/>
            </a:spcAft>
            <a:buNone/>
          </a:pPr>
          <a:r>
            <a:rPr lang="en-US" sz="1600" dirty="0">
              <a:solidFill>
                <a:sysClr val="windowText" lastClr="000000">
                  <a:hueOff val="0"/>
                  <a:satOff val="0"/>
                  <a:lumOff val="0"/>
                  <a:alphaOff val="0"/>
                </a:sysClr>
              </a:solidFill>
              <a:latin typeface="Calibri"/>
              <a:ea typeface="+mn-ea"/>
              <a:cs typeface="Arial"/>
            </a:rPr>
            <a:t>Fatal</a:t>
          </a:r>
        </a:p>
      </dgm:t>
    </dgm:pt>
    <dgm:pt modelId="{AA5CF076-E8A5-4644-B4EF-7FBA30797699}" type="sibTrans" cxnId="{6F4CBEE5-731C-3F4E-BE2D-BAB05860157C}">
      <dgm:prSet/>
      <dgm:spPr/>
      <dgm:t>
        <a:bodyPr/>
        <a:lstStyle/>
        <a:p>
          <a:pPr algn="ctr"/>
          <a:endParaRPr lang="en-US" sz="1800"/>
        </a:p>
      </dgm:t>
    </dgm:pt>
    <dgm:pt modelId="{BDDAB4D1-39C2-5249-A15E-C5CE874DD97C}" type="parTrans" cxnId="{6F4CBEE5-731C-3F4E-BE2D-BAB05860157C}">
      <dgm:prSet/>
      <dgm:spPr/>
      <dgm:t>
        <a:bodyPr/>
        <a:lstStyle/>
        <a:p>
          <a:pPr algn="ctr"/>
          <a:endParaRPr lang="en-US" sz="1800"/>
        </a:p>
      </dgm:t>
    </dgm:pt>
    <dgm:pt modelId="{377A97EF-2AF9-984D-AF99-A9052115ADEA}" type="pres">
      <dgm:prSet presAssocID="{ECDD6918-2091-1049-BB98-C9AD3D0EB2A2}" presName="Name0" presStyleCnt="0">
        <dgm:presLayoutVars>
          <dgm:dir/>
          <dgm:animLvl val="lvl"/>
          <dgm:resizeHandles val="exact"/>
        </dgm:presLayoutVars>
      </dgm:prSet>
      <dgm:spPr/>
    </dgm:pt>
    <dgm:pt modelId="{7B2BF846-EA39-D140-B79B-1289CADCD069}" type="pres">
      <dgm:prSet presAssocID="{897DF569-F3EE-2849-ABF5-8BADC3C11151}" presName="Name8" presStyleCnt="0"/>
      <dgm:spPr/>
    </dgm:pt>
    <dgm:pt modelId="{E6632163-7B09-EF42-B8AE-9BC9A0823241}" type="pres">
      <dgm:prSet presAssocID="{897DF569-F3EE-2849-ABF5-8BADC3C11151}" presName="level" presStyleLbl="node1" presStyleIdx="0" presStyleCnt="5" custScaleY="155475">
        <dgm:presLayoutVars>
          <dgm:chMax val="1"/>
          <dgm:bulletEnabled val="1"/>
        </dgm:presLayoutVars>
      </dgm:prSet>
      <dgm:spPr/>
    </dgm:pt>
    <dgm:pt modelId="{36B35883-968C-6B4F-ADA5-0DCBA3B124F0}" type="pres">
      <dgm:prSet presAssocID="{897DF569-F3EE-2849-ABF5-8BADC3C11151}" presName="levelTx" presStyleLbl="revTx" presStyleIdx="0" presStyleCnt="0">
        <dgm:presLayoutVars>
          <dgm:chMax val="1"/>
          <dgm:bulletEnabled val="1"/>
        </dgm:presLayoutVars>
      </dgm:prSet>
      <dgm:spPr/>
    </dgm:pt>
    <dgm:pt modelId="{F5BC6833-5EE7-3845-8A41-4F5E1AFFC0E9}" type="pres">
      <dgm:prSet presAssocID="{B49FF89F-0A35-2544-9D12-025FBCF9879E}" presName="Name8" presStyleCnt="0"/>
      <dgm:spPr/>
    </dgm:pt>
    <dgm:pt modelId="{F06B921E-04A0-B648-B50F-25C45DCFA5EC}" type="pres">
      <dgm:prSet presAssocID="{B49FF89F-0A35-2544-9D12-025FBCF9879E}" presName="level" presStyleLbl="node1" presStyleIdx="1" presStyleCnt="5">
        <dgm:presLayoutVars>
          <dgm:chMax val="1"/>
          <dgm:bulletEnabled val="1"/>
        </dgm:presLayoutVars>
      </dgm:prSet>
      <dgm:spPr/>
    </dgm:pt>
    <dgm:pt modelId="{5400CA55-20BD-1F4F-8804-C1D7C0BBEA86}" type="pres">
      <dgm:prSet presAssocID="{B49FF89F-0A35-2544-9D12-025FBCF9879E}" presName="levelTx" presStyleLbl="revTx" presStyleIdx="0" presStyleCnt="0">
        <dgm:presLayoutVars>
          <dgm:chMax val="1"/>
          <dgm:bulletEnabled val="1"/>
        </dgm:presLayoutVars>
      </dgm:prSet>
      <dgm:spPr/>
    </dgm:pt>
    <dgm:pt modelId="{BE8E0522-B053-6042-8874-D1E56DE4F6D1}" type="pres">
      <dgm:prSet presAssocID="{1C77F3B4-05CC-9B4B-9923-EE7BB51B34F4}" presName="Name8" presStyleCnt="0"/>
      <dgm:spPr/>
    </dgm:pt>
    <dgm:pt modelId="{DF432FF4-789A-B94E-9EAB-F7FC7420CBA2}" type="pres">
      <dgm:prSet presAssocID="{1C77F3B4-05CC-9B4B-9923-EE7BB51B34F4}" presName="level" presStyleLbl="node1" presStyleIdx="2" presStyleCnt="5">
        <dgm:presLayoutVars>
          <dgm:chMax val="1"/>
          <dgm:bulletEnabled val="1"/>
        </dgm:presLayoutVars>
      </dgm:prSet>
      <dgm:spPr/>
    </dgm:pt>
    <dgm:pt modelId="{DE4C9F46-3C03-FC46-A505-3AAFE704CBF5}" type="pres">
      <dgm:prSet presAssocID="{1C77F3B4-05CC-9B4B-9923-EE7BB51B34F4}" presName="levelTx" presStyleLbl="revTx" presStyleIdx="0" presStyleCnt="0">
        <dgm:presLayoutVars>
          <dgm:chMax val="1"/>
          <dgm:bulletEnabled val="1"/>
        </dgm:presLayoutVars>
      </dgm:prSet>
      <dgm:spPr/>
    </dgm:pt>
    <dgm:pt modelId="{74E26CE4-BCB7-4C82-9B14-66C51E1795A0}" type="pres">
      <dgm:prSet presAssocID="{C534A6AE-928E-4B6D-BACA-9E4D225E565F}" presName="Name8" presStyleCnt="0"/>
      <dgm:spPr/>
    </dgm:pt>
    <dgm:pt modelId="{9531D630-2A89-4DB4-BEB4-317304370379}" type="pres">
      <dgm:prSet presAssocID="{C534A6AE-928E-4B6D-BACA-9E4D225E565F}" presName="level" presStyleLbl="node1" presStyleIdx="3" presStyleCnt="5">
        <dgm:presLayoutVars>
          <dgm:chMax val="1"/>
          <dgm:bulletEnabled val="1"/>
        </dgm:presLayoutVars>
      </dgm:prSet>
      <dgm:spPr/>
    </dgm:pt>
    <dgm:pt modelId="{94D3F3A0-A83B-4E52-B516-7D7B10378C1A}" type="pres">
      <dgm:prSet presAssocID="{C534A6AE-928E-4B6D-BACA-9E4D225E565F}" presName="levelTx" presStyleLbl="revTx" presStyleIdx="0" presStyleCnt="0">
        <dgm:presLayoutVars>
          <dgm:chMax val="1"/>
          <dgm:bulletEnabled val="1"/>
        </dgm:presLayoutVars>
      </dgm:prSet>
      <dgm:spPr/>
    </dgm:pt>
    <dgm:pt modelId="{A48079A5-1678-0049-B00C-3F10E3EB72A3}" type="pres">
      <dgm:prSet presAssocID="{F03BD55A-2F4F-3C48-A5DE-6CC18838EB56}" presName="Name8" presStyleCnt="0"/>
      <dgm:spPr/>
    </dgm:pt>
    <dgm:pt modelId="{B26B0B8B-59AB-4440-A287-A5BDEFF775AF}" type="pres">
      <dgm:prSet presAssocID="{F03BD55A-2F4F-3C48-A5DE-6CC18838EB56}" presName="level" presStyleLbl="node1" presStyleIdx="4" presStyleCnt="5">
        <dgm:presLayoutVars>
          <dgm:chMax val="1"/>
          <dgm:bulletEnabled val="1"/>
        </dgm:presLayoutVars>
      </dgm:prSet>
      <dgm:spPr/>
    </dgm:pt>
    <dgm:pt modelId="{01ECE2F3-C006-1047-9D14-F58D01FE36F8}" type="pres">
      <dgm:prSet presAssocID="{F03BD55A-2F4F-3C48-A5DE-6CC18838EB56}" presName="levelTx" presStyleLbl="revTx" presStyleIdx="0" presStyleCnt="0">
        <dgm:presLayoutVars>
          <dgm:chMax val="1"/>
          <dgm:bulletEnabled val="1"/>
        </dgm:presLayoutVars>
      </dgm:prSet>
      <dgm:spPr/>
    </dgm:pt>
  </dgm:ptLst>
  <dgm:cxnLst>
    <dgm:cxn modelId="{F8AC1C0D-65FD-C84A-82C2-7FBC713D4749}" srcId="{ECDD6918-2091-1049-BB98-C9AD3D0EB2A2}" destId="{F03BD55A-2F4F-3C48-A5DE-6CC18838EB56}" srcOrd="4" destOrd="0" parTransId="{01794A4B-F0EA-524D-B3D3-7BBE65B64EDC}" sibTransId="{577EAF8F-02C4-D343-8AD6-BDF888FCE1C6}"/>
    <dgm:cxn modelId="{09D3C011-D40F-4D7E-931F-CD7CE4A56FAD}" type="presOf" srcId="{897DF569-F3EE-2849-ABF5-8BADC3C11151}" destId="{E6632163-7B09-EF42-B8AE-9BC9A0823241}" srcOrd="0" destOrd="0" presId="urn:microsoft.com/office/officeart/2005/8/layout/pyramid1"/>
    <dgm:cxn modelId="{2982C711-091D-478E-9A11-A694080A7583}" type="presOf" srcId="{1C77F3B4-05CC-9B4B-9923-EE7BB51B34F4}" destId="{DE4C9F46-3C03-FC46-A505-3AAFE704CBF5}" srcOrd="1" destOrd="0" presId="urn:microsoft.com/office/officeart/2005/8/layout/pyramid1"/>
    <dgm:cxn modelId="{9513B329-12A1-B744-878F-A0F45E376E2B}" srcId="{ECDD6918-2091-1049-BB98-C9AD3D0EB2A2}" destId="{B49FF89F-0A35-2544-9D12-025FBCF9879E}" srcOrd="1" destOrd="0" parTransId="{89AD867D-4C3D-6845-87F2-9ABCB148FD65}" sibTransId="{B2BC51BF-F203-3B46-9CEE-C0962EEA2D21}"/>
    <dgm:cxn modelId="{44722369-6D28-4B08-8EE2-DFE3ACE48FC4}" type="presOf" srcId="{ECDD6918-2091-1049-BB98-C9AD3D0EB2A2}" destId="{377A97EF-2AF9-984D-AF99-A9052115ADEA}" srcOrd="0" destOrd="0" presId="urn:microsoft.com/office/officeart/2005/8/layout/pyramid1"/>
    <dgm:cxn modelId="{5E135151-710F-4996-8CC2-3D816E2E4EF4}" type="presOf" srcId="{F03BD55A-2F4F-3C48-A5DE-6CC18838EB56}" destId="{B26B0B8B-59AB-4440-A287-A5BDEFF775AF}" srcOrd="0" destOrd="0" presId="urn:microsoft.com/office/officeart/2005/8/layout/pyramid1"/>
    <dgm:cxn modelId="{0C9CBF78-4209-44E7-94B3-188F6C0A93FC}" type="presOf" srcId="{897DF569-F3EE-2849-ABF5-8BADC3C11151}" destId="{36B35883-968C-6B4F-ADA5-0DCBA3B124F0}" srcOrd="1" destOrd="0" presId="urn:microsoft.com/office/officeart/2005/8/layout/pyramid1"/>
    <dgm:cxn modelId="{0A0C3B7D-EC27-3F4A-9A47-E0ED60379271}" srcId="{ECDD6918-2091-1049-BB98-C9AD3D0EB2A2}" destId="{1C77F3B4-05CC-9B4B-9923-EE7BB51B34F4}" srcOrd="2" destOrd="0" parTransId="{219DAD70-6AD0-EE4E-93DA-023DAEA0DBE6}" sibTransId="{E3B1D2C9-1483-1145-AAA9-D7F72E8AE51A}"/>
    <dgm:cxn modelId="{5404CFA5-D3A7-4E85-8403-5CF1D18C9BA8}" type="presOf" srcId="{B49FF89F-0A35-2544-9D12-025FBCF9879E}" destId="{F06B921E-04A0-B648-B50F-25C45DCFA5EC}" srcOrd="0" destOrd="0" presId="urn:microsoft.com/office/officeart/2005/8/layout/pyramid1"/>
    <dgm:cxn modelId="{8F8231DF-F54B-48DD-82A5-02E6DE972788}" type="presOf" srcId="{F03BD55A-2F4F-3C48-A5DE-6CC18838EB56}" destId="{01ECE2F3-C006-1047-9D14-F58D01FE36F8}" srcOrd="1" destOrd="0" presId="urn:microsoft.com/office/officeart/2005/8/layout/pyramid1"/>
    <dgm:cxn modelId="{D60EC3DF-D257-4F4D-9B65-E0EEE96482F7}" srcId="{ECDD6918-2091-1049-BB98-C9AD3D0EB2A2}" destId="{C534A6AE-928E-4B6D-BACA-9E4D225E565F}" srcOrd="3" destOrd="0" parTransId="{67000B87-0C55-4669-B870-5498B2CBD822}" sibTransId="{DBB44595-0D0B-4080-BDB8-82081CBF4DCD}"/>
    <dgm:cxn modelId="{6F4CBEE5-731C-3F4E-BE2D-BAB05860157C}" srcId="{ECDD6918-2091-1049-BB98-C9AD3D0EB2A2}" destId="{897DF569-F3EE-2849-ABF5-8BADC3C11151}" srcOrd="0" destOrd="0" parTransId="{BDDAB4D1-39C2-5249-A15E-C5CE874DD97C}" sibTransId="{AA5CF076-E8A5-4644-B4EF-7FBA30797699}"/>
    <dgm:cxn modelId="{08659FE6-0F5C-4F34-A8A6-1638C949E35E}" type="presOf" srcId="{B49FF89F-0A35-2544-9D12-025FBCF9879E}" destId="{5400CA55-20BD-1F4F-8804-C1D7C0BBEA86}" srcOrd="1" destOrd="0" presId="urn:microsoft.com/office/officeart/2005/8/layout/pyramid1"/>
    <dgm:cxn modelId="{D85B78E9-656C-4335-A82D-D6DC87064A66}" type="presOf" srcId="{C534A6AE-928E-4B6D-BACA-9E4D225E565F}" destId="{9531D630-2A89-4DB4-BEB4-317304370379}" srcOrd="0" destOrd="0" presId="urn:microsoft.com/office/officeart/2005/8/layout/pyramid1"/>
    <dgm:cxn modelId="{F515CCF5-16D5-444C-8E38-6E516D4CEF24}" type="presOf" srcId="{1C77F3B4-05CC-9B4B-9923-EE7BB51B34F4}" destId="{DF432FF4-789A-B94E-9EAB-F7FC7420CBA2}" srcOrd="0" destOrd="0" presId="urn:microsoft.com/office/officeart/2005/8/layout/pyramid1"/>
    <dgm:cxn modelId="{4A726EF7-DF26-4D32-B06B-3AEA71D8AA9D}" type="presOf" srcId="{C534A6AE-928E-4B6D-BACA-9E4D225E565F}" destId="{94D3F3A0-A83B-4E52-B516-7D7B10378C1A}" srcOrd="1" destOrd="0" presId="urn:microsoft.com/office/officeart/2005/8/layout/pyramid1"/>
    <dgm:cxn modelId="{A0B04D58-3A41-488D-8957-AC11FDCB5EEE}" type="presParOf" srcId="{377A97EF-2AF9-984D-AF99-A9052115ADEA}" destId="{7B2BF846-EA39-D140-B79B-1289CADCD069}" srcOrd="0" destOrd="0" presId="urn:microsoft.com/office/officeart/2005/8/layout/pyramid1"/>
    <dgm:cxn modelId="{776D965C-DD20-467B-AD1F-EA6FE923B2FB}" type="presParOf" srcId="{7B2BF846-EA39-D140-B79B-1289CADCD069}" destId="{E6632163-7B09-EF42-B8AE-9BC9A0823241}" srcOrd="0" destOrd="0" presId="urn:microsoft.com/office/officeart/2005/8/layout/pyramid1"/>
    <dgm:cxn modelId="{AF0D3C8A-B951-4B54-8BC2-0BB3E0271FA2}" type="presParOf" srcId="{7B2BF846-EA39-D140-B79B-1289CADCD069}" destId="{36B35883-968C-6B4F-ADA5-0DCBA3B124F0}" srcOrd="1" destOrd="0" presId="urn:microsoft.com/office/officeart/2005/8/layout/pyramid1"/>
    <dgm:cxn modelId="{3C6ABAF3-E345-4EBF-A5BD-EDF107837FA6}" type="presParOf" srcId="{377A97EF-2AF9-984D-AF99-A9052115ADEA}" destId="{F5BC6833-5EE7-3845-8A41-4F5E1AFFC0E9}" srcOrd="1" destOrd="0" presId="urn:microsoft.com/office/officeart/2005/8/layout/pyramid1"/>
    <dgm:cxn modelId="{6D4A67D7-A341-4F60-B296-00EDF8ADE7E0}" type="presParOf" srcId="{F5BC6833-5EE7-3845-8A41-4F5E1AFFC0E9}" destId="{F06B921E-04A0-B648-B50F-25C45DCFA5EC}" srcOrd="0" destOrd="0" presId="urn:microsoft.com/office/officeart/2005/8/layout/pyramid1"/>
    <dgm:cxn modelId="{87308451-AA9E-49B3-9B72-80FE7D83A0C7}" type="presParOf" srcId="{F5BC6833-5EE7-3845-8A41-4F5E1AFFC0E9}" destId="{5400CA55-20BD-1F4F-8804-C1D7C0BBEA86}" srcOrd="1" destOrd="0" presId="urn:microsoft.com/office/officeart/2005/8/layout/pyramid1"/>
    <dgm:cxn modelId="{3711000C-157A-4922-8BEF-515FDDEB1ADF}" type="presParOf" srcId="{377A97EF-2AF9-984D-AF99-A9052115ADEA}" destId="{BE8E0522-B053-6042-8874-D1E56DE4F6D1}" srcOrd="2" destOrd="0" presId="urn:microsoft.com/office/officeart/2005/8/layout/pyramid1"/>
    <dgm:cxn modelId="{FC093E70-6DF9-4C02-953E-B827B99C3AC3}" type="presParOf" srcId="{BE8E0522-B053-6042-8874-D1E56DE4F6D1}" destId="{DF432FF4-789A-B94E-9EAB-F7FC7420CBA2}" srcOrd="0" destOrd="0" presId="urn:microsoft.com/office/officeart/2005/8/layout/pyramid1"/>
    <dgm:cxn modelId="{9BD1ED85-3679-407C-B23B-F78EDD9CE9BD}" type="presParOf" srcId="{BE8E0522-B053-6042-8874-D1E56DE4F6D1}" destId="{DE4C9F46-3C03-FC46-A505-3AAFE704CBF5}" srcOrd="1" destOrd="0" presId="urn:microsoft.com/office/officeart/2005/8/layout/pyramid1"/>
    <dgm:cxn modelId="{E2C31ABD-CBC3-4B45-B886-3CBC2FD6344F}" type="presParOf" srcId="{377A97EF-2AF9-984D-AF99-A9052115ADEA}" destId="{74E26CE4-BCB7-4C82-9B14-66C51E1795A0}" srcOrd="3" destOrd="0" presId="urn:microsoft.com/office/officeart/2005/8/layout/pyramid1"/>
    <dgm:cxn modelId="{281D47B7-CA76-4829-BA31-1FFC3D58D0E4}" type="presParOf" srcId="{74E26CE4-BCB7-4C82-9B14-66C51E1795A0}" destId="{9531D630-2A89-4DB4-BEB4-317304370379}" srcOrd="0" destOrd="0" presId="urn:microsoft.com/office/officeart/2005/8/layout/pyramid1"/>
    <dgm:cxn modelId="{7C23ACBF-9179-44A4-8A10-9898A73779A4}" type="presParOf" srcId="{74E26CE4-BCB7-4C82-9B14-66C51E1795A0}" destId="{94D3F3A0-A83B-4E52-B516-7D7B10378C1A}" srcOrd="1" destOrd="0" presId="urn:microsoft.com/office/officeart/2005/8/layout/pyramid1"/>
    <dgm:cxn modelId="{13350CB6-BB78-449C-8F48-A877FC970C9C}" type="presParOf" srcId="{377A97EF-2AF9-984D-AF99-A9052115ADEA}" destId="{A48079A5-1678-0049-B00C-3F10E3EB72A3}" srcOrd="4" destOrd="0" presId="urn:microsoft.com/office/officeart/2005/8/layout/pyramid1"/>
    <dgm:cxn modelId="{46DE4B25-C8E3-495D-A06B-1D75EC5FBB5C}" type="presParOf" srcId="{A48079A5-1678-0049-B00C-3F10E3EB72A3}" destId="{B26B0B8B-59AB-4440-A287-A5BDEFF775AF}" srcOrd="0" destOrd="0" presId="urn:microsoft.com/office/officeart/2005/8/layout/pyramid1"/>
    <dgm:cxn modelId="{6F3D0FE7-DD59-4BE1-8285-086D3C5AAEC5}" type="presParOf" srcId="{A48079A5-1678-0049-B00C-3F10E3EB72A3}" destId="{01ECE2F3-C006-1047-9D14-F58D01FE36F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32163-7B09-EF42-B8AE-9BC9A0823241}">
      <dsp:nvSpPr>
        <dsp:cNvPr id="0" name=""/>
        <dsp:cNvSpPr/>
      </dsp:nvSpPr>
      <dsp:spPr>
        <a:xfrm>
          <a:off x="1827049" y="0"/>
          <a:ext cx="1420302" cy="1410335"/>
        </a:xfrm>
        <a:prstGeom prst="trapezoid">
          <a:avLst>
            <a:gd name="adj" fmla="val 53197"/>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ts val="0"/>
            </a:spcAft>
            <a:buNone/>
          </a:pPr>
          <a:endParaRPr lang="en-US" sz="1800" kern="1200" dirty="0">
            <a:solidFill>
              <a:sysClr val="windowText" lastClr="000000">
                <a:hueOff val="0"/>
                <a:satOff val="0"/>
                <a:lumOff val="0"/>
                <a:alphaOff val="0"/>
              </a:sysClr>
            </a:solidFill>
            <a:latin typeface="Calibri"/>
            <a:ea typeface="+mn-ea"/>
            <a:cs typeface="Arial"/>
          </a:endParaRPr>
        </a:p>
        <a:p>
          <a:pPr marL="0" lvl="0" indent="0" algn="ctr" defTabSz="800100">
            <a:lnSpc>
              <a:spcPct val="100000"/>
            </a:lnSpc>
            <a:spcBef>
              <a:spcPct val="0"/>
            </a:spcBef>
            <a:spcAft>
              <a:spcPts val="0"/>
            </a:spcAft>
            <a:buNone/>
          </a:pPr>
          <a:r>
            <a:rPr lang="en-US" sz="1600" kern="1200" dirty="0">
              <a:solidFill>
                <a:sysClr val="windowText" lastClr="000000">
                  <a:hueOff val="0"/>
                  <a:satOff val="0"/>
                  <a:lumOff val="0"/>
                  <a:alphaOff val="0"/>
                </a:sysClr>
              </a:solidFill>
              <a:latin typeface="Calibri"/>
              <a:ea typeface="+mn-ea"/>
              <a:cs typeface="Arial"/>
            </a:rPr>
            <a:t>Fatal</a:t>
          </a:r>
        </a:p>
      </dsp:txBody>
      <dsp:txXfrm>
        <a:off x="2300483" y="470112"/>
        <a:ext cx="473434" cy="940223"/>
      </dsp:txXfrm>
    </dsp:sp>
    <dsp:sp modelId="{F06B921E-04A0-B648-B50F-25C45DCFA5EC}">
      <dsp:nvSpPr>
        <dsp:cNvPr id="0" name=""/>
        <dsp:cNvSpPr/>
      </dsp:nvSpPr>
      <dsp:spPr>
        <a:xfrm>
          <a:off x="1370287" y="1410335"/>
          <a:ext cx="2333827" cy="907113"/>
        </a:xfrm>
        <a:prstGeom prst="trapezoid">
          <a:avLst>
            <a:gd name="adj" fmla="val 53197"/>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Arial"/>
            </a:rPr>
            <a:t>Major Injury</a:t>
          </a:r>
        </a:p>
      </dsp:txBody>
      <dsp:txXfrm>
        <a:off x="2100412" y="1602705"/>
        <a:ext cx="873577" cy="714743"/>
      </dsp:txXfrm>
    </dsp:sp>
    <dsp:sp modelId="{DF432FF4-789A-B94E-9EAB-F7FC7420CBA2}">
      <dsp:nvSpPr>
        <dsp:cNvPr id="0" name=""/>
        <dsp:cNvSpPr/>
      </dsp:nvSpPr>
      <dsp:spPr>
        <a:xfrm>
          <a:off x="913524" y="2317449"/>
          <a:ext cx="3247352" cy="907113"/>
        </a:xfrm>
        <a:prstGeom prst="trapezoid">
          <a:avLst>
            <a:gd name="adj" fmla="val 53197"/>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Calibri"/>
              <a:ea typeface="+mn-ea"/>
              <a:cs typeface="Arial"/>
            </a:rPr>
            <a:t>Minor Injury</a:t>
          </a:r>
        </a:p>
      </dsp:txBody>
      <dsp:txXfrm>
        <a:off x="1803516" y="2455702"/>
        <a:ext cx="1467369" cy="768860"/>
      </dsp:txXfrm>
    </dsp:sp>
    <dsp:sp modelId="{9531D630-2A89-4DB4-BEB4-317304370379}">
      <dsp:nvSpPr>
        <dsp:cNvPr id="0" name=""/>
        <dsp:cNvSpPr/>
      </dsp:nvSpPr>
      <dsp:spPr>
        <a:xfrm>
          <a:off x="456762" y="3224563"/>
          <a:ext cx="4160877" cy="907113"/>
        </a:xfrm>
        <a:prstGeom prst="trapezoid">
          <a:avLst>
            <a:gd name="adj" fmla="val 53197"/>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Arial"/>
            </a:rPr>
            <a:t>First Aid </a:t>
          </a:r>
          <a:r>
            <a:rPr lang="en-US" sz="1600" kern="1200" dirty="0">
              <a:solidFill>
                <a:sysClr val="windowText" lastClr="000000">
                  <a:hueOff val="0"/>
                  <a:satOff val="0"/>
                  <a:lumOff val="0"/>
                  <a:alphaOff val="0"/>
                </a:sysClr>
              </a:solidFill>
              <a:latin typeface="Calibri"/>
              <a:ea typeface="+mn-ea"/>
              <a:cs typeface="Arial"/>
            </a:rPr>
            <a:t>Case</a:t>
          </a:r>
          <a:endParaRPr lang="en-US" sz="1400" kern="1200" dirty="0">
            <a:solidFill>
              <a:sysClr val="windowText" lastClr="000000">
                <a:hueOff val="0"/>
                <a:satOff val="0"/>
                <a:lumOff val="0"/>
                <a:alphaOff val="0"/>
              </a:sysClr>
            </a:solidFill>
            <a:latin typeface="Calibri"/>
            <a:ea typeface="+mn-ea"/>
            <a:cs typeface="Arial"/>
          </a:endParaRPr>
        </a:p>
      </dsp:txBody>
      <dsp:txXfrm>
        <a:off x="1506620" y="3332463"/>
        <a:ext cx="2061160" cy="799213"/>
      </dsp:txXfrm>
    </dsp:sp>
    <dsp:sp modelId="{B26B0B8B-59AB-4440-A287-A5BDEFF775AF}">
      <dsp:nvSpPr>
        <dsp:cNvPr id="0" name=""/>
        <dsp:cNvSpPr/>
      </dsp:nvSpPr>
      <dsp:spPr>
        <a:xfrm>
          <a:off x="0" y="4131677"/>
          <a:ext cx="5074402" cy="907113"/>
        </a:xfrm>
        <a:prstGeom prst="trapezoid">
          <a:avLst>
            <a:gd name="adj" fmla="val 53197"/>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Arial"/>
            </a:rPr>
            <a:t>Near Miss </a:t>
          </a:r>
          <a:r>
            <a:rPr lang="en-US" sz="1600" kern="1200" dirty="0">
              <a:solidFill>
                <a:sysClr val="windowText" lastClr="000000">
                  <a:hueOff val="0"/>
                  <a:satOff val="0"/>
                  <a:lumOff val="0"/>
                  <a:alphaOff val="0"/>
                </a:sysClr>
              </a:solidFill>
              <a:latin typeface="Calibri"/>
              <a:ea typeface="+mn-ea"/>
              <a:cs typeface="Arial"/>
            </a:rPr>
            <a:t>Incident</a:t>
          </a:r>
          <a:endParaRPr lang="en-US" sz="1400" kern="1200" dirty="0">
            <a:solidFill>
              <a:sysClr val="windowText" lastClr="000000">
                <a:hueOff val="0"/>
                <a:satOff val="0"/>
                <a:lumOff val="0"/>
                <a:alphaOff val="0"/>
              </a:sysClr>
            </a:solidFill>
            <a:latin typeface="Calibri"/>
            <a:ea typeface="+mn-ea"/>
            <a:cs typeface="Arial"/>
          </a:endParaRPr>
        </a:p>
      </dsp:txBody>
      <dsp:txXfrm>
        <a:off x="1209725" y="4220152"/>
        <a:ext cx="2654951" cy="8186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68900F-B1CF-0543-8472-441D5EEF6D3D}" type="datetimeFigureOut">
              <a:rPr lang="en-US" smtClean="0"/>
              <a:t>6/23/2021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35165F-15CE-6244-9ECF-F76F6F92DF88}" type="slidenum">
              <a:rPr lang="en-US" smtClean="0"/>
              <a:t>‹#›</a:t>
            </a:fld>
            <a:endParaRPr lang="en-US"/>
          </a:p>
        </p:txBody>
      </p:sp>
    </p:spTree>
    <p:extLst>
      <p:ext uri="{BB962C8B-B14F-4D97-AF65-F5344CB8AC3E}">
        <p14:creationId xmlns:p14="http://schemas.microsoft.com/office/powerpoint/2010/main" val="2639011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36E40-50D3-4091-A97E-A34DBE827878}" type="datetimeFigureOut">
              <a:rPr lang="en-SG" smtClean="0"/>
              <a:t>23/6/2021</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86696-C260-44A7-B386-6EA2E065DA4C}" type="slidenum">
              <a:rPr lang="en-SG" smtClean="0"/>
              <a:t>‹#›</a:t>
            </a:fld>
            <a:endParaRPr lang="en-SG"/>
          </a:p>
        </p:txBody>
      </p:sp>
    </p:spTree>
    <p:extLst>
      <p:ext uri="{BB962C8B-B14F-4D97-AF65-F5344CB8AC3E}">
        <p14:creationId xmlns:p14="http://schemas.microsoft.com/office/powerpoint/2010/main" val="349858754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Workshop/ Training Slides for Workers (with Notes for Trainers)</a:t>
            </a:r>
          </a:p>
          <a:p>
            <a:endParaRPr lang="en-SG" dirty="0"/>
          </a:p>
          <a:p>
            <a:pPr marL="0" marR="0" lvl="0" indent="0" algn="l" defTabSz="1219170" rtl="0" eaLnBrk="1" fontAlgn="auto" latinLnBrk="0" hangingPunct="1">
              <a:lnSpc>
                <a:spcPct val="100000"/>
              </a:lnSpc>
              <a:spcBef>
                <a:spcPts val="0"/>
              </a:spcBef>
              <a:spcAft>
                <a:spcPts val="0"/>
              </a:spcAft>
              <a:buClrTx/>
              <a:buSzTx/>
              <a:buFontTx/>
              <a:buNone/>
              <a:tabLst/>
              <a:defRPr/>
            </a:pPr>
            <a:r>
              <a:rPr lang="en-GB" sz="1600" dirty="0">
                <a:solidFill>
                  <a:prstClr val="black"/>
                </a:solidFill>
                <a:cs typeface="Arial" pitchFamily="34" charset="0"/>
              </a:rPr>
              <a:t>This set of slides may be used to complement your company’s in-house WSH training for workers. </a:t>
            </a:r>
            <a:endParaRPr lang="en-SG" dirty="0"/>
          </a:p>
          <a:p>
            <a:endParaRPr lang="en-SG" dirty="0"/>
          </a:p>
          <a:p>
            <a:r>
              <a:rPr lang="en-SG" dirty="0"/>
              <a:t>Estimated Time for this Workshop = 75 to 90 mins</a:t>
            </a:r>
          </a:p>
        </p:txBody>
      </p:sp>
      <p:sp>
        <p:nvSpPr>
          <p:cNvPr id="4" name="Slide Number Placeholder 3"/>
          <p:cNvSpPr>
            <a:spLocks noGrp="1"/>
          </p:cNvSpPr>
          <p:nvPr>
            <p:ph type="sldNum" sz="quarter" idx="5"/>
          </p:nvPr>
        </p:nvSpPr>
        <p:spPr/>
        <p:txBody>
          <a:bodyPr/>
          <a:lstStyle/>
          <a:p>
            <a:fld id="{72586696-C260-44A7-B386-6EA2E065DA4C}" type="slidenum">
              <a:rPr lang="en-SG" smtClean="0"/>
              <a:t>1</a:t>
            </a:fld>
            <a:endParaRPr lang="en-SG"/>
          </a:p>
        </p:txBody>
      </p:sp>
    </p:spTree>
    <p:extLst>
      <p:ext uri="{BB962C8B-B14F-4D97-AF65-F5344CB8AC3E}">
        <p14:creationId xmlns:p14="http://schemas.microsoft.com/office/powerpoint/2010/main" val="1125098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Notes for the Trainer:</a:t>
            </a:r>
          </a:p>
          <a:p>
            <a:pPr marL="342900" indent="-342900">
              <a:buFont typeface="+mj-lt"/>
              <a:buAutoNum type="arabicPeriod"/>
            </a:pPr>
            <a:r>
              <a:rPr lang="en-SG" dirty="0"/>
              <a:t>There are 5 steps in a NM reporting system. For workers, only 2 steps apply - identify &amp; report.</a:t>
            </a:r>
          </a:p>
          <a:p>
            <a:pPr marL="342900" indent="-342900">
              <a:buFont typeface="+mj-lt"/>
              <a:buAutoNum type="arabicPeriod"/>
            </a:pPr>
            <a:r>
              <a:rPr lang="en-SG" dirty="0"/>
              <a:t>The remaining 3 steps are for </a:t>
            </a:r>
            <a:r>
              <a:rPr lang="en-SG" dirty="0" err="1"/>
              <a:t>mgt</a:t>
            </a:r>
            <a:r>
              <a:rPr lang="en-SG" dirty="0"/>
              <a:t> follow-up. </a:t>
            </a:r>
            <a:r>
              <a:rPr lang="en-SG" dirty="0" err="1"/>
              <a:t>Mgt</a:t>
            </a:r>
            <a:r>
              <a:rPr lang="en-SG" dirty="0"/>
              <a:t> follow-up is critical in order for a NM reporting system to be effective.</a:t>
            </a:r>
          </a:p>
          <a:p>
            <a:endParaRPr lang="en-SG" dirty="0"/>
          </a:p>
        </p:txBody>
      </p:sp>
      <p:sp>
        <p:nvSpPr>
          <p:cNvPr id="4" name="Slide Number Placeholder 3"/>
          <p:cNvSpPr>
            <a:spLocks noGrp="1"/>
          </p:cNvSpPr>
          <p:nvPr>
            <p:ph type="sldNum" sz="quarter" idx="5"/>
          </p:nvPr>
        </p:nvSpPr>
        <p:spPr/>
        <p:txBody>
          <a:bodyPr/>
          <a:lstStyle/>
          <a:p>
            <a:fld id="{72586696-C260-44A7-B386-6EA2E065DA4C}" type="slidenum">
              <a:rPr lang="en-SG" smtClean="0"/>
              <a:t>10</a:t>
            </a:fld>
            <a:endParaRPr lang="en-SG"/>
          </a:p>
        </p:txBody>
      </p:sp>
    </p:spTree>
    <p:extLst>
      <p:ext uri="{BB962C8B-B14F-4D97-AF65-F5344CB8AC3E}">
        <p14:creationId xmlns:p14="http://schemas.microsoft.com/office/powerpoint/2010/main" val="211902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400" u="none" dirty="0"/>
              <a:t>Notes for the Trainer:</a:t>
            </a:r>
          </a:p>
          <a:p>
            <a:pPr marL="285750" indent="-285750">
              <a:buFont typeface="Arial" panose="020B0604020202020204" pitchFamily="34" charset="0"/>
              <a:buChar char="•"/>
            </a:pPr>
            <a:r>
              <a:rPr lang="en-SG" sz="1400" u="none" dirty="0"/>
              <a:t>To identify a near miss, workers must first recognise the incident as a near miss.</a:t>
            </a:r>
          </a:p>
          <a:p>
            <a:pPr marL="285750" indent="-285750">
              <a:buFont typeface="Arial" panose="020B0604020202020204" pitchFamily="34" charset="0"/>
              <a:buChar char="•"/>
            </a:pPr>
            <a:r>
              <a:rPr lang="en-SG" sz="1400" u="none" dirty="0"/>
              <a:t>This may seem difficult in the beginning but assure your class they will improve with some practice</a:t>
            </a:r>
          </a:p>
          <a:p>
            <a:pPr marL="285750" indent="-285750">
              <a:buFont typeface="Arial" panose="020B0604020202020204" pitchFamily="34" charset="0"/>
              <a:buChar char="•"/>
            </a:pPr>
            <a:r>
              <a:rPr lang="en-SG" sz="1400" u="none" dirty="0"/>
              <a:t>Referring to past NM reports for examples will also jumpstart your learning process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400" u="none" dirty="0"/>
              <a:t>Practicing with an experienced colleague is a good start</a:t>
            </a:r>
          </a:p>
          <a:p>
            <a:pPr marL="285750" indent="-285750">
              <a:buFont typeface="Arial" panose="020B0604020202020204" pitchFamily="34" charset="0"/>
              <a:buChar char="•"/>
            </a:pPr>
            <a:endParaRPr lang="en-SG" sz="1400" u="none" dirty="0"/>
          </a:p>
          <a:p>
            <a:pPr marL="285750" indent="-285750">
              <a:buFont typeface="Arial" panose="020B0604020202020204" pitchFamily="34" charset="0"/>
              <a:buChar char="•"/>
            </a:pPr>
            <a:endParaRPr lang="en-SG" sz="1400" u="none" dirty="0"/>
          </a:p>
          <a:p>
            <a:pPr marL="0" indent="0">
              <a:buFont typeface="+mj-lt"/>
              <a:buNone/>
            </a:pPr>
            <a:endParaRPr lang="en-US" sz="1400" dirty="0"/>
          </a:p>
        </p:txBody>
      </p:sp>
      <p:sp>
        <p:nvSpPr>
          <p:cNvPr id="4" name="Slide Number Placeholder 3"/>
          <p:cNvSpPr>
            <a:spLocks noGrp="1"/>
          </p:cNvSpPr>
          <p:nvPr>
            <p:ph type="sldNum" sz="quarter" idx="5"/>
          </p:nvPr>
        </p:nvSpPr>
        <p:spPr/>
        <p:txBody>
          <a:bodyPr/>
          <a:lstStyle/>
          <a:p>
            <a:fld id="{72586696-C260-44A7-B386-6EA2E065DA4C}" type="slidenum">
              <a:rPr lang="en-SG" smtClean="0"/>
              <a:t>11</a:t>
            </a:fld>
            <a:endParaRPr lang="en-SG"/>
          </a:p>
        </p:txBody>
      </p:sp>
    </p:spTree>
    <p:extLst>
      <p:ext uri="{BB962C8B-B14F-4D97-AF65-F5344CB8AC3E}">
        <p14:creationId xmlns:p14="http://schemas.microsoft.com/office/powerpoint/2010/main" val="382247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Notes for the Trainer:</a:t>
            </a:r>
          </a:p>
          <a:p>
            <a:pPr marL="342900" indent="-342900">
              <a:buFont typeface="+mj-lt"/>
              <a:buAutoNum type="arabicPeriod"/>
            </a:pPr>
            <a:r>
              <a:rPr lang="en-SG" dirty="0"/>
              <a:t>The form can be in hardcopy or electronic (e.g. available on the company intranet or via a mobile app)</a:t>
            </a:r>
          </a:p>
          <a:p>
            <a:pPr marL="342900" indent="-342900">
              <a:buFont typeface="+mj-lt"/>
              <a:buAutoNum type="arabicPeriod"/>
            </a:pPr>
            <a:r>
              <a:rPr lang="en-SG" dirty="0"/>
              <a:t>Run through the key entries of the form</a:t>
            </a:r>
          </a:p>
          <a:p>
            <a:pPr marL="342900" indent="-342900">
              <a:buFont typeface="+mj-lt"/>
              <a:buAutoNum type="arabicPeriod"/>
            </a:pPr>
            <a:r>
              <a:rPr lang="en-SG" dirty="0"/>
              <a:t>The incident should be described as clearly as possible. Attach a photo wherever possible. </a:t>
            </a:r>
          </a:p>
          <a:p>
            <a:pPr marL="342900" indent="-342900">
              <a:buFont typeface="+mj-lt"/>
              <a:buAutoNum type="arabicPeriod"/>
            </a:pPr>
            <a:r>
              <a:rPr lang="en-US" dirty="0"/>
              <a:t>Suggestion for improvement is encouraged but optional. Name &amp; contact of person reporting is also optional.</a:t>
            </a:r>
          </a:p>
          <a:p>
            <a:pPr marL="342900" indent="-342900">
              <a:buFont typeface="+mj-lt"/>
              <a:buAutoNum type="arabicPeriod"/>
            </a:pPr>
            <a:r>
              <a:rPr lang="en-US" dirty="0"/>
              <a:t>Bottom part of the form is for mgt follow-up</a:t>
            </a:r>
          </a:p>
          <a:p>
            <a:pPr marL="0" indent="0">
              <a:buFont typeface="+mj-lt"/>
              <a:buNone/>
            </a:pPr>
            <a:endParaRPr lang="en-SG" dirty="0"/>
          </a:p>
        </p:txBody>
      </p:sp>
      <p:sp>
        <p:nvSpPr>
          <p:cNvPr id="4" name="Slide Number Placeholder 3"/>
          <p:cNvSpPr>
            <a:spLocks noGrp="1"/>
          </p:cNvSpPr>
          <p:nvPr>
            <p:ph type="sldNum" sz="quarter" idx="5"/>
          </p:nvPr>
        </p:nvSpPr>
        <p:spPr/>
        <p:txBody>
          <a:bodyPr/>
          <a:lstStyle/>
          <a:p>
            <a:fld id="{72586696-C260-44A7-B386-6EA2E065DA4C}" type="slidenum">
              <a:rPr lang="en-SG" smtClean="0"/>
              <a:t>12</a:t>
            </a:fld>
            <a:endParaRPr lang="en-SG"/>
          </a:p>
        </p:txBody>
      </p:sp>
    </p:spTree>
    <p:extLst>
      <p:ext uri="{BB962C8B-B14F-4D97-AF65-F5344CB8AC3E}">
        <p14:creationId xmlns:p14="http://schemas.microsoft.com/office/powerpoint/2010/main" val="307622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Notes for the Trainer:</a:t>
            </a:r>
          </a:p>
          <a:p>
            <a:r>
              <a:rPr lang="en-SG" dirty="0"/>
              <a:t>Quiz the class for suggestions on what they would do to improve the situation (2 mins).</a:t>
            </a:r>
          </a:p>
          <a:p>
            <a:endParaRPr lang="en-SG" dirty="0"/>
          </a:p>
          <a:p>
            <a:r>
              <a:rPr lang="en-SG" dirty="0"/>
              <a:t>Possible ideas include:</a:t>
            </a:r>
          </a:p>
          <a:p>
            <a:pPr marL="285750" indent="-285750">
              <a:buFontTx/>
              <a:buChar char="-"/>
            </a:pPr>
            <a:r>
              <a:rPr lang="en-SG" dirty="0"/>
              <a:t>Provide proper equipment (e.g. a push stick) to push meat into the mincer machine</a:t>
            </a:r>
          </a:p>
          <a:p>
            <a:pPr marL="285750" indent="-285750">
              <a:buFontTx/>
              <a:buChar char="-"/>
            </a:pPr>
            <a:r>
              <a:rPr lang="en-SG" dirty="0"/>
              <a:t>Install a guarding at the feeding orifice of the mincer to prevent hands/ fingers from entering</a:t>
            </a:r>
          </a:p>
          <a:p>
            <a:pPr marL="285750" indent="-285750">
              <a:buFontTx/>
              <a:buChar char="-"/>
            </a:pPr>
            <a:r>
              <a:rPr lang="en-SG" dirty="0"/>
              <a:t>Switch off/ stop the mincer machine before trying to take out the plastic piece</a:t>
            </a:r>
          </a:p>
        </p:txBody>
      </p:sp>
      <p:sp>
        <p:nvSpPr>
          <p:cNvPr id="4" name="Slide Number Placeholder 3"/>
          <p:cNvSpPr>
            <a:spLocks noGrp="1"/>
          </p:cNvSpPr>
          <p:nvPr>
            <p:ph type="sldNum" sz="quarter" idx="5"/>
          </p:nvPr>
        </p:nvSpPr>
        <p:spPr/>
        <p:txBody>
          <a:bodyPr/>
          <a:lstStyle/>
          <a:p>
            <a:fld id="{72586696-C260-44A7-B386-6EA2E065DA4C}" type="slidenum">
              <a:rPr lang="en-SG" smtClean="0"/>
              <a:t>13</a:t>
            </a:fld>
            <a:endParaRPr lang="en-SG"/>
          </a:p>
        </p:txBody>
      </p:sp>
    </p:spTree>
    <p:extLst>
      <p:ext uri="{BB962C8B-B14F-4D97-AF65-F5344CB8AC3E}">
        <p14:creationId xmlns:p14="http://schemas.microsoft.com/office/powerpoint/2010/main" val="2031033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Notes for the Trainer:</a:t>
            </a:r>
          </a:p>
          <a:p>
            <a:r>
              <a:rPr lang="en-SG" dirty="0"/>
              <a:t>Quiz the class for suggestions on what they would do to improve the situation (2 mins).</a:t>
            </a:r>
          </a:p>
          <a:p>
            <a:endParaRPr lang="en-SG" dirty="0"/>
          </a:p>
          <a:p>
            <a:r>
              <a:rPr lang="en-SG" dirty="0"/>
              <a:t>Possible ideas include:</a:t>
            </a:r>
          </a:p>
          <a:p>
            <a:pPr marL="285750" indent="-285750">
              <a:buFontTx/>
              <a:buChar char="-"/>
            </a:pPr>
            <a:r>
              <a:rPr lang="en-SG" dirty="0"/>
              <a:t>Advise workers not to distract one another and to always maintain focus when working with a circular saw</a:t>
            </a:r>
          </a:p>
          <a:p>
            <a:pPr marL="285750" indent="-285750">
              <a:buFontTx/>
              <a:buChar char="-"/>
            </a:pPr>
            <a:r>
              <a:rPr lang="en-SG" dirty="0"/>
              <a:t>Wear safety boots</a:t>
            </a:r>
          </a:p>
          <a:p>
            <a:pPr marL="285750" indent="-285750">
              <a:buFontTx/>
              <a:buChar char="-"/>
            </a:pPr>
            <a:r>
              <a:rPr lang="en-SG" dirty="0"/>
              <a:t>Stop work and switch off </a:t>
            </a:r>
            <a:r>
              <a:rPr lang="en-SG"/>
              <a:t>the saw </a:t>
            </a:r>
            <a:r>
              <a:rPr lang="en-SG" dirty="0"/>
              <a:t>before doing another task</a:t>
            </a:r>
          </a:p>
        </p:txBody>
      </p:sp>
      <p:sp>
        <p:nvSpPr>
          <p:cNvPr id="4" name="Slide Number Placeholder 3"/>
          <p:cNvSpPr>
            <a:spLocks noGrp="1"/>
          </p:cNvSpPr>
          <p:nvPr>
            <p:ph type="sldNum" sz="quarter" idx="5"/>
          </p:nvPr>
        </p:nvSpPr>
        <p:spPr/>
        <p:txBody>
          <a:bodyPr/>
          <a:lstStyle/>
          <a:p>
            <a:fld id="{72586696-C260-44A7-B386-6EA2E065DA4C}" type="slidenum">
              <a:rPr lang="en-SG" smtClean="0"/>
              <a:t>14</a:t>
            </a:fld>
            <a:endParaRPr lang="en-SG"/>
          </a:p>
        </p:txBody>
      </p:sp>
    </p:spTree>
    <p:extLst>
      <p:ext uri="{BB962C8B-B14F-4D97-AF65-F5344CB8AC3E}">
        <p14:creationId xmlns:p14="http://schemas.microsoft.com/office/powerpoint/2010/main" val="274922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Notes for the Trainer:</a:t>
            </a:r>
          </a:p>
          <a:p>
            <a:r>
              <a:rPr lang="en-SG" dirty="0"/>
              <a:t>Quiz the class for suggestions on what they would do to improve the situation (2 mins).</a:t>
            </a:r>
          </a:p>
          <a:p>
            <a:endParaRPr lang="en-SG" dirty="0"/>
          </a:p>
          <a:p>
            <a:r>
              <a:rPr lang="en-SG" dirty="0"/>
              <a:t>Possible ideas include:</a:t>
            </a:r>
          </a:p>
          <a:p>
            <a:pPr marL="285750" indent="-285750">
              <a:buFontTx/>
              <a:buChar char="-"/>
            </a:pPr>
            <a:r>
              <a:rPr lang="en-SG" dirty="0"/>
              <a:t>Mopping up the puddle, placing a pail under the leak point along with a suitable hazard sign (temporary solution)</a:t>
            </a:r>
          </a:p>
          <a:p>
            <a:pPr marL="285750" indent="-285750">
              <a:buFontTx/>
              <a:buChar char="-"/>
            </a:pPr>
            <a:r>
              <a:rPr lang="en-SG" dirty="0"/>
              <a:t>Repairing the leak in the </a:t>
            </a:r>
            <a:r>
              <a:rPr lang="en-SG" dirty="0">
                <a:solidFill>
                  <a:srgbClr val="FF0000"/>
                </a:solidFill>
                <a:highlight>
                  <a:srgbClr val="FFFF00"/>
                </a:highlight>
              </a:rPr>
              <a:t>overhead piping </a:t>
            </a:r>
            <a:r>
              <a:rPr lang="en-SG" dirty="0"/>
              <a:t>(permanent solution)</a:t>
            </a:r>
          </a:p>
        </p:txBody>
      </p:sp>
      <p:sp>
        <p:nvSpPr>
          <p:cNvPr id="4" name="Slide Number Placeholder 3"/>
          <p:cNvSpPr>
            <a:spLocks noGrp="1"/>
          </p:cNvSpPr>
          <p:nvPr>
            <p:ph type="sldNum" sz="quarter" idx="5"/>
          </p:nvPr>
        </p:nvSpPr>
        <p:spPr/>
        <p:txBody>
          <a:bodyPr/>
          <a:lstStyle/>
          <a:p>
            <a:fld id="{72586696-C260-44A7-B386-6EA2E065DA4C}" type="slidenum">
              <a:rPr lang="en-SG" smtClean="0"/>
              <a:t>15</a:t>
            </a:fld>
            <a:endParaRPr lang="en-SG"/>
          </a:p>
        </p:txBody>
      </p:sp>
    </p:spTree>
    <p:extLst>
      <p:ext uri="{BB962C8B-B14F-4D97-AF65-F5344CB8AC3E}">
        <p14:creationId xmlns:p14="http://schemas.microsoft.com/office/powerpoint/2010/main" val="38456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the Trainer:</a:t>
            </a:r>
          </a:p>
          <a:p>
            <a:pPr marL="285750" indent="-285750">
              <a:buFont typeface="Arial" panose="020B0604020202020204" pitchFamily="34" charset="0"/>
              <a:buChar char="•"/>
            </a:pPr>
            <a:r>
              <a:rPr lang="en-US" dirty="0"/>
              <a:t>Divide your class into groups of 4 to 5 pax </a:t>
            </a:r>
          </a:p>
          <a:p>
            <a:pPr marL="285750" indent="-285750">
              <a:buFont typeface="Arial" panose="020B0604020202020204" pitchFamily="34" charset="0"/>
              <a:buChar char="•"/>
            </a:pPr>
            <a:r>
              <a:rPr lang="en-US" dirty="0"/>
              <a:t>Handout hardcopies of the NM Reporting form OR ask the groups to write their Incident Description on a flipchart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Activity Objective: Practice filing a NM report</a:t>
            </a:r>
          </a:p>
          <a:p>
            <a:pPr marL="285750" indent="-285750">
              <a:buFont typeface="Arial" panose="020B0604020202020204" pitchFamily="34" charset="0"/>
              <a:buChar char="•"/>
            </a:pPr>
            <a:r>
              <a:rPr lang="en-US" dirty="0"/>
              <a:t>Brainstorming and group discussion (10 mins)</a:t>
            </a:r>
          </a:p>
          <a:p>
            <a:pPr marL="285750" indent="-285750">
              <a:buFont typeface="Arial" panose="020B0604020202020204" pitchFamily="34" charset="0"/>
              <a:buChar char="•"/>
            </a:pPr>
            <a:r>
              <a:rPr lang="en-US" dirty="0"/>
              <a:t>Invite 2-3 groups to share the NM incident they would like to report (10 mins)</a:t>
            </a:r>
          </a:p>
          <a:p>
            <a:endParaRPr lang="en-SG" dirty="0"/>
          </a:p>
        </p:txBody>
      </p:sp>
      <p:sp>
        <p:nvSpPr>
          <p:cNvPr id="4" name="Slide Number Placeholder 3"/>
          <p:cNvSpPr>
            <a:spLocks noGrp="1"/>
          </p:cNvSpPr>
          <p:nvPr>
            <p:ph type="sldNum" sz="quarter" idx="5"/>
          </p:nvPr>
        </p:nvSpPr>
        <p:spPr/>
        <p:txBody>
          <a:bodyPr/>
          <a:lstStyle/>
          <a:p>
            <a:fld id="{72586696-C260-44A7-B386-6EA2E065DA4C}" type="slidenum">
              <a:rPr lang="en-SG" smtClean="0"/>
              <a:t>16</a:t>
            </a:fld>
            <a:endParaRPr lang="en-SG"/>
          </a:p>
        </p:txBody>
      </p:sp>
    </p:spTree>
    <p:extLst>
      <p:ext uri="{BB962C8B-B14F-4D97-AF65-F5344CB8AC3E}">
        <p14:creationId xmlns:p14="http://schemas.microsoft.com/office/powerpoint/2010/main" val="3123792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Notes for the Trainer:</a:t>
            </a:r>
          </a:p>
          <a:p>
            <a:pPr marL="285750" indent="-285750">
              <a:buFont typeface="Arial" panose="020B0604020202020204" pitchFamily="34" charset="0"/>
              <a:buChar char="•"/>
            </a:pPr>
            <a:r>
              <a:rPr lang="en-US" dirty="0"/>
              <a:t>We can all do our part by reporting near misses. </a:t>
            </a:r>
          </a:p>
        </p:txBody>
      </p:sp>
      <p:sp>
        <p:nvSpPr>
          <p:cNvPr id="4" name="Slide Number Placeholder 3"/>
          <p:cNvSpPr>
            <a:spLocks noGrp="1"/>
          </p:cNvSpPr>
          <p:nvPr>
            <p:ph type="sldNum" sz="quarter" idx="5"/>
          </p:nvPr>
        </p:nvSpPr>
        <p:spPr/>
        <p:txBody>
          <a:bodyPr/>
          <a:lstStyle/>
          <a:p>
            <a:fld id="{72586696-C260-44A7-B386-6EA2E065DA4C}" type="slidenum">
              <a:rPr lang="en-SG" smtClean="0"/>
              <a:t>17</a:t>
            </a:fld>
            <a:endParaRPr lang="en-SG"/>
          </a:p>
        </p:txBody>
      </p:sp>
    </p:spTree>
    <p:extLst>
      <p:ext uri="{BB962C8B-B14F-4D97-AF65-F5344CB8AC3E}">
        <p14:creationId xmlns:p14="http://schemas.microsoft.com/office/powerpoint/2010/main" val="269482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Notes for the Trainer:</a:t>
            </a:r>
          </a:p>
          <a:p>
            <a:pPr marL="342900" indent="-342900">
              <a:buFont typeface="+mj-lt"/>
              <a:buAutoNum type="arabicPeriod"/>
            </a:pPr>
            <a:r>
              <a:rPr lang="en-SG" dirty="0"/>
              <a:t>Above definition of “near miss” extracted from </a:t>
            </a:r>
            <a:r>
              <a:rPr lang="en-SG" i="1" dirty="0"/>
              <a:t>SS ISO 45001: 2018 Occupational health and safety management systems – Requirements with guidance for use</a:t>
            </a:r>
            <a:r>
              <a:rPr lang="en-SG" dirty="0"/>
              <a:t>.</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SG" dirty="0"/>
              <a:t>Potential = an incident/ event that could have resulted in a workplace accident. Accident = with injury or fatality.</a:t>
            </a:r>
          </a:p>
          <a:p>
            <a:pPr marL="342900" indent="-342900">
              <a:buFont typeface="+mj-lt"/>
              <a:buAutoNum type="arabicPeriod"/>
            </a:pPr>
            <a:r>
              <a:rPr lang="en-SG" dirty="0"/>
              <a:t>Objective of NM Reporting is to prevent accidents and therefore leading to fewer workplace injuries and fatalities (in line with Vision Zero).</a:t>
            </a:r>
          </a:p>
          <a:p>
            <a:endParaRPr lang="en-SG" dirty="0"/>
          </a:p>
        </p:txBody>
      </p:sp>
      <p:sp>
        <p:nvSpPr>
          <p:cNvPr id="4" name="Slide Number Placeholder 3"/>
          <p:cNvSpPr>
            <a:spLocks noGrp="1"/>
          </p:cNvSpPr>
          <p:nvPr>
            <p:ph type="sldNum" sz="quarter" idx="5"/>
          </p:nvPr>
        </p:nvSpPr>
        <p:spPr/>
        <p:txBody>
          <a:bodyPr/>
          <a:lstStyle/>
          <a:p>
            <a:fld id="{72586696-C260-44A7-B386-6EA2E065DA4C}" type="slidenum">
              <a:rPr lang="en-SG" smtClean="0"/>
              <a:t>2</a:t>
            </a:fld>
            <a:endParaRPr lang="en-SG"/>
          </a:p>
        </p:txBody>
      </p:sp>
    </p:spTree>
    <p:extLst>
      <p:ext uri="{BB962C8B-B14F-4D97-AF65-F5344CB8AC3E}">
        <p14:creationId xmlns:p14="http://schemas.microsoft.com/office/powerpoint/2010/main" val="230998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the Trainer:</a:t>
            </a:r>
          </a:p>
          <a:p>
            <a:pPr marL="285750" indent="-285750">
              <a:buFont typeface="Arial" panose="020B0604020202020204" pitchFamily="34" charset="0"/>
              <a:buChar char="•"/>
            </a:pPr>
            <a:r>
              <a:rPr lang="en-US" dirty="0"/>
              <a:t>Divide your class into groups of 4 to 5 pax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Activity Objective: Understand the difference between Unsafe Condition, Unsafe Act, Near Miss and Accident</a:t>
            </a:r>
          </a:p>
          <a:p>
            <a:pPr marL="285750" indent="-285750">
              <a:buFont typeface="Arial" panose="020B0604020202020204" pitchFamily="34" charset="0"/>
              <a:buChar char="•"/>
            </a:pPr>
            <a:r>
              <a:rPr lang="en-US" dirty="0"/>
              <a:t>Ask your class to search online for images pertaining to “Near Miss vs Accident” and discuss the difference (10 mins)</a:t>
            </a:r>
          </a:p>
          <a:p>
            <a:pPr marL="285750" indent="-285750">
              <a:buFont typeface="Arial" panose="020B0604020202020204" pitchFamily="34" charset="0"/>
              <a:buChar char="•"/>
            </a:pPr>
            <a:r>
              <a:rPr lang="en-US" dirty="0"/>
              <a:t>Invite 2-3 groups to show their selected image and present their explanation (10 mins)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2586696-C260-44A7-B386-6EA2E065DA4C}" type="slidenum">
              <a:rPr lang="en-SG" smtClean="0"/>
              <a:t>3</a:t>
            </a:fld>
            <a:endParaRPr lang="en-SG"/>
          </a:p>
        </p:txBody>
      </p:sp>
    </p:spTree>
    <p:extLst>
      <p:ext uri="{BB962C8B-B14F-4D97-AF65-F5344CB8AC3E}">
        <p14:creationId xmlns:p14="http://schemas.microsoft.com/office/powerpoint/2010/main" val="205161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Notes for the Trainer:</a:t>
            </a:r>
          </a:p>
          <a:p>
            <a:pPr marL="0" marR="0" lvl="0" indent="0" algn="l" defTabSz="1219170" rtl="0" eaLnBrk="1" fontAlgn="auto" latinLnBrk="0" hangingPunct="1">
              <a:lnSpc>
                <a:spcPct val="100000"/>
              </a:lnSpc>
              <a:spcBef>
                <a:spcPts val="0"/>
              </a:spcBef>
              <a:spcAft>
                <a:spcPts val="0"/>
              </a:spcAft>
              <a:buClrTx/>
              <a:buSzTx/>
              <a:buFontTx/>
              <a:buNone/>
              <a:tabLst/>
              <a:defRPr/>
            </a:pPr>
            <a:r>
              <a:rPr lang="en-SG" dirty="0"/>
              <a:t>First half of the video features a series of “near misses”. Second half of the video shows the accidents that would have occurred if the near misses were not identified/ reported and risk controls put in place to prevent the accident.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SG" dirty="0"/>
          </a:p>
          <a:p>
            <a:pPr marL="0" marR="0" lvl="0" indent="0" algn="l" defTabSz="1219170" rtl="0" eaLnBrk="1" fontAlgn="auto" latinLnBrk="0" hangingPunct="1">
              <a:lnSpc>
                <a:spcPct val="100000"/>
              </a:lnSpc>
              <a:spcBef>
                <a:spcPts val="0"/>
              </a:spcBef>
              <a:spcAft>
                <a:spcPts val="0"/>
              </a:spcAft>
              <a:buClrTx/>
              <a:buSzTx/>
              <a:buFontTx/>
              <a:buNone/>
              <a:tabLst/>
              <a:defRPr/>
            </a:pPr>
            <a:r>
              <a:rPr lang="en-GB" dirty="0"/>
              <a:t>Near misses featured in the video are:</a:t>
            </a:r>
          </a:p>
          <a:p>
            <a:pPr marL="895335" lvl="1" indent="-285750" eaLnBrk="1" hangingPunct="1">
              <a:buFont typeface="Arial" panose="020B0604020202020204" pitchFamily="34" charset="0"/>
              <a:buChar char="•"/>
            </a:pPr>
            <a:r>
              <a:rPr lang="en-GB" dirty="0"/>
              <a:t>Potential struck by object (e.g., ‘flying’ knife, falling container from storage rack)</a:t>
            </a:r>
          </a:p>
          <a:p>
            <a:pPr marL="895335" lvl="1" indent="-285750" eaLnBrk="1" hangingPunct="1">
              <a:buFont typeface="Arial" panose="020B0604020202020204" pitchFamily="34" charset="0"/>
              <a:buChar char="•"/>
            </a:pPr>
            <a:r>
              <a:rPr lang="en-GB" dirty="0"/>
              <a:t>Potential contact with hot object (e.g. frying pan, soup pot)</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Potential slip &amp; fall due to spillage </a:t>
            </a:r>
          </a:p>
        </p:txBody>
      </p:sp>
      <p:sp>
        <p:nvSpPr>
          <p:cNvPr id="4" name="Slide Number Placeholder 3"/>
          <p:cNvSpPr>
            <a:spLocks noGrp="1"/>
          </p:cNvSpPr>
          <p:nvPr>
            <p:ph type="sldNum" sz="quarter" idx="5"/>
          </p:nvPr>
        </p:nvSpPr>
        <p:spPr/>
        <p:txBody>
          <a:bodyPr/>
          <a:lstStyle/>
          <a:p>
            <a:fld id="{72586696-C260-44A7-B386-6EA2E065DA4C}" type="slidenum">
              <a:rPr lang="en-SG" smtClean="0"/>
              <a:t>4</a:t>
            </a:fld>
            <a:endParaRPr lang="en-SG"/>
          </a:p>
        </p:txBody>
      </p:sp>
    </p:spTree>
    <p:extLst>
      <p:ext uri="{BB962C8B-B14F-4D97-AF65-F5344CB8AC3E}">
        <p14:creationId xmlns:p14="http://schemas.microsoft.com/office/powerpoint/2010/main" val="29597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the Trainer:</a:t>
            </a:r>
          </a:p>
          <a:p>
            <a:endParaRPr lang="en-US" dirty="0"/>
          </a:p>
          <a:p>
            <a:r>
              <a:rPr lang="en-US" dirty="0"/>
              <a:t>Why track near misses?</a:t>
            </a:r>
          </a:p>
          <a:p>
            <a:r>
              <a:rPr lang="en-US" dirty="0"/>
              <a:t>Because it can significantly contribute towards accident/ injury prevention </a:t>
            </a:r>
          </a:p>
        </p:txBody>
      </p:sp>
      <p:sp>
        <p:nvSpPr>
          <p:cNvPr id="4" name="Slide Number Placeholder 3"/>
          <p:cNvSpPr>
            <a:spLocks noGrp="1"/>
          </p:cNvSpPr>
          <p:nvPr>
            <p:ph type="sldNum" sz="quarter" idx="5"/>
          </p:nvPr>
        </p:nvSpPr>
        <p:spPr/>
        <p:txBody>
          <a:bodyPr/>
          <a:lstStyle/>
          <a:p>
            <a:fld id="{72586696-C260-44A7-B386-6EA2E065DA4C}" type="slidenum">
              <a:rPr lang="en-SG" smtClean="0"/>
              <a:t>5</a:t>
            </a:fld>
            <a:endParaRPr lang="en-SG"/>
          </a:p>
        </p:txBody>
      </p:sp>
    </p:spTree>
    <p:extLst>
      <p:ext uri="{BB962C8B-B14F-4D97-AF65-F5344CB8AC3E}">
        <p14:creationId xmlns:p14="http://schemas.microsoft.com/office/powerpoint/2010/main" val="302495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Notes for the Trainer:</a:t>
            </a:r>
          </a:p>
          <a:p>
            <a:pPr marL="342900" indent="-342900">
              <a:buFont typeface="+mj-lt"/>
              <a:buAutoNum type="arabicPeriod"/>
            </a:pPr>
            <a:r>
              <a:rPr lang="en-SG" dirty="0"/>
              <a:t>Highlight the Government’s drive to encourage near miss reporting as a way to reduce workplace accidents.</a:t>
            </a:r>
          </a:p>
          <a:p>
            <a:pPr marL="342900" indent="-342900">
              <a:buFont typeface="+mj-lt"/>
              <a:buAutoNum type="arabicPeriod"/>
            </a:pPr>
            <a:r>
              <a:rPr lang="en-SG" dirty="0"/>
              <a:t>Preventing accidents is a </a:t>
            </a:r>
            <a:r>
              <a:rPr lang="en-SG" u="sng" dirty="0"/>
              <a:t>360</a:t>
            </a:r>
            <a:r>
              <a:rPr lang="en-SG" u="sng" baseline="30000" dirty="0"/>
              <a:t>o</a:t>
            </a:r>
            <a:r>
              <a:rPr lang="en-SG" dirty="0"/>
              <a:t> effort involving company management as well as all workers. </a:t>
            </a:r>
          </a:p>
          <a:p>
            <a:pPr marL="342900" indent="-342900">
              <a:buFont typeface="+mj-lt"/>
              <a:buAutoNum type="arabicPeriod"/>
            </a:pPr>
            <a:r>
              <a:rPr lang="en-SG" dirty="0"/>
              <a:t>NM reporting can help to foster a strong WSH culture. Make it a part of the work culture in your organisation. </a:t>
            </a:r>
          </a:p>
        </p:txBody>
      </p:sp>
      <p:sp>
        <p:nvSpPr>
          <p:cNvPr id="4" name="Slide Number Placeholder 3"/>
          <p:cNvSpPr>
            <a:spLocks noGrp="1"/>
          </p:cNvSpPr>
          <p:nvPr>
            <p:ph type="sldNum" sz="quarter" idx="5"/>
          </p:nvPr>
        </p:nvSpPr>
        <p:spPr/>
        <p:txBody>
          <a:bodyPr/>
          <a:lstStyle/>
          <a:p>
            <a:fld id="{72586696-C260-44A7-B386-6EA2E065DA4C}" type="slidenum">
              <a:rPr lang="en-SG" smtClean="0"/>
              <a:t>6</a:t>
            </a:fld>
            <a:endParaRPr lang="en-SG"/>
          </a:p>
        </p:txBody>
      </p:sp>
    </p:spTree>
    <p:extLst>
      <p:ext uri="{BB962C8B-B14F-4D97-AF65-F5344CB8AC3E}">
        <p14:creationId xmlns:p14="http://schemas.microsoft.com/office/powerpoint/2010/main" val="23782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Notes for the Trainer:</a:t>
            </a:r>
          </a:p>
          <a:p>
            <a:endParaRPr lang="en-SG" dirty="0"/>
          </a:p>
          <a:p>
            <a:r>
              <a:rPr lang="en-SG" dirty="0"/>
              <a:t>Elaborate on the various benefits of NM reporting, for example:</a:t>
            </a:r>
          </a:p>
          <a:p>
            <a:pPr marL="285750" indent="-285750">
              <a:buFont typeface="Arial" panose="020B0604020202020204" pitchFamily="34" charset="0"/>
              <a:buChar char="•"/>
            </a:pPr>
            <a:r>
              <a:rPr lang="en-SG" dirty="0"/>
              <a:t>It serves as a zero cost (read: free) lesson on accidents that can occur and steps that must be taken </a:t>
            </a:r>
            <a:r>
              <a:rPr lang="en-SG" u="sng" dirty="0"/>
              <a:t>now</a:t>
            </a:r>
            <a:r>
              <a:rPr lang="en-SG" dirty="0"/>
              <a:t> to prevent future accidents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dirty="0"/>
              <a:t>It is a leading indicator for WSH performance. </a:t>
            </a:r>
            <a:r>
              <a:rPr lang="en-US" dirty="0"/>
              <a:t>May be used together with lagging indicators (e.g. injury rates) to ascertain a company’s holistic WSH performance.</a:t>
            </a:r>
            <a:endParaRPr lang="en-SG" dirty="0"/>
          </a:p>
          <a:p>
            <a:pPr marL="285750" indent="-285750">
              <a:buFont typeface="Arial" panose="020B0604020202020204" pitchFamily="34" charset="0"/>
              <a:buChar char="•"/>
            </a:pPr>
            <a:r>
              <a:rPr lang="en-SG" dirty="0"/>
              <a:t>It helps to build a positive &amp; proactive WSH culture through direct worker engagement and ownership  </a:t>
            </a:r>
          </a:p>
          <a:p>
            <a:pPr marL="285750" indent="-285750">
              <a:buFont typeface="Arial" panose="020B0604020202020204" pitchFamily="34" charset="0"/>
              <a:buChar char="•"/>
            </a:pPr>
            <a:endParaRPr lang="en-SG" dirty="0"/>
          </a:p>
          <a:p>
            <a:pPr marL="0" indent="0">
              <a:buFont typeface="Arial" panose="020B0604020202020204" pitchFamily="34" charset="0"/>
              <a:buNone/>
            </a:pPr>
            <a:r>
              <a:rPr lang="en-US" dirty="0"/>
              <a:t>A review of NM reports (e.g. monthly) may reveal situations or trends that, once addressed, contribute to accident prevention.</a:t>
            </a:r>
          </a:p>
        </p:txBody>
      </p:sp>
      <p:sp>
        <p:nvSpPr>
          <p:cNvPr id="4" name="Slide Number Placeholder 3"/>
          <p:cNvSpPr>
            <a:spLocks noGrp="1"/>
          </p:cNvSpPr>
          <p:nvPr>
            <p:ph type="sldNum" sz="quarter" idx="5"/>
          </p:nvPr>
        </p:nvSpPr>
        <p:spPr/>
        <p:txBody>
          <a:bodyPr/>
          <a:lstStyle/>
          <a:p>
            <a:fld id="{72586696-C260-44A7-B386-6EA2E065DA4C}" type="slidenum">
              <a:rPr lang="en-SG" smtClean="0"/>
              <a:t>7</a:t>
            </a:fld>
            <a:endParaRPr lang="en-SG"/>
          </a:p>
        </p:txBody>
      </p:sp>
    </p:spTree>
    <p:extLst>
      <p:ext uri="{BB962C8B-B14F-4D97-AF65-F5344CB8AC3E}">
        <p14:creationId xmlns:p14="http://schemas.microsoft.com/office/powerpoint/2010/main" val="361750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Notes for the Trainer:</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SG" dirty="0"/>
              <a:t>For NM reporting to take off, process for reporting must be simple. Top </a:t>
            </a:r>
            <a:r>
              <a:rPr lang="en-SG" dirty="0" err="1"/>
              <a:t>mgt</a:t>
            </a:r>
            <a:r>
              <a:rPr lang="en-SG" dirty="0"/>
              <a:t> support must be clearly expressed in the company policy.</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SG" dirty="0"/>
              <a:t>Some companies offer incentives (e.g. lunch voucher) for each NM report that results in implemented WSH improvement(s)</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SG" dirty="0"/>
              <a:t>Every NM report should be followed-up and closed – this is to indicate that all NM reports are taken seriously.</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SG" dirty="0"/>
              <a:t>A blame-free environment helps to encourage NM reporting by putting the focus on the WSH concern and not the worker(s).</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SG" dirty="0"/>
              <a:t>NM reporting is worker empowerment – workers know their work areas best and each worker is given a say on WSH concerns.</a:t>
            </a:r>
          </a:p>
          <a:p>
            <a:pPr marL="342900" indent="-342900">
              <a:buFont typeface="+mj-lt"/>
              <a:buAutoNum type="arabicPeriod"/>
            </a:pPr>
            <a:endParaRPr lang="en-SG" dirty="0"/>
          </a:p>
          <a:p>
            <a:endParaRPr lang="en-US" dirty="0"/>
          </a:p>
        </p:txBody>
      </p:sp>
      <p:sp>
        <p:nvSpPr>
          <p:cNvPr id="4" name="Slide Number Placeholder 3"/>
          <p:cNvSpPr>
            <a:spLocks noGrp="1"/>
          </p:cNvSpPr>
          <p:nvPr>
            <p:ph type="sldNum" sz="quarter" idx="5"/>
          </p:nvPr>
        </p:nvSpPr>
        <p:spPr/>
        <p:txBody>
          <a:bodyPr/>
          <a:lstStyle/>
          <a:p>
            <a:fld id="{72586696-C260-44A7-B386-6EA2E065DA4C}" type="slidenum">
              <a:rPr lang="en-SG" smtClean="0"/>
              <a:t>8</a:t>
            </a:fld>
            <a:endParaRPr lang="en-SG"/>
          </a:p>
        </p:txBody>
      </p:sp>
    </p:spTree>
    <p:extLst>
      <p:ext uri="{BB962C8B-B14F-4D97-AF65-F5344CB8AC3E}">
        <p14:creationId xmlns:p14="http://schemas.microsoft.com/office/powerpoint/2010/main" val="253201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the Trainer:</a:t>
            </a:r>
          </a:p>
          <a:p>
            <a:pPr marL="285750" indent="-285750">
              <a:buFont typeface="Arial" panose="020B0604020202020204" pitchFamily="34" charset="0"/>
              <a:buChar char="•"/>
            </a:pPr>
            <a:r>
              <a:rPr lang="en-US" dirty="0"/>
              <a:t>Pose the above question to your class.</a:t>
            </a:r>
          </a:p>
          <a:p>
            <a:pPr marL="285750" indent="-285750">
              <a:buFont typeface="Arial" panose="020B0604020202020204" pitchFamily="34" charset="0"/>
              <a:buChar char="•"/>
            </a:pPr>
            <a:r>
              <a:rPr lang="en-US" dirty="0"/>
              <a:t>Invite them to discuss in pairs.</a:t>
            </a:r>
          </a:p>
          <a:p>
            <a:pPr marL="285750" indent="-285750">
              <a:buFont typeface="Arial" panose="020B0604020202020204" pitchFamily="34" charset="0"/>
              <a:buChar char="•"/>
            </a:pPr>
            <a:r>
              <a:rPr lang="en-US" dirty="0"/>
              <a:t>Provide 1-2 mins for them to discuss and come to a conclusion.</a:t>
            </a:r>
          </a:p>
          <a:p>
            <a:pPr marL="285750" indent="-285750">
              <a:buFont typeface="Arial" panose="020B0604020202020204" pitchFamily="34" charset="0"/>
              <a:buChar char="•"/>
            </a:pPr>
            <a:r>
              <a:rPr lang="en-US" dirty="0"/>
              <a:t>Sample at least 3 pairs to share their conclusion with the class (3 mins)</a:t>
            </a:r>
          </a:p>
          <a:p>
            <a:endParaRPr lang="en-US" dirty="0"/>
          </a:p>
          <a:p>
            <a:r>
              <a:rPr lang="en-US" u="sng" dirty="0"/>
              <a:t>Suggested answer</a:t>
            </a:r>
            <a:r>
              <a:rPr lang="en-US" dirty="0"/>
              <a:t>:</a:t>
            </a:r>
          </a:p>
          <a:p>
            <a:pPr marL="285750" indent="-285750">
              <a:buFont typeface="Arial" panose="020B0604020202020204" pitchFamily="34" charset="0"/>
              <a:buChar char="•"/>
            </a:pPr>
            <a:r>
              <a:rPr lang="en-US" dirty="0"/>
              <a:t>The answer is “NO”. </a:t>
            </a:r>
          </a:p>
          <a:p>
            <a:pPr marL="895335" lvl="1" indent="-285750">
              <a:buFont typeface="System Font Regular"/>
              <a:buChar char="-"/>
            </a:pPr>
            <a:r>
              <a:rPr lang="en-US" dirty="0"/>
              <a:t>NM Reporting is not a numbers game</a:t>
            </a:r>
          </a:p>
          <a:p>
            <a:pPr marL="895335" lvl="1" indent="-285750">
              <a:buFont typeface="System Font Regular"/>
              <a:buChar char="-"/>
            </a:pPr>
            <a:r>
              <a:rPr lang="en-US" dirty="0"/>
              <a:t>1 good report is better than 100 non-genuine reports</a:t>
            </a:r>
          </a:p>
          <a:p>
            <a:pPr marL="895335" lvl="1" indent="-285750">
              <a:buFont typeface="System Font Regular"/>
              <a:buChar char="-"/>
            </a:pPr>
            <a:r>
              <a:rPr lang="en-US" dirty="0"/>
              <a:t>Each good report can help to prevent an accident</a:t>
            </a:r>
          </a:p>
          <a:p>
            <a:pPr marL="895335" lvl="1" indent="-285750">
              <a:buFont typeface="System Font Regular"/>
              <a:buChar char="-"/>
            </a:pPr>
            <a:r>
              <a:rPr lang="en-US" dirty="0"/>
              <a:t>Quality is more important than quantity</a:t>
            </a:r>
          </a:p>
        </p:txBody>
      </p:sp>
      <p:sp>
        <p:nvSpPr>
          <p:cNvPr id="4" name="Slide Number Placeholder 3"/>
          <p:cNvSpPr>
            <a:spLocks noGrp="1"/>
          </p:cNvSpPr>
          <p:nvPr>
            <p:ph type="sldNum" sz="quarter" idx="5"/>
          </p:nvPr>
        </p:nvSpPr>
        <p:spPr/>
        <p:txBody>
          <a:bodyPr/>
          <a:lstStyle/>
          <a:p>
            <a:fld id="{72586696-C260-44A7-B386-6EA2E065DA4C}" type="slidenum">
              <a:rPr lang="en-SG" smtClean="0"/>
              <a:t>9</a:t>
            </a:fld>
            <a:endParaRPr lang="en-SG"/>
          </a:p>
        </p:txBody>
      </p:sp>
    </p:spTree>
    <p:extLst>
      <p:ext uri="{BB962C8B-B14F-4D97-AF65-F5344CB8AC3E}">
        <p14:creationId xmlns:p14="http://schemas.microsoft.com/office/powerpoint/2010/main" val="2595771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0" name="Picture 19" descr="Cover-01.jpg">
            <a:extLst>
              <a:ext uri="{FF2B5EF4-FFF2-40B4-BE49-F238E27FC236}">
                <a16:creationId xmlns:a16="http://schemas.microsoft.com/office/drawing/2014/main" id="{4C95CD29-B811-4AC7-9179-805E24D23F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9549"/>
            <a:ext cx="9156735" cy="6867551"/>
          </a:xfrm>
          <a:prstGeom prst="rect">
            <a:avLst/>
          </a:prstGeom>
        </p:spPr>
      </p:pic>
      <p:pic>
        <p:nvPicPr>
          <p:cNvPr id="2" name="Picture 1">
            <a:extLst>
              <a:ext uri="{FF2B5EF4-FFF2-40B4-BE49-F238E27FC236}">
                <a16:creationId xmlns:a16="http://schemas.microsoft.com/office/drawing/2014/main" id="{56EC5894-44A4-49DD-ACCC-E5C58628A684}"/>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40824" y="3193183"/>
            <a:ext cx="4094109" cy="1870860"/>
          </a:xfrm>
          <a:prstGeom prst="rect">
            <a:avLst/>
          </a:prstGeom>
        </p:spPr>
      </p:pic>
      <p:sp>
        <p:nvSpPr>
          <p:cNvPr id="3" name="Title 2">
            <a:extLst>
              <a:ext uri="{FF2B5EF4-FFF2-40B4-BE49-F238E27FC236}">
                <a16:creationId xmlns:a16="http://schemas.microsoft.com/office/drawing/2014/main" id="{5E041B28-6383-49B6-B1B1-C16F9D631CC9}"/>
              </a:ext>
            </a:extLst>
          </p:cNvPr>
          <p:cNvSpPr>
            <a:spLocks noGrp="1"/>
          </p:cNvSpPr>
          <p:nvPr>
            <p:ph type="title" hasCustomPrompt="1"/>
          </p:nvPr>
        </p:nvSpPr>
        <p:spPr>
          <a:xfrm>
            <a:off x="369570" y="1681637"/>
            <a:ext cx="8241031" cy="1325033"/>
          </a:xfrm>
          <a:prstGeom prst="rect">
            <a:avLst/>
          </a:prstGeom>
        </p:spPr>
        <p:txBody>
          <a:bodyPr/>
          <a:lstStyle>
            <a:lvl1pPr algn="l">
              <a:defRPr sz="3000" b="1"/>
            </a:lvl1pPr>
          </a:lstStyle>
          <a:p>
            <a:r>
              <a:rPr lang="en-US" dirty="0"/>
              <a:t>Click to edit Master title style</a:t>
            </a:r>
            <a:br>
              <a:rPr lang="en-US" dirty="0"/>
            </a:br>
            <a:endParaRPr lang="en-SG" dirty="0"/>
          </a:p>
        </p:txBody>
      </p:sp>
      <p:sp>
        <p:nvSpPr>
          <p:cNvPr id="17" name="Text Placeholder 16">
            <a:extLst>
              <a:ext uri="{FF2B5EF4-FFF2-40B4-BE49-F238E27FC236}">
                <a16:creationId xmlns:a16="http://schemas.microsoft.com/office/drawing/2014/main" id="{494379C9-740F-4D36-9B1C-71C6680BD613}"/>
              </a:ext>
            </a:extLst>
          </p:cNvPr>
          <p:cNvSpPr>
            <a:spLocks noGrp="1"/>
          </p:cNvSpPr>
          <p:nvPr>
            <p:ph type="body" sz="quarter" idx="10" hasCustomPrompt="1"/>
          </p:nvPr>
        </p:nvSpPr>
        <p:spPr>
          <a:xfrm>
            <a:off x="369570" y="5328101"/>
            <a:ext cx="2795240" cy="337457"/>
          </a:xfrm>
          <a:prstGeom prst="rect">
            <a:avLst/>
          </a:prstGeom>
        </p:spPr>
        <p:txBody>
          <a:bodyPr anchor="t" anchorCtr="0"/>
          <a:lstStyle>
            <a:lvl1pPr marL="0" indent="0" algn="l">
              <a:buNone/>
              <a:defRPr sz="1400" b="0">
                <a:solidFill>
                  <a:srgbClr val="5D6367"/>
                </a:solidFill>
              </a:defRPr>
            </a:lvl1pPr>
          </a:lstStyle>
          <a:p>
            <a:pPr lvl="0"/>
            <a:r>
              <a:rPr lang="en-SG" dirty="0"/>
              <a:t>Date</a:t>
            </a:r>
          </a:p>
        </p:txBody>
      </p:sp>
      <p:sp>
        <p:nvSpPr>
          <p:cNvPr id="11" name="Text Placeholder 16">
            <a:extLst>
              <a:ext uri="{FF2B5EF4-FFF2-40B4-BE49-F238E27FC236}">
                <a16:creationId xmlns:a16="http://schemas.microsoft.com/office/drawing/2014/main" id="{459FCA0F-AE5F-4406-8124-EE906EDED411}"/>
              </a:ext>
            </a:extLst>
          </p:cNvPr>
          <p:cNvSpPr>
            <a:spLocks noGrp="1"/>
          </p:cNvSpPr>
          <p:nvPr>
            <p:ph type="body" sz="quarter" idx="11" hasCustomPrompt="1"/>
          </p:nvPr>
        </p:nvSpPr>
        <p:spPr>
          <a:xfrm>
            <a:off x="369569" y="5766747"/>
            <a:ext cx="4202431" cy="335438"/>
          </a:xfrm>
          <a:prstGeom prst="rect">
            <a:avLst/>
          </a:prstGeom>
        </p:spPr>
        <p:txBody>
          <a:bodyPr anchor="t" anchorCtr="0"/>
          <a:lstStyle>
            <a:lvl1pPr marL="0" indent="0" algn="l">
              <a:buNone/>
              <a:defRPr sz="1400" b="0">
                <a:solidFill>
                  <a:srgbClr val="5D6367"/>
                </a:solidFill>
              </a:defRPr>
            </a:lvl1pPr>
          </a:lstStyle>
          <a:p>
            <a:pPr lvl="0"/>
            <a:r>
              <a:rPr lang="en-SG" dirty="0"/>
              <a:t>Presenter’s Name and Department/Organisation</a:t>
            </a:r>
          </a:p>
        </p:txBody>
      </p:sp>
      <p:sp>
        <p:nvSpPr>
          <p:cNvPr id="8" name="TextBox 7">
            <a:extLst>
              <a:ext uri="{FF2B5EF4-FFF2-40B4-BE49-F238E27FC236}">
                <a16:creationId xmlns:a16="http://schemas.microsoft.com/office/drawing/2014/main" id="{77379605-55E6-4704-916B-30B1A00526BC}"/>
              </a:ext>
            </a:extLst>
          </p:cNvPr>
          <p:cNvSpPr txBox="1"/>
          <p:nvPr userDrawn="1"/>
        </p:nvSpPr>
        <p:spPr>
          <a:xfrm>
            <a:off x="2673350" y="552450"/>
            <a:ext cx="2057400" cy="338554"/>
          </a:xfrm>
          <a:prstGeom prst="rect">
            <a:avLst/>
          </a:prstGeom>
          <a:solidFill>
            <a:schemeClr val="tx2">
              <a:lumMod val="20000"/>
              <a:lumOff val="80000"/>
            </a:schemeClr>
          </a:solidFill>
        </p:spPr>
        <p:txBody>
          <a:bodyPr wrap="square" rtlCol="0">
            <a:spAutoFit/>
          </a:bodyPr>
          <a:lstStyle/>
          <a:p>
            <a:r>
              <a:rPr lang="en-SG" sz="1600" dirty="0">
                <a:solidFill>
                  <a:srgbClr val="000000"/>
                </a:solidFill>
              </a:rPr>
              <a:t>Insert company logo</a:t>
            </a:r>
          </a:p>
        </p:txBody>
      </p:sp>
    </p:spTree>
    <p:extLst>
      <p:ext uri="{BB962C8B-B14F-4D97-AF65-F5344CB8AC3E}">
        <p14:creationId xmlns:p14="http://schemas.microsoft.com/office/powerpoint/2010/main" val="32285757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A21EDE-C93C-44BB-AE41-16EEE316CE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611" y="6055138"/>
            <a:ext cx="1300447" cy="802861"/>
          </a:xfrm>
          <a:prstGeom prst="rect">
            <a:avLst/>
          </a:prstGeom>
        </p:spPr>
      </p:pic>
      <p:pic>
        <p:nvPicPr>
          <p:cNvPr id="8" name="Picture 7">
            <a:extLst>
              <a:ext uri="{FF2B5EF4-FFF2-40B4-BE49-F238E27FC236}">
                <a16:creationId xmlns:a16="http://schemas.microsoft.com/office/drawing/2014/main" id="{425FBE3B-AB14-41AA-A431-4326727C76B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94299" y="0"/>
            <a:ext cx="3949700" cy="3549651"/>
          </a:xfrm>
          <a:prstGeom prst="rect">
            <a:avLst/>
          </a:prstGeom>
        </p:spPr>
      </p:pic>
      <p:sp>
        <p:nvSpPr>
          <p:cNvPr id="17" name="TextBox 16"/>
          <p:cNvSpPr txBox="1"/>
          <p:nvPr userDrawn="1"/>
        </p:nvSpPr>
        <p:spPr>
          <a:xfrm>
            <a:off x="508002" y="6431280"/>
            <a:ext cx="184731" cy="369332"/>
          </a:xfrm>
          <a:prstGeom prst="rect">
            <a:avLst/>
          </a:prstGeom>
          <a:noFill/>
        </p:spPr>
        <p:txBody>
          <a:bodyPr wrap="none" rtlCol="0">
            <a:spAutoFit/>
          </a:bodyPr>
          <a:lstStyle/>
          <a:p>
            <a:endParaRPr lang="en-US" sz="1800" dirty="0"/>
          </a:p>
        </p:txBody>
      </p:sp>
      <p:sp>
        <p:nvSpPr>
          <p:cNvPr id="5" name="TextBox 4">
            <a:extLst>
              <a:ext uri="{FF2B5EF4-FFF2-40B4-BE49-F238E27FC236}">
                <a16:creationId xmlns:a16="http://schemas.microsoft.com/office/drawing/2014/main" id="{9F84B254-6ABE-410E-B61A-BD0E73BAD8F2}"/>
              </a:ext>
            </a:extLst>
          </p:cNvPr>
          <p:cNvSpPr txBox="1"/>
          <p:nvPr userDrawn="1"/>
        </p:nvSpPr>
        <p:spPr>
          <a:xfrm>
            <a:off x="508002" y="6431280"/>
            <a:ext cx="184731" cy="369332"/>
          </a:xfrm>
          <a:prstGeom prst="rect">
            <a:avLst/>
          </a:prstGeom>
          <a:noFill/>
        </p:spPr>
        <p:txBody>
          <a:bodyPr wrap="none" rtlCol="0">
            <a:spAutoFit/>
          </a:bodyPr>
          <a:lstStyle/>
          <a:p>
            <a:endParaRPr lang="en-US" sz="1800" dirty="0"/>
          </a:p>
        </p:txBody>
      </p:sp>
      <p:sp>
        <p:nvSpPr>
          <p:cNvPr id="6" name="Title 1">
            <a:extLst>
              <a:ext uri="{FF2B5EF4-FFF2-40B4-BE49-F238E27FC236}">
                <a16:creationId xmlns:a16="http://schemas.microsoft.com/office/drawing/2014/main" id="{C424F3B2-C31F-4E5F-BBCE-0B1DED00E7B8}"/>
              </a:ext>
            </a:extLst>
          </p:cNvPr>
          <p:cNvSpPr>
            <a:spLocks noGrp="1"/>
          </p:cNvSpPr>
          <p:nvPr>
            <p:ph type="title"/>
          </p:nvPr>
        </p:nvSpPr>
        <p:spPr>
          <a:xfrm>
            <a:off x="358775" y="352326"/>
            <a:ext cx="8423275" cy="984716"/>
          </a:xfrm>
          <a:prstGeom prst="rect">
            <a:avLst/>
          </a:prstGeom>
        </p:spPr>
        <p:txBody>
          <a:bodyPr/>
          <a:lstStyle>
            <a:lvl1pPr algn="l">
              <a:defRPr sz="2800" b="1"/>
            </a:lvl1pPr>
          </a:lstStyle>
          <a:p>
            <a:r>
              <a:rPr lang="en-US" dirty="0"/>
              <a:t>Click to edit Master title style</a:t>
            </a:r>
            <a:endParaRPr lang="en-SG" dirty="0"/>
          </a:p>
        </p:txBody>
      </p:sp>
      <p:sp>
        <p:nvSpPr>
          <p:cNvPr id="7" name="Text Placeholder 3">
            <a:extLst>
              <a:ext uri="{FF2B5EF4-FFF2-40B4-BE49-F238E27FC236}">
                <a16:creationId xmlns:a16="http://schemas.microsoft.com/office/drawing/2014/main" id="{A001B2CA-C42C-4147-B293-7F6A7E79C2DC}"/>
              </a:ext>
            </a:extLst>
          </p:cNvPr>
          <p:cNvSpPr>
            <a:spLocks noGrp="1"/>
          </p:cNvSpPr>
          <p:nvPr>
            <p:ph type="body" sz="quarter" idx="10"/>
          </p:nvPr>
        </p:nvSpPr>
        <p:spPr>
          <a:xfrm>
            <a:off x="358775" y="1713184"/>
            <a:ext cx="8423275" cy="4516166"/>
          </a:xfrm>
          <a:prstGeom prst="rect">
            <a:avLst/>
          </a:prstGeom>
        </p:spPr>
        <p:txBody>
          <a:bodyPr/>
          <a:lstStyle>
            <a:lvl1pPr>
              <a:defRPr sz="2400">
                <a:solidFill>
                  <a:srgbClr val="5D6367"/>
                </a:solidFill>
              </a:defRPr>
            </a:lvl1pPr>
            <a:lvl2pPr>
              <a:defRPr sz="2000">
                <a:solidFill>
                  <a:srgbClr val="5D6367"/>
                </a:solidFill>
              </a:defRPr>
            </a:lvl2pPr>
            <a:lvl3pPr>
              <a:defRPr sz="1800">
                <a:solidFill>
                  <a:srgbClr val="5D6367"/>
                </a:solidFill>
              </a:defRPr>
            </a:lvl3pPr>
            <a:lvl4pPr>
              <a:defRPr sz="1600">
                <a:solidFill>
                  <a:srgbClr val="5D6367"/>
                </a:solidFill>
              </a:defRPr>
            </a:lvl4pPr>
            <a:lvl5pPr>
              <a:defRPr sz="1600">
                <a:solidFill>
                  <a:srgbClr val="5D636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3" name="Slide Number Placeholder 2">
            <a:extLst>
              <a:ext uri="{FF2B5EF4-FFF2-40B4-BE49-F238E27FC236}">
                <a16:creationId xmlns:a16="http://schemas.microsoft.com/office/drawing/2014/main" id="{B41C2B00-1812-43D2-9E03-76A4CB877A2C}"/>
              </a:ext>
            </a:extLst>
          </p:cNvPr>
          <p:cNvSpPr>
            <a:spLocks noGrp="1"/>
          </p:cNvSpPr>
          <p:nvPr>
            <p:ph type="sldNum" sz="quarter" idx="11"/>
          </p:nvPr>
        </p:nvSpPr>
        <p:spPr/>
        <p:txBody>
          <a:bodyPr/>
          <a:lstStyle/>
          <a:p>
            <a:fld id="{8584D53F-AF5E-4723-96CB-40045B6453DE}" type="slidenum">
              <a:rPr lang="en-SG" smtClean="0"/>
              <a:t>‹#›</a:t>
            </a:fld>
            <a:r>
              <a:rPr lang="en-SG" dirty="0"/>
              <a:t> of 20</a:t>
            </a:r>
          </a:p>
        </p:txBody>
      </p:sp>
    </p:spTree>
    <p:extLst>
      <p:ext uri="{BB962C8B-B14F-4D97-AF65-F5344CB8AC3E}">
        <p14:creationId xmlns:p14="http://schemas.microsoft.com/office/powerpoint/2010/main" val="11223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solidFill>
          <a:srgbClr val="9CC8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858314-F50C-44B5-9935-40FA6E7B1FD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587875" y="-918469"/>
            <a:ext cx="5103372" cy="4708938"/>
          </a:xfrm>
          <a:prstGeom prst="rect">
            <a:avLst/>
          </a:prstGeom>
        </p:spPr>
      </p:pic>
      <p:sp>
        <p:nvSpPr>
          <p:cNvPr id="2" name="Title 1">
            <a:extLst>
              <a:ext uri="{FF2B5EF4-FFF2-40B4-BE49-F238E27FC236}">
                <a16:creationId xmlns:a16="http://schemas.microsoft.com/office/drawing/2014/main" id="{9C1D8294-54AE-4DBC-ACB8-E65C822A3E07}"/>
              </a:ext>
            </a:extLst>
          </p:cNvPr>
          <p:cNvSpPr>
            <a:spLocks noGrp="1"/>
          </p:cNvSpPr>
          <p:nvPr>
            <p:ph type="title"/>
          </p:nvPr>
        </p:nvSpPr>
        <p:spPr>
          <a:xfrm>
            <a:off x="362635" y="313596"/>
            <a:ext cx="8438465" cy="1029429"/>
          </a:xfrm>
          <a:prstGeom prst="rect">
            <a:avLst/>
          </a:prstGeom>
        </p:spPr>
        <p:txBody>
          <a:bodyPr/>
          <a:lstStyle>
            <a:lvl1pPr algn="l">
              <a:defRPr sz="3000" b="1">
                <a:solidFill>
                  <a:schemeClr val="bg1"/>
                </a:solidFill>
              </a:defRPr>
            </a:lvl1pPr>
          </a:lstStyle>
          <a:p>
            <a:r>
              <a:rPr lang="en-US" dirty="0"/>
              <a:t>Click to edit Master title style</a:t>
            </a:r>
            <a:endParaRPr lang="en-SG" dirty="0"/>
          </a:p>
        </p:txBody>
      </p:sp>
      <p:sp>
        <p:nvSpPr>
          <p:cNvPr id="4" name="Text Placeholder 3">
            <a:extLst>
              <a:ext uri="{FF2B5EF4-FFF2-40B4-BE49-F238E27FC236}">
                <a16:creationId xmlns:a16="http://schemas.microsoft.com/office/drawing/2014/main" id="{71735218-AC0B-43A9-8A19-C3067ACEF488}"/>
              </a:ext>
            </a:extLst>
          </p:cNvPr>
          <p:cNvSpPr>
            <a:spLocks noGrp="1"/>
          </p:cNvSpPr>
          <p:nvPr>
            <p:ph type="body" sz="quarter" idx="10"/>
          </p:nvPr>
        </p:nvSpPr>
        <p:spPr>
          <a:xfrm>
            <a:off x="362635" y="1713315"/>
            <a:ext cx="8450480" cy="4544609"/>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pic>
        <p:nvPicPr>
          <p:cNvPr id="6" name="Picture 5">
            <a:extLst>
              <a:ext uri="{FF2B5EF4-FFF2-40B4-BE49-F238E27FC236}">
                <a16:creationId xmlns:a16="http://schemas.microsoft.com/office/drawing/2014/main" id="{FFAC333D-23B3-42EE-9B81-3EDECC5F60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5923052"/>
            <a:ext cx="1571626" cy="1205156"/>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bg>
      <p:bgPr>
        <a:solidFill>
          <a:srgbClr val="00963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858314-F50C-44B5-9935-40FA6E7B1FD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587875" y="-918469"/>
            <a:ext cx="5103372" cy="4708938"/>
          </a:xfrm>
          <a:prstGeom prst="rect">
            <a:avLst/>
          </a:prstGeom>
        </p:spPr>
      </p:pic>
      <p:sp>
        <p:nvSpPr>
          <p:cNvPr id="7" name="Title 1">
            <a:extLst>
              <a:ext uri="{FF2B5EF4-FFF2-40B4-BE49-F238E27FC236}">
                <a16:creationId xmlns:a16="http://schemas.microsoft.com/office/drawing/2014/main" id="{F726B161-16AE-4077-AECC-509B3CBAEB1F}"/>
              </a:ext>
            </a:extLst>
          </p:cNvPr>
          <p:cNvSpPr>
            <a:spLocks noGrp="1"/>
          </p:cNvSpPr>
          <p:nvPr>
            <p:ph type="title"/>
          </p:nvPr>
        </p:nvSpPr>
        <p:spPr>
          <a:xfrm>
            <a:off x="362635" y="313596"/>
            <a:ext cx="8438465" cy="1029429"/>
          </a:xfrm>
          <a:prstGeom prst="rect">
            <a:avLst/>
          </a:prstGeom>
        </p:spPr>
        <p:txBody>
          <a:bodyPr/>
          <a:lstStyle>
            <a:lvl1pPr algn="l">
              <a:defRPr sz="3000" b="1">
                <a:solidFill>
                  <a:schemeClr val="bg1"/>
                </a:solidFill>
              </a:defRPr>
            </a:lvl1pPr>
          </a:lstStyle>
          <a:p>
            <a:r>
              <a:rPr lang="en-US" dirty="0"/>
              <a:t>Click to edit Master title style</a:t>
            </a:r>
            <a:endParaRPr lang="en-SG" dirty="0"/>
          </a:p>
        </p:txBody>
      </p:sp>
      <p:sp>
        <p:nvSpPr>
          <p:cNvPr id="9" name="Text Placeholder 3">
            <a:extLst>
              <a:ext uri="{FF2B5EF4-FFF2-40B4-BE49-F238E27FC236}">
                <a16:creationId xmlns:a16="http://schemas.microsoft.com/office/drawing/2014/main" id="{2CCC3531-1655-4CD0-BAEB-231EDC9187E9}"/>
              </a:ext>
            </a:extLst>
          </p:cNvPr>
          <p:cNvSpPr>
            <a:spLocks noGrp="1"/>
          </p:cNvSpPr>
          <p:nvPr>
            <p:ph type="body" sz="quarter" idx="10"/>
          </p:nvPr>
        </p:nvSpPr>
        <p:spPr>
          <a:xfrm>
            <a:off x="362635" y="1713315"/>
            <a:ext cx="8450480" cy="4544609"/>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pic>
        <p:nvPicPr>
          <p:cNvPr id="10" name="Picture 9">
            <a:extLst>
              <a:ext uri="{FF2B5EF4-FFF2-40B4-BE49-F238E27FC236}">
                <a16:creationId xmlns:a16="http://schemas.microsoft.com/office/drawing/2014/main" id="{5602B748-925F-40FB-96DA-18DE3D87929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5923052"/>
            <a:ext cx="1571626" cy="1205156"/>
          </a:xfrm>
          <a:prstGeom prst="rect">
            <a:avLst/>
          </a:prstGeom>
        </p:spPr>
      </p:pic>
    </p:spTree>
    <p:extLst>
      <p:ext uri="{BB962C8B-B14F-4D97-AF65-F5344CB8AC3E}">
        <p14:creationId xmlns:p14="http://schemas.microsoft.com/office/powerpoint/2010/main" val="387963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bg>
      <p:bgPr>
        <a:solidFill>
          <a:srgbClr val="90909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858314-F50C-44B5-9935-40FA6E7B1FD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587875" y="-918469"/>
            <a:ext cx="5103372" cy="4708938"/>
          </a:xfrm>
          <a:prstGeom prst="rect">
            <a:avLst/>
          </a:prstGeom>
        </p:spPr>
      </p:pic>
      <p:sp>
        <p:nvSpPr>
          <p:cNvPr id="7" name="Title 1">
            <a:extLst>
              <a:ext uri="{FF2B5EF4-FFF2-40B4-BE49-F238E27FC236}">
                <a16:creationId xmlns:a16="http://schemas.microsoft.com/office/drawing/2014/main" id="{B25258BE-19D7-4826-87A2-F46E948731F9}"/>
              </a:ext>
            </a:extLst>
          </p:cNvPr>
          <p:cNvSpPr>
            <a:spLocks noGrp="1"/>
          </p:cNvSpPr>
          <p:nvPr>
            <p:ph type="title"/>
          </p:nvPr>
        </p:nvSpPr>
        <p:spPr>
          <a:xfrm>
            <a:off x="362635" y="313596"/>
            <a:ext cx="8438465" cy="1029429"/>
          </a:xfrm>
          <a:prstGeom prst="rect">
            <a:avLst/>
          </a:prstGeom>
        </p:spPr>
        <p:txBody>
          <a:bodyPr/>
          <a:lstStyle>
            <a:lvl1pPr algn="l">
              <a:defRPr sz="3000" b="1">
                <a:solidFill>
                  <a:schemeClr val="bg1"/>
                </a:solidFill>
              </a:defRPr>
            </a:lvl1pPr>
          </a:lstStyle>
          <a:p>
            <a:r>
              <a:rPr lang="en-US" dirty="0"/>
              <a:t>Click to edit Master title style</a:t>
            </a:r>
            <a:endParaRPr lang="en-SG" dirty="0"/>
          </a:p>
        </p:txBody>
      </p:sp>
      <p:sp>
        <p:nvSpPr>
          <p:cNvPr id="9" name="Text Placeholder 3">
            <a:extLst>
              <a:ext uri="{FF2B5EF4-FFF2-40B4-BE49-F238E27FC236}">
                <a16:creationId xmlns:a16="http://schemas.microsoft.com/office/drawing/2014/main" id="{32D28C4A-C8AF-4B9E-A3D4-A1FC300426BA}"/>
              </a:ext>
            </a:extLst>
          </p:cNvPr>
          <p:cNvSpPr>
            <a:spLocks noGrp="1"/>
          </p:cNvSpPr>
          <p:nvPr>
            <p:ph type="body" sz="quarter" idx="10"/>
          </p:nvPr>
        </p:nvSpPr>
        <p:spPr>
          <a:xfrm>
            <a:off x="362635" y="1713315"/>
            <a:ext cx="8450480" cy="4544609"/>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pic>
        <p:nvPicPr>
          <p:cNvPr id="10" name="Picture 9">
            <a:extLst>
              <a:ext uri="{FF2B5EF4-FFF2-40B4-BE49-F238E27FC236}">
                <a16:creationId xmlns:a16="http://schemas.microsoft.com/office/drawing/2014/main" id="{F799C3C2-454B-4545-B0BB-080280800B7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5923052"/>
            <a:ext cx="1571626" cy="1205156"/>
          </a:xfrm>
          <a:prstGeom prst="rect">
            <a:avLst/>
          </a:prstGeom>
        </p:spPr>
      </p:pic>
    </p:spTree>
    <p:extLst>
      <p:ext uri="{BB962C8B-B14F-4D97-AF65-F5344CB8AC3E}">
        <p14:creationId xmlns:p14="http://schemas.microsoft.com/office/powerpoint/2010/main" val="99267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p:bg>
      <p:bgPr>
        <a:solidFill>
          <a:srgbClr val="00ADC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858314-F50C-44B5-9935-40FA6E7B1FDA}"/>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587875" y="-918469"/>
            <a:ext cx="5103372" cy="4708938"/>
          </a:xfrm>
          <a:prstGeom prst="rect">
            <a:avLst/>
          </a:prstGeom>
        </p:spPr>
      </p:pic>
      <p:sp>
        <p:nvSpPr>
          <p:cNvPr id="9" name="Title 1">
            <a:extLst>
              <a:ext uri="{FF2B5EF4-FFF2-40B4-BE49-F238E27FC236}">
                <a16:creationId xmlns:a16="http://schemas.microsoft.com/office/drawing/2014/main" id="{8445B084-4E78-4067-A865-E1918B67BF91}"/>
              </a:ext>
            </a:extLst>
          </p:cNvPr>
          <p:cNvSpPr>
            <a:spLocks noGrp="1"/>
          </p:cNvSpPr>
          <p:nvPr>
            <p:ph type="title"/>
          </p:nvPr>
        </p:nvSpPr>
        <p:spPr>
          <a:xfrm>
            <a:off x="362635" y="313596"/>
            <a:ext cx="8438465" cy="1029429"/>
          </a:xfrm>
          <a:prstGeom prst="rect">
            <a:avLst/>
          </a:prstGeom>
        </p:spPr>
        <p:txBody>
          <a:bodyPr/>
          <a:lstStyle>
            <a:lvl1pPr algn="l">
              <a:defRPr sz="3000" b="1">
                <a:solidFill>
                  <a:schemeClr val="bg1"/>
                </a:solidFill>
              </a:defRPr>
            </a:lvl1pPr>
          </a:lstStyle>
          <a:p>
            <a:r>
              <a:rPr lang="en-US" dirty="0"/>
              <a:t>Click to edit Master title style</a:t>
            </a:r>
            <a:endParaRPr lang="en-SG" dirty="0"/>
          </a:p>
        </p:txBody>
      </p:sp>
      <p:sp>
        <p:nvSpPr>
          <p:cNvPr id="10" name="Text Placeholder 3">
            <a:extLst>
              <a:ext uri="{FF2B5EF4-FFF2-40B4-BE49-F238E27FC236}">
                <a16:creationId xmlns:a16="http://schemas.microsoft.com/office/drawing/2014/main" id="{FF7A0228-B2EB-45BA-AFDC-6AD7709CC14B}"/>
              </a:ext>
            </a:extLst>
          </p:cNvPr>
          <p:cNvSpPr>
            <a:spLocks noGrp="1"/>
          </p:cNvSpPr>
          <p:nvPr>
            <p:ph type="body" sz="quarter" idx="10"/>
          </p:nvPr>
        </p:nvSpPr>
        <p:spPr>
          <a:xfrm>
            <a:off x="362635" y="1713315"/>
            <a:ext cx="8450480" cy="4544609"/>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pic>
        <p:nvPicPr>
          <p:cNvPr id="7" name="Picture 6">
            <a:extLst>
              <a:ext uri="{FF2B5EF4-FFF2-40B4-BE49-F238E27FC236}">
                <a16:creationId xmlns:a16="http://schemas.microsoft.com/office/drawing/2014/main" id="{9130B1AD-6267-4182-989F-19FCAF133A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5923052"/>
            <a:ext cx="1571626" cy="1205156"/>
          </a:xfrm>
          <a:prstGeom prst="rect">
            <a:avLst/>
          </a:prstGeom>
        </p:spPr>
      </p:pic>
    </p:spTree>
    <p:extLst>
      <p:ext uri="{BB962C8B-B14F-4D97-AF65-F5344CB8AC3E}">
        <p14:creationId xmlns:p14="http://schemas.microsoft.com/office/powerpoint/2010/main" val="1566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C36378-D4CA-416C-B7E4-EE2A095C9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611" y="6055138"/>
            <a:ext cx="1300447" cy="802861"/>
          </a:xfrm>
          <a:prstGeom prst="rect">
            <a:avLst/>
          </a:prstGeom>
        </p:spPr>
      </p:pic>
      <p:pic>
        <p:nvPicPr>
          <p:cNvPr id="4" name="Picture 3">
            <a:extLst>
              <a:ext uri="{FF2B5EF4-FFF2-40B4-BE49-F238E27FC236}">
                <a16:creationId xmlns:a16="http://schemas.microsoft.com/office/drawing/2014/main" id="{F6BA6B6C-EE03-4552-9B2E-8205AE6C96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94299" y="0"/>
            <a:ext cx="3949700" cy="3549651"/>
          </a:xfrm>
          <a:prstGeom prst="rect">
            <a:avLst/>
          </a:prstGeom>
        </p:spPr>
      </p:pic>
      <p:sp>
        <p:nvSpPr>
          <p:cNvPr id="17" name="TextBox 16"/>
          <p:cNvSpPr txBox="1"/>
          <p:nvPr userDrawn="1"/>
        </p:nvSpPr>
        <p:spPr>
          <a:xfrm>
            <a:off x="508002" y="6431280"/>
            <a:ext cx="184731" cy="369332"/>
          </a:xfrm>
          <a:prstGeom prst="rect">
            <a:avLst/>
          </a:prstGeom>
          <a:noFill/>
        </p:spPr>
        <p:txBody>
          <a:bodyPr wrap="none" rtlCol="0">
            <a:spAutoFit/>
          </a:bodyPr>
          <a:lstStyle/>
          <a:p>
            <a:endParaRPr lang="en-US" sz="1800" dirty="0"/>
          </a:p>
        </p:txBody>
      </p:sp>
      <p:sp>
        <p:nvSpPr>
          <p:cNvPr id="3" name="Slide Number Placeholder 2">
            <a:extLst>
              <a:ext uri="{FF2B5EF4-FFF2-40B4-BE49-F238E27FC236}">
                <a16:creationId xmlns:a16="http://schemas.microsoft.com/office/drawing/2014/main" id="{43D3F35B-E734-4C5A-BDD1-FD8EF9DD7B06}"/>
              </a:ext>
            </a:extLst>
          </p:cNvPr>
          <p:cNvSpPr>
            <a:spLocks noGrp="1"/>
          </p:cNvSpPr>
          <p:nvPr>
            <p:ph type="sldNum" sz="quarter" idx="11"/>
          </p:nvPr>
        </p:nvSpPr>
        <p:spPr>
          <a:xfrm>
            <a:off x="7025763" y="6489291"/>
            <a:ext cx="2057400" cy="262740"/>
          </a:xfrm>
        </p:spPr>
        <p:txBody>
          <a:bodyPr/>
          <a:lstStyle/>
          <a:p>
            <a:fld id="{8584D53F-AF5E-4723-96CB-40045B6453DE}" type="slidenum">
              <a:rPr lang="en-SG" smtClean="0"/>
              <a:t>‹#›</a:t>
            </a:fld>
            <a:endParaRPr lang="en-SG"/>
          </a:p>
        </p:txBody>
      </p:sp>
    </p:spTree>
    <p:extLst>
      <p:ext uri="{BB962C8B-B14F-4D97-AF65-F5344CB8AC3E}">
        <p14:creationId xmlns:p14="http://schemas.microsoft.com/office/powerpoint/2010/main" val="26373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46088-B53B-488F-AFC5-B103662671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94299" y="0"/>
            <a:ext cx="3949700" cy="3549651"/>
          </a:xfrm>
          <a:prstGeom prst="rect">
            <a:avLst/>
          </a:prstGeom>
        </p:spPr>
      </p:pic>
      <p:sp>
        <p:nvSpPr>
          <p:cNvPr id="3" name="Text Placeholder 2">
            <a:extLst>
              <a:ext uri="{FF2B5EF4-FFF2-40B4-BE49-F238E27FC236}">
                <a16:creationId xmlns:a16="http://schemas.microsoft.com/office/drawing/2014/main" id="{22460CA8-7743-455D-89C7-C9A2048B067E}"/>
              </a:ext>
            </a:extLst>
          </p:cNvPr>
          <p:cNvSpPr>
            <a:spLocks noGrp="1"/>
          </p:cNvSpPr>
          <p:nvPr>
            <p:ph type="body" sz="quarter" idx="10" hasCustomPrompt="1"/>
          </p:nvPr>
        </p:nvSpPr>
        <p:spPr>
          <a:xfrm>
            <a:off x="0" y="2527392"/>
            <a:ext cx="9144000" cy="929217"/>
          </a:xfrm>
          <a:prstGeom prst="rect">
            <a:avLst/>
          </a:prstGeom>
        </p:spPr>
        <p:txBody>
          <a:bodyPr/>
          <a:lstStyle>
            <a:lvl1pPr marL="0" indent="0" algn="ctr">
              <a:buNone/>
              <a:defRPr sz="2800" b="1"/>
            </a:lvl1pPr>
          </a:lstStyle>
          <a:p>
            <a:pPr lvl="0"/>
            <a:r>
              <a:rPr lang="en-SG" dirty="0"/>
              <a:t>End note</a:t>
            </a:r>
          </a:p>
        </p:txBody>
      </p:sp>
      <p:pic>
        <p:nvPicPr>
          <p:cNvPr id="6" name="Picture 5">
            <a:extLst>
              <a:ext uri="{FF2B5EF4-FFF2-40B4-BE49-F238E27FC236}">
                <a16:creationId xmlns:a16="http://schemas.microsoft.com/office/drawing/2014/main" id="{BDDF5564-3528-4CDB-B0D3-768C21EEB764}"/>
              </a:ext>
            </a:extLst>
          </p:cNvPr>
          <p:cNvPicPr>
            <a:picLocks noChangeAspect="1"/>
          </p:cNvPicPr>
          <p:nvPr userDrawn="1"/>
        </p:nvPicPr>
        <p:blipFill rotWithShape="1">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90501" y="5397501"/>
            <a:ext cx="2171700" cy="1460500"/>
          </a:xfrm>
          <a:prstGeom prst="rect">
            <a:avLst/>
          </a:prstGeom>
        </p:spPr>
      </p:pic>
    </p:spTree>
    <p:extLst>
      <p:ext uri="{BB962C8B-B14F-4D97-AF65-F5344CB8AC3E}">
        <p14:creationId xmlns:p14="http://schemas.microsoft.com/office/powerpoint/2010/main" val="373963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E528E1-19C9-425C-8ED6-059AEB706D9C}"/>
              </a:ext>
            </a:extLst>
          </p:cNvPr>
          <p:cNvSpPr>
            <a:spLocks noGrp="1"/>
          </p:cNvSpPr>
          <p:nvPr>
            <p:ph type="sldNum" sz="quarter" idx="4"/>
          </p:nvPr>
        </p:nvSpPr>
        <p:spPr>
          <a:xfrm>
            <a:off x="7025763" y="6489291"/>
            <a:ext cx="2057400" cy="262740"/>
          </a:xfrm>
          <a:prstGeom prst="rect">
            <a:avLst/>
          </a:prstGeom>
        </p:spPr>
        <p:txBody>
          <a:bodyPr vert="horz" lIns="91440" tIns="45720" rIns="91440" bIns="45720" rtlCol="0" anchor="ctr"/>
          <a:lstStyle>
            <a:lvl1pPr algn="r">
              <a:defRPr sz="1200">
                <a:solidFill>
                  <a:schemeClr val="tx1">
                    <a:tint val="75000"/>
                  </a:schemeClr>
                </a:solidFill>
              </a:defRPr>
            </a:lvl1pPr>
          </a:lstStyle>
          <a:p>
            <a:fld id="{8584D53F-AF5E-4723-96CB-40045B6453DE}" type="slidenum">
              <a:rPr lang="en-SG" smtClean="0"/>
              <a:t>‹#›</a:t>
            </a:fld>
            <a:endParaRPr lang="en-SG"/>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0" r:id="rId1"/>
    <p:sldLayoutId id="2147493458" r:id="rId2"/>
    <p:sldLayoutId id="2147493457" r:id="rId3"/>
    <p:sldLayoutId id="2147493476" r:id="rId4"/>
    <p:sldLayoutId id="2147493477" r:id="rId5"/>
    <p:sldLayoutId id="2147493478" r:id="rId6"/>
    <p:sldLayoutId id="2147493465" r:id="rId7"/>
    <p:sldLayoutId id="2147493459" r:id="rId8"/>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al.sg/wshc/-/media/TAL/Wshc/Resources/Publications/Guides-and-Handbooks/Files/WSH-Near-Miss-Reporting.pdf" TargetMode="External"/><Relationship Id="rId1" Type="http://schemas.openxmlformats.org/officeDocument/2006/relationships/slideLayout" Target="../slideLayouts/slideLayout3.xml"/><Relationship Id="rId4" Type="http://schemas.openxmlformats.org/officeDocument/2006/relationships/hyperlink" Target="https://www.tal.sg/wshc/Resources/Publications/Guides-and-Handbooks/Guide-to-Near-Miss-Repor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4_cnDm1KH6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traitstimes.com/singapore/manpower/companies-should-report-near-misses-to-bring-down-industrial-accident-rate-zaq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F43D79-6DD6-46BD-8574-568688F0FE17}"/>
              </a:ext>
            </a:extLst>
          </p:cNvPr>
          <p:cNvSpPr>
            <a:spLocks noGrp="1"/>
          </p:cNvSpPr>
          <p:nvPr>
            <p:ph type="title"/>
          </p:nvPr>
        </p:nvSpPr>
        <p:spPr>
          <a:xfrm>
            <a:off x="369569" y="1793725"/>
            <a:ext cx="8241031" cy="1325033"/>
          </a:xfrm>
        </p:spPr>
        <p:txBody>
          <a:bodyPr/>
          <a:lstStyle/>
          <a:p>
            <a:r>
              <a:rPr lang="en-SG" sz="2400" b="0" dirty="0">
                <a:solidFill>
                  <a:schemeClr val="bg1">
                    <a:lumMod val="50000"/>
                  </a:schemeClr>
                </a:solidFill>
              </a:rPr>
              <a:t>Accident Prevention through</a:t>
            </a:r>
            <a:br>
              <a:rPr lang="en-SG" dirty="0"/>
            </a:br>
            <a:r>
              <a:rPr lang="en-SG" sz="4000" cap="small" dirty="0"/>
              <a:t>Near Miss Reporting</a:t>
            </a:r>
          </a:p>
        </p:txBody>
      </p:sp>
      <p:sp>
        <p:nvSpPr>
          <p:cNvPr id="3" name="TextBox 2">
            <a:extLst>
              <a:ext uri="{FF2B5EF4-FFF2-40B4-BE49-F238E27FC236}">
                <a16:creationId xmlns:a16="http://schemas.microsoft.com/office/drawing/2014/main" id="{38B245B6-9768-FA41-9973-36862A3D2AF4}"/>
              </a:ext>
            </a:extLst>
          </p:cNvPr>
          <p:cNvSpPr txBox="1"/>
          <p:nvPr/>
        </p:nvSpPr>
        <p:spPr>
          <a:xfrm>
            <a:off x="254977" y="5274566"/>
            <a:ext cx="4070838" cy="1061829"/>
          </a:xfrm>
          <a:prstGeom prst="rect">
            <a:avLst/>
          </a:prstGeom>
          <a:noFill/>
        </p:spPr>
        <p:txBody>
          <a:bodyPr wrap="square" rtlCol="0">
            <a:spAutoFit/>
          </a:bodyPr>
          <a:lstStyle/>
          <a:p>
            <a:pPr algn="just"/>
            <a:r>
              <a:rPr lang="en-GB" sz="900" dirty="0">
                <a:solidFill>
                  <a:schemeClr val="bg1">
                    <a:lumMod val="85000"/>
                  </a:schemeClr>
                </a:solidFill>
              </a:rPr>
              <a:t>All rights reserved, Feb 2021. The information provided in this training slides is accurate at time of publication. All examples shared in this training slides are meant for learning purposes only. The learning points for each example are not exhaustive and should not be taken to encapsulate all the responsibilities and obligations of the user of this training slides under the law. The Workplace Safety and Health Council does not accept any liability or responsibility for any modifications made to this set of training slides.</a:t>
            </a:r>
            <a:endParaRPr lang="en-US" sz="900" dirty="0">
              <a:solidFill>
                <a:schemeClr val="bg1">
                  <a:lumMod val="85000"/>
                </a:schemeClr>
              </a:solidFill>
            </a:endParaRPr>
          </a:p>
        </p:txBody>
      </p:sp>
      <p:sp>
        <p:nvSpPr>
          <p:cNvPr id="4" name="Title 5">
            <a:extLst>
              <a:ext uri="{FF2B5EF4-FFF2-40B4-BE49-F238E27FC236}">
                <a16:creationId xmlns:a16="http://schemas.microsoft.com/office/drawing/2014/main" id="{11C5F7DD-14D5-D442-9ACC-3AD7B3C18A5C}"/>
              </a:ext>
            </a:extLst>
          </p:cNvPr>
          <p:cNvSpPr txBox="1">
            <a:spLocks/>
          </p:cNvSpPr>
          <p:nvPr/>
        </p:nvSpPr>
        <p:spPr>
          <a:xfrm>
            <a:off x="5020659" y="5852160"/>
            <a:ext cx="3804142" cy="723115"/>
          </a:xfrm>
          <a:prstGeom prst="rect">
            <a:avLst/>
          </a:prstGeom>
        </p:spPr>
        <p:txBody>
          <a:bodyPr/>
          <a:lstStyle>
            <a:lvl1pPr algn="l" defTabSz="457189" rtl="0" eaLnBrk="1" latinLnBrk="0" hangingPunct="1">
              <a:spcBef>
                <a:spcPct val="0"/>
              </a:spcBef>
              <a:buNone/>
              <a:defRPr sz="3000" b="1" kern="1200">
                <a:solidFill>
                  <a:schemeClr val="tx1"/>
                </a:solidFill>
                <a:latin typeface="+mj-lt"/>
                <a:ea typeface="+mj-ea"/>
                <a:cs typeface="+mj-cs"/>
              </a:defRPr>
            </a:lvl1pPr>
          </a:lstStyle>
          <a:p>
            <a:pPr algn="r"/>
            <a:r>
              <a:rPr lang="en-SG" sz="2400" cap="small" dirty="0">
                <a:solidFill>
                  <a:srgbClr val="C00000"/>
                </a:solidFill>
              </a:rPr>
              <a:t>WSH Training Slides</a:t>
            </a:r>
          </a:p>
          <a:p>
            <a:pPr algn="r"/>
            <a:r>
              <a:rPr lang="en-SG" sz="1200" b="0" cap="small" dirty="0">
                <a:solidFill>
                  <a:srgbClr val="C00000"/>
                </a:solidFill>
              </a:rPr>
              <a:t>(with Manufacturing Examples)</a:t>
            </a:r>
          </a:p>
        </p:txBody>
      </p:sp>
    </p:spTree>
    <p:extLst>
      <p:ext uri="{BB962C8B-B14F-4D97-AF65-F5344CB8AC3E}">
        <p14:creationId xmlns:p14="http://schemas.microsoft.com/office/powerpoint/2010/main" val="3996875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A0E0-C66C-418A-9CF1-B38D3BB27034}"/>
              </a:ext>
            </a:extLst>
          </p:cNvPr>
          <p:cNvSpPr>
            <a:spLocks noGrp="1"/>
          </p:cNvSpPr>
          <p:nvPr>
            <p:ph type="title"/>
          </p:nvPr>
        </p:nvSpPr>
        <p:spPr>
          <a:xfrm>
            <a:off x="358776" y="352326"/>
            <a:ext cx="8363194" cy="849210"/>
          </a:xfrm>
        </p:spPr>
        <p:txBody>
          <a:bodyPr/>
          <a:lstStyle/>
          <a:p>
            <a:r>
              <a:rPr lang="en-GB" altLang="ko-KR" kern="0" dirty="0">
                <a:solidFill>
                  <a:schemeClr val="bg1">
                    <a:lumMod val="50000"/>
                  </a:schemeClr>
                </a:solidFill>
                <a:ea typeface="Gulim" pitchFamily="34" charset="-127"/>
                <a:cs typeface="Arial" pitchFamily="34" charset="0"/>
              </a:rPr>
              <a:t>NM Reporting: Key Components  </a:t>
            </a:r>
            <a:endParaRPr lang="en-SG" dirty="0"/>
          </a:p>
        </p:txBody>
      </p:sp>
      <p:sp>
        <p:nvSpPr>
          <p:cNvPr id="3" name="Text Placeholder 2">
            <a:extLst>
              <a:ext uri="{FF2B5EF4-FFF2-40B4-BE49-F238E27FC236}">
                <a16:creationId xmlns:a16="http://schemas.microsoft.com/office/drawing/2014/main" id="{65BBBCBF-250E-4856-8B44-B4601C2FBA1F}"/>
              </a:ext>
            </a:extLst>
          </p:cNvPr>
          <p:cNvSpPr>
            <a:spLocks noGrp="1"/>
          </p:cNvSpPr>
          <p:nvPr>
            <p:ph type="body" sz="quarter" idx="10"/>
          </p:nvPr>
        </p:nvSpPr>
        <p:spPr>
          <a:xfrm>
            <a:off x="358775" y="1266093"/>
            <a:ext cx="8425717" cy="4963258"/>
          </a:xfrm>
        </p:spPr>
        <p:txBody>
          <a:bodyPr/>
          <a:lstStyle/>
          <a:p>
            <a:pPr marL="457200" lvl="0" indent="-457200">
              <a:buFont typeface="+mj-lt"/>
              <a:buAutoNum type="arabicPeriod"/>
            </a:pPr>
            <a:r>
              <a:rPr lang="en-GB" u="sng" dirty="0">
                <a:solidFill>
                  <a:schemeClr val="tx1"/>
                </a:solidFill>
                <a:latin typeface="Calibri"/>
              </a:rPr>
              <a:t>Identify</a:t>
            </a:r>
            <a:r>
              <a:rPr lang="en-GB" dirty="0">
                <a:solidFill>
                  <a:schemeClr val="tx2"/>
                </a:solidFill>
                <a:latin typeface="Calibri"/>
              </a:rPr>
              <a:t>:  Recognise the incident as a near miss</a:t>
            </a:r>
          </a:p>
          <a:p>
            <a:pPr marL="457200" lvl="0" indent="-457200">
              <a:buFont typeface="+mj-lt"/>
              <a:buAutoNum type="arabicPeriod"/>
            </a:pPr>
            <a:endParaRPr lang="en-GB" dirty="0">
              <a:solidFill>
                <a:schemeClr val="tx2"/>
              </a:solidFill>
              <a:latin typeface="Calibri"/>
            </a:endParaRPr>
          </a:p>
          <a:p>
            <a:pPr marL="457200" indent="-457200">
              <a:buFont typeface="+mj-lt"/>
              <a:buAutoNum type="arabicPeriod"/>
            </a:pPr>
            <a:r>
              <a:rPr lang="en-GB" u="sng" dirty="0">
                <a:solidFill>
                  <a:schemeClr val="tx1"/>
                </a:solidFill>
                <a:latin typeface="Calibri"/>
              </a:rPr>
              <a:t>Report</a:t>
            </a:r>
            <a:r>
              <a:rPr lang="en-GB" dirty="0">
                <a:solidFill>
                  <a:schemeClr val="tx2"/>
                </a:solidFill>
                <a:latin typeface="Calibri"/>
              </a:rPr>
              <a:t>:  Report to supervisor, WSH Officer or WSH Committee.</a:t>
            </a:r>
          </a:p>
          <a:p>
            <a:pPr marL="457200" indent="-457200">
              <a:buFont typeface="+mj-lt"/>
              <a:buAutoNum type="arabicPeriod"/>
            </a:pPr>
            <a:endParaRPr lang="en-GB" dirty="0">
              <a:solidFill>
                <a:schemeClr val="tx2"/>
              </a:solidFill>
              <a:latin typeface="Calibri"/>
            </a:endParaRPr>
          </a:p>
          <a:p>
            <a:pPr marL="457200" indent="-457200">
              <a:buFont typeface="+mj-lt"/>
              <a:buAutoNum type="arabicPeriod"/>
            </a:pPr>
            <a:r>
              <a:rPr lang="en-GB" u="sng" dirty="0">
                <a:solidFill>
                  <a:srgbClr val="C00000"/>
                </a:solidFill>
                <a:latin typeface="Calibri"/>
              </a:rPr>
              <a:t>Investigate</a:t>
            </a:r>
            <a:r>
              <a:rPr lang="en-GB" dirty="0">
                <a:solidFill>
                  <a:schemeClr val="tx2"/>
                </a:solidFill>
                <a:latin typeface="Calibri"/>
              </a:rPr>
              <a:t>:  Find out what happened &amp; identify the problem</a:t>
            </a:r>
          </a:p>
          <a:p>
            <a:pPr marL="457200" indent="-457200">
              <a:buFont typeface="+mj-lt"/>
              <a:buAutoNum type="arabicPeriod"/>
            </a:pPr>
            <a:endParaRPr lang="en-GB" dirty="0">
              <a:solidFill>
                <a:schemeClr val="tx2"/>
              </a:solidFill>
              <a:latin typeface="Calibri"/>
            </a:endParaRPr>
          </a:p>
          <a:p>
            <a:pPr marL="457200" indent="-457200">
              <a:buFont typeface="+mj-lt"/>
              <a:buAutoNum type="arabicPeriod"/>
            </a:pPr>
            <a:r>
              <a:rPr lang="en-GB" u="sng" dirty="0">
                <a:solidFill>
                  <a:srgbClr val="C00000"/>
                </a:solidFill>
                <a:latin typeface="Calibri"/>
              </a:rPr>
              <a:t>Intervene</a:t>
            </a:r>
            <a:r>
              <a:rPr lang="en-GB" dirty="0">
                <a:solidFill>
                  <a:schemeClr val="tx2"/>
                </a:solidFill>
                <a:latin typeface="Calibri"/>
              </a:rPr>
              <a:t>:  Solve the problem</a:t>
            </a:r>
          </a:p>
          <a:p>
            <a:pPr marL="457200" indent="-457200">
              <a:buFont typeface="+mj-lt"/>
              <a:buAutoNum type="arabicPeriod"/>
            </a:pPr>
            <a:endParaRPr lang="en-GB" dirty="0">
              <a:solidFill>
                <a:schemeClr val="tx2"/>
              </a:solidFill>
              <a:latin typeface="Calibri"/>
            </a:endParaRPr>
          </a:p>
          <a:p>
            <a:pPr marL="457200" indent="-457200">
              <a:buFont typeface="+mj-lt"/>
              <a:buAutoNum type="arabicPeriod"/>
            </a:pPr>
            <a:r>
              <a:rPr lang="en-GB" u="sng" dirty="0">
                <a:solidFill>
                  <a:srgbClr val="C00000"/>
                </a:solidFill>
                <a:latin typeface="Calibri"/>
              </a:rPr>
              <a:t>Review</a:t>
            </a:r>
            <a:r>
              <a:rPr lang="en-GB" dirty="0">
                <a:solidFill>
                  <a:schemeClr val="tx2"/>
                </a:solidFill>
                <a:latin typeface="Calibri"/>
              </a:rPr>
              <a:t>:  Monitor &amp; evaluate WSH performance</a:t>
            </a:r>
          </a:p>
          <a:p>
            <a:pPr marL="457200" indent="-457200">
              <a:buFont typeface="+mj-lt"/>
              <a:buAutoNum type="arabicPeriod"/>
            </a:pPr>
            <a:endParaRPr lang="en-GB" dirty="0">
              <a:solidFill>
                <a:schemeClr val="tx2"/>
              </a:solidFill>
              <a:latin typeface="Calibri"/>
            </a:endParaRPr>
          </a:p>
          <a:p>
            <a:pPr>
              <a:buNone/>
            </a:pPr>
            <a:endParaRPr lang="en-GB" dirty="0">
              <a:latin typeface="Calibri"/>
            </a:endParaRPr>
          </a:p>
          <a:p>
            <a:pPr>
              <a:buNone/>
            </a:pPr>
            <a:endParaRPr lang="en-GB" dirty="0">
              <a:latin typeface="Calibri"/>
            </a:endParaRPr>
          </a:p>
          <a:p>
            <a:pPr>
              <a:buNone/>
            </a:pPr>
            <a:endParaRPr lang="en-GB" dirty="0">
              <a:latin typeface="Calibri"/>
            </a:endParaRPr>
          </a:p>
          <a:p>
            <a:pPr lvl="0">
              <a:buNone/>
            </a:pPr>
            <a:endParaRPr lang="en-GB" dirty="0">
              <a:latin typeface="Calibri"/>
            </a:endParaRPr>
          </a:p>
          <a:p>
            <a:endParaRPr lang="en-SG" dirty="0"/>
          </a:p>
        </p:txBody>
      </p:sp>
      <p:pic>
        <p:nvPicPr>
          <p:cNvPr id="5" name="Picture 4">
            <a:extLst>
              <a:ext uri="{FF2B5EF4-FFF2-40B4-BE49-F238E27FC236}">
                <a16:creationId xmlns:a16="http://schemas.microsoft.com/office/drawing/2014/main" id="{6DD47B78-C422-496A-B113-E757B118D24E}"/>
              </a:ext>
            </a:extLst>
          </p:cNvPr>
          <p:cNvPicPr>
            <a:picLocks noChangeAspect="1"/>
          </p:cNvPicPr>
          <p:nvPr/>
        </p:nvPicPr>
        <p:blipFill>
          <a:blip r:embed="rId3"/>
          <a:stretch>
            <a:fillRect/>
          </a:stretch>
        </p:blipFill>
        <p:spPr>
          <a:xfrm>
            <a:off x="6102769" y="4829841"/>
            <a:ext cx="2487384" cy="1524132"/>
          </a:xfrm>
          <a:prstGeom prst="rect">
            <a:avLst/>
          </a:prstGeom>
        </p:spPr>
      </p:pic>
      <p:sp>
        <p:nvSpPr>
          <p:cNvPr id="6" name="Right Brace 5">
            <a:extLst>
              <a:ext uri="{FF2B5EF4-FFF2-40B4-BE49-F238E27FC236}">
                <a16:creationId xmlns:a16="http://schemas.microsoft.com/office/drawing/2014/main" id="{4C04A478-001E-D144-90AA-F58BB3A4B906}"/>
              </a:ext>
            </a:extLst>
          </p:cNvPr>
          <p:cNvSpPr/>
          <p:nvPr/>
        </p:nvSpPr>
        <p:spPr>
          <a:xfrm>
            <a:off x="4686300" y="2980593"/>
            <a:ext cx="334108" cy="2497015"/>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2">
            <a:extLst>
              <a:ext uri="{FF2B5EF4-FFF2-40B4-BE49-F238E27FC236}">
                <a16:creationId xmlns:a16="http://schemas.microsoft.com/office/drawing/2014/main" id="{4641385D-727B-0246-91F3-AFA829AA4FF5}"/>
              </a:ext>
            </a:extLst>
          </p:cNvPr>
          <p:cNvSpPr txBox="1">
            <a:spLocks noChangeArrowheads="1"/>
          </p:cNvSpPr>
          <p:nvPr/>
        </p:nvSpPr>
        <p:spPr bwMode="auto">
          <a:xfrm>
            <a:off x="5127519" y="3985133"/>
            <a:ext cx="2379133" cy="709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kern="0" dirty="0">
                <a:solidFill>
                  <a:srgbClr val="C00000"/>
                </a:solidFill>
                <a:latin typeface="Calibri" panose="020F0502020204030204" pitchFamily="34" charset="0"/>
                <a:cs typeface="Calibri" panose="020F0502020204030204" pitchFamily="34" charset="0"/>
              </a:rPr>
              <a:t>For management follow-up</a:t>
            </a:r>
          </a:p>
        </p:txBody>
      </p:sp>
      <p:sp>
        <p:nvSpPr>
          <p:cNvPr id="11" name="16-point Star 10">
            <a:extLst>
              <a:ext uri="{FF2B5EF4-FFF2-40B4-BE49-F238E27FC236}">
                <a16:creationId xmlns:a16="http://schemas.microsoft.com/office/drawing/2014/main" id="{F3E8BA4E-8EBE-4B40-91ED-CA2862DD3FFB}"/>
              </a:ext>
            </a:extLst>
          </p:cNvPr>
          <p:cNvSpPr/>
          <p:nvPr/>
        </p:nvSpPr>
        <p:spPr>
          <a:xfrm>
            <a:off x="6845760" y="807059"/>
            <a:ext cx="1474834" cy="1308834"/>
          </a:xfrm>
          <a:prstGeom prst="star16">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0" b="1" dirty="0"/>
              <a:t>2 steps</a:t>
            </a:r>
          </a:p>
        </p:txBody>
      </p:sp>
      <p:sp>
        <p:nvSpPr>
          <p:cNvPr id="12" name="Slide Number Placeholder 11">
            <a:extLst>
              <a:ext uri="{FF2B5EF4-FFF2-40B4-BE49-F238E27FC236}">
                <a16:creationId xmlns:a16="http://schemas.microsoft.com/office/drawing/2014/main" id="{BCBB8347-31B3-7141-80B2-2D1CD8C03ED4}"/>
              </a:ext>
            </a:extLst>
          </p:cNvPr>
          <p:cNvSpPr>
            <a:spLocks noGrp="1"/>
          </p:cNvSpPr>
          <p:nvPr>
            <p:ph type="sldNum" sz="quarter" idx="11"/>
          </p:nvPr>
        </p:nvSpPr>
        <p:spPr/>
        <p:txBody>
          <a:bodyPr/>
          <a:lstStyle/>
          <a:p>
            <a:fld id="{8584D53F-AF5E-4723-96CB-40045B6453DE}" type="slidenum">
              <a:rPr lang="en-SG" smtClean="0"/>
              <a:t>10</a:t>
            </a:fld>
            <a:r>
              <a:rPr lang="en-SG"/>
              <a:t> of 20</a:t>
            </a:r>
            <a:endParaRPr lang="en-SG" dirty="0"/>
          </a:p>
        </p:txBody>
      </p:sp>
    </p:spTree>
    <p:extLst>
      <p:ext uri="{BB962C8B-B14F-4D97-AF65-F5344CB8AC3E}">
        <p14:creationId xmlns:p14="http://schemas.microsoft.com/office/powerpoint/2010/main" val="305756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E5B0-87D3-4571-920B-65F7172E08A2}"/>
              </a:ext>
            </a:extLst>
          </p:cNvPr>
          <p:cNvSpPr>
            <a:spLocks noGrp="1"/>
          </p:cNvSpPr>
          <p:nvPr>
            <p:ph type="title"/>
          </p:nvPr>
        </p:nvSpPr>
        <p:spPr>
          <a:xfrm>
            <a:off x="358775" y="352326"/>
            <a:ext cx="8423275" cy="596193"/>
          </a:xfrm>
        </p:spPr>
        <p:txBody>
          <a:bodyPr/>
          <a:lstStyle/>
          <a:p>
            <a:r>
              <a:rPr lang="en-SG" sz="3200" dirty="0">
                <a:solidFill>
                  <a:schemeClr val="tx2"/>
                </a:solidFill>
              </a:rPr>
              <a:t>Step 1 – </a:t>
            </a:r>
            <a:r>
              <a:rPr lang="en-SG" sz="3200" dirty="0"/>
              <a:t>Identify </a:t>
            </a:r>
            <a:r>
              <a:rPr lang="en-SG" sz="3200" dirty="0">
                <a:solidFill>
                  <a:schemeClr val="tx2"/>
                </a:solidFill>
              </a:rPr>
              <a:t> </a:t>
            </a:r>
            <a:endParaRPr lang="en-SG" sz="3200" dirty="0"/>
          </a:p>
        </p:txBody>
      </p:sp>
      <p:sp>
        <p:nvSpPr>
          <p:cNvPr id="5" name="Rectangle 4">
            <a:extLst>
              <a:ext uri="{FF2B5EF4-FFF2-40B4-BE49-F238E27FC236}">
                <a16:creationId xmlns:a16="http://schemas.microsoft.com/office/drawing/2014/main" id="{230116D6-E92A-4138-9BC0-938EBEC29990}"/>
              </a:ext>
            </a:extLst>
          </p:cNvPr>
          <p:cNvSpPr/>
          <p:nvPr/>
        </p:nvSpPr>
        <p:spPr>
          <a:xfrm>
            <a:off x="648269" y="1012954"/>
            <a:ext cx="7963468" cy="523220"/>
          </a:xfrm>
          <a:prstGeom prst="rect">
            <a:avLst/>
          </a:prstGeom>
        </p:spPr>
        <p:txBody>
          <a:bodyPr wrap="square">
            <a:spAutoFit/>
          </a:bodyPr>
          <a:lstStyle/>
          <a:p>
            <a:endParaRPr lang="en-US" sz="2800" dirty="0"/>
          </a:p>
        </p:txBody>
      </p:sp>
      <p:sp>
        <p:nvSpPr>
          <p:cNvPr id="13" name="Rectangle 12">
            <a:extLst>
              <a:ext uri="{FF2B5EF4-FFF2-40B4-BE49-F238E27FC236}">
                <a16:creationId xmlns:a16="http://schemas.microsoft.com/office/drawing/2014/main" id="{A0CC42BE-2A6B-454C-BCE9-B30EF8E3FBB8}"/>
              </a:ext>
            </a:extLst>
          </p:cNvPr>
          <p:cNvSpPr/>
          <p:nvPr/>
        </p:nvSpPr>
        <p:spPr>
          <a:xfrm>
            <a:off x="532263" y="1248769"/>
            <a:ext cx="8423274" cy="3416320"/>
          </a:xfrm>
          <a:prstGeom prst="rect">
            <a:avLst/>
          </a:prstGeom>
        </p:spPr>
        <p:txBody>
          <a:bodyPr wrap="square">
            <a:spAutoFit/>
          </a:bodyPr>
          <a:lstStyle/>
          <a:p>
            <a:endParaRPr lang="en-US" dirty="0"/>
          </a:p>
          <a:p>
            <a:pPr marL="342900" indent="-342900">
              <a:buFont typeface="Arial" panose="020B0604020202020204" pitchFamily="34" charset="0"/>
              <a:buChar char="•"/>
            </a:pPr>
            <a:r>
              <a:rPr lang="en-US" dirty="0" err="1">
                <a:solidFill>
                  <a:schemeClr val="tx2"/>
                </a:solidFill>
              </a:rPr>
              <a:t>Recognise</a:t>
            </a:r>
            <a:r>
              <a:rPr lang="en-US" dirty="0">
                <a:solidFill>
                  <a:schemeClr val="tx2"/>
                </a:solidFill>
              </a:rPr>
              <a:t> the NM incident</a:t>
            </a:r>
          </a:p>
          <a:p>
            <a:pPr marL="342900" indent="-342900">
              <a:buFont typeface="Arial" panose="020B0604020202020204" pitchFamily="34" charset="0"/>
              <a:buChar char="•"/>
            </a:pPr>
            <a:endParaRPr lang="en-US" dirty="0">
              <a:solidFill>
                <a:schemeClr val="tx2"/>
              </a:solidFill>
            </a:endParaRPr>
          </a:p>
          <a:p>
            <a:pPr marL="342900" indent="-342900">
              <a:buFont typeface="Arial" panose="020B0604020202020204" pitchFamily="34" charset="0"/>
              <a:buChar char="•"/>
            </a:pPr>
            <a:r>
              <a:rPr lang="en-US" dirty="0">
                <a:solidFill>
                  <a:schemeClr val="tx2"/>
                </a:solidFill>
              </a:rPr>
              <a:t>You will improve with practice</a:t>
            </a:r>
          </a:p>
          <a:p>
            <a:pPr marL="342900" indent="-342900">
              <a:buFont typeface="Arial" panose="020B0604020202020204" pitchFamily="34" charset="0"/>
              <a:buChar char="•"/>
            </a:pPr>
            <a:endParaRPr lang="en-US" dirty="0">
              <a:solidFill>
                <a:schemeClr val="tx2"/>
              </a:solidFill>
              <a:highlight>
                <a:srgbClr val="FFFF00"/>
              </a:highlight>
            </a:endParaRPr>
          </a:p>
          <a:p>
            <a:pPr marL="342900" indent="-342900">
              <a:buFont typeface="Arial" panose="020B0604020202020204" pitchFamily="34" charset="0"/>
              <a:buChar char="•"/>
            </a:pPr>
            <a:r>
              <a:rPr lang="en-US" dirty="0">
                <a:solidFill>
                  <a:schemeClr val="tx2"/>
                </a:solidFill>
              </a:rPr>
              <a:t>Refer to past reports for examples</a:t>
            </a:r>
          </a:p>
          <a:p>
            <a:pPr marL="342900" indent="-342900">
              <a:buFont typeface="Arial" panose="020B0604020202020204" pitchFamily="34" charset="0"/>
              <a:buChar char="•"/>
            </a:pPr>
            <a:endParaRPr lang="en-US" dirty="0">
              <a:solidFill>
                <a:schemeClr val="tx2"/>
              </a:solidFill>
            </a:endParaRPr>
          </a:p>
          <a:p>
            <a:pPr marL="342900" indent="-342900">
              <a:buFont typeface="Arial" panose="020B0604020202020204" pitchFamily="34" charset="0"/>
              <a:buChar char="•"/>
            </a:pPr>
            <a:r>
              <a:rPr lang="en-US" dirty="0">
                <a:solidFill>
                  <a:schemeClr val="tx2"/>
                </a:solidFill>
              </a:rPr>
              <a:t>It is OK to work in teams and discuss with your colleagues</a:t>
            </a:r>
          </a:p>
          <a:p>
            <a:pPr marL="342900" indent="-342900">
              <a:buFont typeface="Arial" panose="020B0604020202020204" pitchFamily="34" charset="0"/>
              <a:buChar char="•"/>
            </a:pPr>
            <a:endParaRPr lang="en-US" dirty="0">
              <a:solidFill>
                <a:schemeClr val="tx2"/>
              </a:solidFill>
            </a:endParaRPr>
          </a:p>
        </p:txBody>
      </p:sp>
      <p:sp>
        <p:nvSpPr>
          <p:cNvPr id="3" name="Slide Number Placeholder 2">
            <a:extLst>
              <a:ext uri="{FF2B5EF4-FFF2-40B4-BE49-F238E27FC236}">
                <a16:creationId xmlns:a16="http://schemas.microsoft.com/office/drawing/2014/main" id="{A62CE38F-2074-7B45-97FC-A8D7C591A8C1}"/>
              </a:ext>
            </a:extLst>
          </p:cNvPr>
          <p:cNvSpPr>
            <a:spLocks noGrp="1"/>
          </p:cNvSpPr>
          <p:nvPr>
            <p:ph type="sldNum" sz="quarter" idx="11"/>
          </p:nvPr>
        </p:nvSpPr>
        <p:spPr/>
        <p:txBody>
          <a:bodyPr/>
          <a:lstStyle/>
          <a:p>
            <a:fld id="{8584D53F-AF5E-4723-96CB-40045B6453DE}" type="slidenum">
              <a:rPr lang="en-SG" smtClean="0"/>
              <a:t>11</a:t>
            </a:fld>
            <a:r>
              <a:rPr lang="en-SG"/>
              <a:t> of 20</a:t>
            </a:r>
            <a:endParaRPr lang="en-SG" dirty="0"/>
          </a:p>
        </p:txBody>
      </p:sp>
    </p:spTree>
    <p:extLst>
      <p:ext uri="{BB962C8B-B14F-4D97-AF65-F5344CB8AC3E}">
        <p14:creationId xmlns:p14="http://schemas.microsoft.com/office/powerpoint/2010/main" val="275369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6EA7-BFDA-446E-B10D-769F712377C8}"/>
              </a:ext>
            </a:extLst>
          </p:cNvPr>
          <p:cNvSpPr>
            <a:spLocks noGrp="1"/>
          </p:cNvSpPr>
          <p:nvPr>
            <p:ph type="title"/>
          </p:nvPr>
        </p:nvSpPr>
        <p:spPr/>
        <p:txBody>
          <a:bodyPr/>
          <a:lstStyle/>
          <a:p>
            <a:r>
              <a:rPr lang="en-SG" sz="3200" dirty="0">
                <a:solidFill>
                  <a:schemeClr val="tx2"/>
                </a:solidFill>
              </a:rPr>
              <a:t>Step 2 – </a:t>
            </a:r>
            <a:r>
              <a:rPr lang="en-SG" sz="3200" dirty="0"/>
              <a:t>Report </a:t>
            </a:r>
          </a:p>
        </p:txBody>
      </p:sp>
      <p:sp>
        <p:nvSpPr>
          <p:cNvPr id="3" name="Text Placeholder 2">
            <a:extLst>
              <a:ext uri="{FF2B5EF4-FFF2-40B4-BE49-F238E27FC236}">
                <a16:creationId xmlns:a16="http://schemas.microsoft.com/office/drawing/2014/main" id="{D768B864-898B-4973-9755-603E22D1911F}"/>
              </a:ext>
            </a:extLst>
          </p:cNvPr>
          <p:cNvSpPr>
            <a:spLocks noGrp="1"/>
          </p:cNvSpPr>
          <p:nvPr>
            <p:ph type="body" sz="quarter" idx="10"/>
          </p:nvPr>
        </p:nvSpPr>
        <p:spPr>
          <a:xfrm>
            <a:off x="4715933" y="1187550"/>
            <a:ext cx="4066117" cy="2156784"/>
          </a:xfrm>
        </p:spPr>
        <p:txBody>
          <a:bodyPr/>
          <a:lstStyle/>
          <a:p>
            <a:r>
              <a:rPr lang="en-US" dirty="0">
                <a:solidFill>
                  <a:schemeClr val="tx2"/>
                </a:solidFill>
              </a:rPr>
              <a:t>Reporting is </a:t>
            </a:r>
            <a:r>
              <a:rPr lang="en-US" u="sng" dirty="0">
                <a:solidFill>
                  <a:schemeClr val="tx2"/>
                </a:solidFill>
              </a:rPr>
              <a:t>easy </a:t>
            </a:r>
          </a:p>
          <a:p>
            <a:r>
              <a:rPr lang="en-US" dirty="0">
                <a:solidFill>
                  <a:schemeClr val="tx2"/>
                </a:solidFill>
              </a:rPr>
              <a:t>Simply fill up a form!</a:t>
            </a:r>
            <a:endParaRPr lang="en-SG" sz="2000" dirty="0"/>
          </a:p>
        </p:txBody>
      </p:sp>
      <p:pic>
        <p:nvPicPr>
          <p:cNvPr id="6" name="Picture 5">
            <a:hlinkClick r:id="rId3" action="ppaction://hlinksldjump"/>
            <a:extLst>
              <a:ext uri="{FF2B5EF4-FFF2-40B4-BE49-F238E27FC236}">
                <a16:creationId xmlns:a16="http://schemas.microsoft.com/office/drawing/2014/main" id="{0E36FBD7-3788-5D43-A416-7E72D32137A5}"/>
              </a:ext>
            </a:extLst>
          </p:cNvPr>
          <p:cNvPicPr>
            <a:picLocks noChangeAspect="1"/>
          </p:cNvPicPr>
          <p:nvPr/>
        </p:nvPicPr>
        <p:blipFill>
          <a:blip r:embed="rId4"/>
          <a:stretch>
            <a:fillRect/>
          </a:stretch>
        </p:blipFill>
        <p:spPr>
          <a:xfrm>
            <a:off x="504295" y="1187550"/>
            <a:ext cx="3986212" cy="4926481"/>
          </a:xfrm>
          <a:prstGeom prst="rect">
            <a:avLst/>
          </a:prstGeom>
        </p:spPr>
      </p:pic>
      <p:sp>
        <p:nvSpPr>
          <p:cNvPr id="7" name="Rectangle 2">
            <a:extLst>
              <a:ext uri="{FF2B5EF4-FFF2-40B4-BE49-F238E27FC236}">
                <a16:creationId xmlns:a16="http://schemas.microsoft.com/office/drawing/2014/main" id="{AD162A2B-DB9B-4145-99FD-C350FBAF7ABA}"/>
              </a:ext>
            </a:extLst>
          </p:cNvPr>
          <p:cNvSpPr txBox="1">
            <a:spLocks noChangeArrowheads="1"/>
          </p:cNvSpPr>
          <p:nvPr/>
        </p:nvSpPr>
        <p:spPr bwMode="auto">
          <a:xfrm>
            <a:off x="4960373" y="3597077"/>
            <a:ext cx="3347050" cy="5824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nSpc>
                <a:spcPct val="80000"/>
              </a:lnSpc>
              <a:spcBef>
                <a:spcPct val="20000"/>
              </a:spcBef>
              <a:defRPr/>
            </a:pPr>
            <a:r>
              <a:rPr lang="en-GB" altLang="ko-KR" sz="3200" b="1" kern="0" dirty="0">
                <a:solidFill>
                  <a:schemeClr val="bg1">
                    <a:lumMod val="50000"/>
                  </a:schemeClr>
                </a:solidFill>
                <a:ea typeface="Gulim" pitchFamily="34" charset="-127"/>
                <a:cs typeface="Arial" pitchFamily="34" charset="0"/>
              </a:rPr>
              <a:t>Template</a:t>
            </a:r>
            <a:endParaRPr lang="en-SG" sz="2000" dirty="0"/>
          </a:p>
          <a:p>
            <a:pPr indent="4763">
              <a:lnSpc>
                <a:spcPct val="80000"/>
              </a:lnSpc>
              <a:spcBef>
                <a:spcPct val="20000"/>
              </a:spcBef>
              <a:defRPr/>
            </a:pPr>
            <a:endParaRPr kumimoji="0" lang="en-GB" altLang="ko-KR" sz="3200" i="0" u="none" strike="noStrike" kern="0" cap="none" spc="0" normalizeH="0" baseline="0" noProof="0" dirty="0">
              <a:ln>
                <a:noFill/>
              </a:ln>
              <a:effectLst/>
              <a:uLnTx/>
              <a:uFillTx/>
              <a:latin typeface="Arial" pitchFamily="34" charset="0"/>
              <a:ea typeface="Gulim" pitchFamily="34" charset="-127"/>
              <a:cs typeface="Arial" pitchFamily="34" charset="0"/>
            </a:endParaRPr>
          </a:p>
        </p:txBody>
      </p:sp>
      <p:sp>
        <p:nvSpPr>
          <p:cNvPr id="8" name="TextBox 7">
            <a:extLst>
              <a:ext uri="{FF2B5EF4-FFF2-40B4-BE49-F238E27FC236}">
                <a16:creationId xmlns:a16="http://schemas.microsoft.com/office/drawing/2014/main" id="{FD56CA39-A0E5-BF4B-8A18-1D8EF6FA2DAE}"/>
              </a:ext>
            </a:extLst>
          </p:cNvPr>
          <p:cNvSpPr txBox="1"/>
          <p:nvPr/>
        </p:nvSpPr>
        <p:spPr>
          <a:xfrm>
            <a:off x="5059891" y="3935421"/>
            <a:ext cx="3445934" cy="2139047"/>
          </a:xfrm>
          <a:prstGeom prst="rect">
            <a:avLst/>
          </a:prstGeom>
          <a:noFill/>
        </p:spPr>
        <p:txBody>
          <a:bodyPr wrap="square" rtlCol="0">
            <a:spAutoFit/>
          </a:bodyPr>
          <a:lstStyle/>
          <a:p>
            <a:endParaRPr lang="en-SG" sz="1200" dirty="0"/>
          </a:p>
          <a:p>
            <a:r>
              <a:rPr lang="en-SG" sz="1100" dirty="0">
                <a:solidFill>
                  <a:schemeClr val="tx2"/>
                </a:solidFill>
              </a:rPr>
              <a:t>Key entries:</a:t>
            </a:r>
          </a:p>
          <a:p>
            <a:endParaRPr lang="en-SG" sz="1100" dirty="0">
              <a:solidFill>
                <a:schemeClr val="tx2"/>
              </a:solidFill>
            </a:endParaRPr>
          </a:p>
          <a:p>
            <a:pPr marL="342900" indent="-342900">
              <a:buFont typeface="Wingdings" panose="05000000000000000000" pitchFamily="2" charset="2"/>
              <a:buChar char="q"/>
            </a:pPr>
            <a:r>
              <a:rPr lang="en-SG" sz="1100" dirty="0">
                <a:solidFill>
                  <a:schemeClr val="tx2"/>
                </a:solidFill>
              </a:rPr>
              <a:t>Incident Date, Time, Location</a:t>
            </a:r>
          </a:p>
          <a:p>
            <a:pPr marL="342900" indent="-342900">
              <a:buFont typeface="Wingdings" panose="05000000000000000000" pitchFamily="2" charset="2"/>
              <a:buChar char="q"/>
            </a:pPr>
            <a:r>
              <a:rPr lang="en-SG" sz="1100">
                <a:solidFill>
                  <a:schemeClr val="tx2"/>
                </a:solidFill>
              </a:rPr>
              <a:t>Probable Cause </a:t>
            </a:r>
            <a:r>
              <a:rPr lang="en-SG" sz="1100" dirty="0">
                <a:solidFill>
                  <a:schemeClr val="tx2"/>
                </a:solidFill>
              </a:rPr>
              <a:t>of Incident:</a:t>
            </a:r>
          </a:p>
          <a:p>
            <a:pPr marL="952485" lvl="1" indent="-342900">
              <a:buFont typeface="Arial" panose="020B0604020202020204" pitchFamily="34" charset="0"/>
              <a:buChar char="•"/>
            </a:pPr>
            <a:r>
              <a:rPr lang="en-SG" sz="1100" dirty="0">
                <a:solidFill>
                  <a:schemeClr val="tx2"/>
                </a:solidFill>
              </a:rPr>
              <a:t>Unsafe Act </a:t>
            </a:r>
          </a:p>
          <a:p>
            <a:pPr marL="952485" lvl="1" indent="-342900">
              <a:buFont typeface="Arial" panose="020B0604020202020204" pitchFamily="34" charset="0"/>
              <a:buChar char="•"/>
            </a:pPr>
            <a:r>
              <a:rPr lang="en-SG" sz="1100" dirty="0">
                <a:solidFill>
                  <a:schemeClr val="tx2"/>
                </a:solidFill>
              </a:rPr>
              <a:t>Unsafe Environment </a:t>
            </a:r>
          </a:p>
          <a:p>
            <a:pPr marL="952485" lvl="1" indent="-342900">
              <a:buFont typeface="Arial" panose="020B0604020202020204" pitchFamily="34" charset="0"/>
              <a:buChar char="•"/>
            </a:pPr>
            <a:r>
              <a:rPr lang="en-SG" sz="1100" dirty="0">
                <a:solidFill>
                  <a:schemeClr val="tx2"/>
                </a:solidFill>
              </a:rPr>
              <a:t>Unsafe Equipment</a:t>
            </a:r>
          </a:p>
          <a:p>
            <a:pPr marL="342900" indent="-342900">
              <a:buFont typeface="Wingdings" panose="05000000000000000000" pitchFamily="2" charset="2"/>
              <a:buChar char="q"/>
            </a:pPr>
            <a:r>
              <a:rPr lang="en-SG" sz="1100" dirty="0">
                <a:solidFill>
                  <a:srgbClr val="C00000"/>
                </a:solidFill>
              </a:rPr>
              <a:t>Description of Incident</a:t>
            </a:r>
          </a:p>
          <a:p>
            <a:pPr marL="342900" indent="-342900">
              <a:buFont typeface="Wingdings" panose="05000000000000000000" pitchFamily="2" charset="2"/>
              <a:buChar char="q"/>
            </a:pPr>
            <a:r>
              <a:rPr lang="en-SG" sz="1100" dirty="0">
                <a:solidFill>
                  <a:srgbClr val="C00000"/>
                </a:solidFill>
              </a:rPr>
              <a:t>Suggestion for Improvement (Optional)</a:t>
            </a:r>
          </a:p>
          <a:p>
            <a:pPr marL="342900" indent="-342900">
              <a:buFont typeface="Wingdings" panose="05000000000000000000" pitchFamily="2" charset="2"/>
              <a:buChar char="q"/>
            </a:pPr>
            <a:r>
              <a:rPr lang="en-SG" sz="1100" dirty="0">
                <a:solidFill>
                  <a:schemeClr val="tx2"/>
                </a:solidFill>
              </a:rPr>
              <a:t>Name &amp; Contact of person reporting (Optional)</a:t>
            </a:r>
          </a:p>
          <a:p>
            <a:pPr marL="342900" indent="-342900">
              <a:buFont typeface="Wingdings" panose="05000000000000000000" pitchFamily="2" charset="2"/>
              <a:buChar char="q"/>
            </a:pPr>
            <a:r>
              <a:rPr lang="en-SG" sz="1100" dirty="0">
                <a:solidFill>
                  <a:schemeClr val="tx2"/>
                </a:solidFill>
              </a:rPr>
              <a:t>Date of reporting </a:t>
            </a:r>
            <a:endParaRPr lang="en-SG" sz="1200" dirty="0"/>
          </a:p>
        </p:txBody>
      </p:sp>
      <p:sp>
        <p:nvSpPr>
          <p:cNvPr id="5" name="Slide Number Placeholder 4">
            <a:extLst>
              <a:ext uri="{FF2B5EF4-FFF2-40B4-BE49-F238E27FC236}">
                <a16:creationId xmlns:a16="http://schemas.microsoft.com/office/drawing/2014/main" id="{752BB44E-2298-A44C-92C7-4F226ED1403C}"/>
              </a:ext>
            </a:extLst>
          </p:cNvPr>
          <p:cNvSpPr>
            <a:spLocks noGrp="1"/>
          </p:cNvSpPr>
          <p:nvPr>
            <p:ph type="sldNum" sz="quarter" idx="11"/>
          </p:nvPr>
        </p:nvSpPr>
        <p:spPr/>
        <p:txBody>
          <a:bodyPr/>
          <a:lstStyle/>
          <a:p>
            <a:fld id="{8584D53F-AF5E-4723-96CB-40045B6453DE}" type="slidenum">
              <a:rPr lang="en-SG" smtClean="0"/>
              <a:t>12</a:t>
            </a:fld>
            <a:r>
              <a:rPr lang="en-SG"/>
              <a:t> of 20</a:t>
            </a:r>
            <a:endParaRPr lang="en-SG" dirty="0"/>
          </a:p>
        </p:txBody>
      </p:sp>
    </p:spTree>
    <p:extLst>
      <p:ext uri="{BB962C8B-B14F-4D97-AF65-F5344CB8AC3E}">
        <p14:creationId xmlns:p14="http://schemas.microsoft.com/office/powerpoint/2010/main" val="212405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7838AC-AE75-3442-AF3C-0135A47A8E3B}"/>
              </a:ext>
            </a:extLst>
          </p:cNvPr>
          <p:cNvSpPr txBox="1"/>
          <p:nvPr/>
        </p:nvSpPr>
        <p:spPr>
          <a:xfrm>
            <a:off x="582685" y="319032"/>
            <a:ext cx="4520381" cy="584775"/>
          </a:xfrm>
          <a:prstGeom prst="rect">
            <a:avLst/>
          </a:prstGeom>
          <a:noFill/>
        </p:spPr>
        <p:txBody>
          <a:bodyPr wrap="square" rtlCol="0">
            <a:spAutoFit/>
          </a:bodyPr>
          <a:lstStyle/>
          <a:p>
            <a:r>
              <a:rPr lang="en-SG" sz="3200" b="1" dirty="0"/>
              <a:t>Example 1 </a:t>
            </a:r>
          </a:p>
        </p:txBody>
      </p:sp>
      <p:sp>
        <p:nvSpPr>
          <p:cNvPr id="3" name="Rectangle 2">
            <a:extLst>
              <a:ext uri="{FF2B5EF4-FFF2-40B4-BE49-F238E27FC236}">
                <a16:creationId xmlns:a16="http://schemas.microsoft.com/office/drawing/2014/main" id="{C4C28019-D131-014A-9C89-B274A8F53EA4}"/>
              </a:ext>
            </a:extLst>
          </p:cNvPr>
          <p:cNvSpPr/>
          <p:nvPr/>
        </p:nvSpPr>
        <p:spPr>
          <a:xfrm>
            <a:off x="3668769" y="1453066"/>
            <a:ext cx="5266592" cy="3416320"/>
          </a:xfrm>
          <a:prstGeom prst="rect">
            <a:avLst/>
          </a:prstGeom>
        </p:spPr>
        <p:txBody>
          <a:bodyPr wrap="square">
            <a:spAutoFit/>
          </a:bodyPr>
          <a:lstStyle/>
          <a:p>
            <a:r>
              <a:rPr lang="en-US" sz="1800" i="1" dirty="0">
                <a:solidFill>
                  <a:srgbClr val="5D6367"/>
                </a:solidFill>
              </a:rPr>
              <a:t>An operator was using his hand to push meat into a mincer machine. </a:t>
            </a:r>
          </a:p>
          <a:p>
            <a:endParaRPr lang="en-US" sz="1800" i="1" dirty="0">
              <a:solidFill>
                <a:srgbClr val="5D6367"/>
              </a:solidFill>
            </a:endParaRPr>
          </a:p>
          <a:p>
            <a:r>
              <a:rPr lang="en-US" sz="1800" i="1" dirty="0">
                <a:solidFill>
                  <a:srgbClr val="5D6367"/>
                </a:solidFill>
              </a:rPr>
              <a:t>He spotted a piece of plastic in the meat and inserted his fingers into the machine to try take it out. </a:t>
            </a:r>
          </a:p>
          <a:p>
            <a:endParaRPr lang="en-US" sz="1800" i="1" dirty="0">
              <a:solidFill>
                <a:schemeClr val="accent6">
                  <a:lumMod val="75000"/>
                </a:schemeClr>
              </a:solidFill>
            </a:endParaRPr>
          </a:p>
          <a:p>
            <a:r>
              <a:rPr lang="en-US" sz="1800" i="1" dirty="0">
                <a:solidFill>
                  <a:schemeClr val="accent6">
                    <a:lumMod val="75000"/>
                  </a:schemeClr>
                </a:solidFill>
              </a:rPr>
              <a:t>Luckily, the operator pulled his hand back just  before he came into contact with the rotating part of the machine.</a:t>
            </a:r>
          </a:p>
          <a:p>
            <a:endParaRPr lang="en-US" sz="1800" i="1" dirty="0">
              <a:solidFill>
                <a:srgbClr val="5D6367"/>
              </a:solidFill>
            </a:endParaRPr>
          </a:p>
          <a:p>
            <a:r>
              <a:rPr lang="en-US" sz="1800" i="1" dirty="0">
                <a:solidFill>
                  <a:srgbClr val="5D6367"/>
                </a:solidFill>
              </a:rPr>
              <a:t>A colleague reports the near miss.</a:t>
            </a:r>
          </a:p>
        </p:txBody>
      </p:sp>
      <p:grpSp>
        <p:nvGrpSpPr>
          <p:cNvPr id="7" name="Group 6">
            <a:extLst>
              <a:ext uri="{FF2B5EF4-FFF2-40B4-BE49-F238E27FC236}">
                <a16:creationId xmlns:a16="http://schemas.microsoft.com/office/drawing/2014/main" id="{632221C5-B891-4D44-BD17-4C74D013C17E}"/>
              </a:ext>
            </a:extLst>
          </p:cNvPr>
          <p:cNvGrpSpPr/>
          <p:nvPr/>
        </p:nvGrpSpPr>
        <p:grpSpPr>
          <a:xfrm>
            <a:off x="3050931" y="5067394"/>
            <a:ext cx="870157" cy="998736"/>
            <a:chOff x="2998458" y="5240215"/>
            <a:chExt cx="870157" cy="998736"/>
          </a:xfrm>
        </p:grpSpPr>
        <p:pic>
          <p:nvPicPr>
            <p:cNvPr id="6" name="Graphic 5" descr="Top Hat with solid fill">
              <a:extLst>
                <a:ext uri="{FF2B5EF4-FFF2-40B4-BE49-F238E27FC236}">
                  <a16:creationId xmlns:a16="http://schemas.microsoft.com/office/drawing/2014/main" id="{62DB7C51-2259-EB4A-9A14-16B81084FE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0931" y="5240215"/>
              <a:ext cx="765212" cy="765212"/>
            </a:xfrm>
            <a:prstGeom prst="rect">
              <a:avLst/>
            </a:prstGeom>
          </p:spPr>
        </p:pic>
        <p:sp>
          <p:nvSpPr>
            <p:cNvPr id="19" name="TextBox 18">
              <a:extLst>
                <a:ext uri="{FF2B5EF4-FFF2-40B4-BE49-F238E27FC236}">
                  <a16:creationId xmlns:a16="http://schemas.microsoft.com/office/drawing/2014/main" id="{0BD7445D-71C0-CA43-B37B-7FC7E2E93202}"/>
                </a:ext>
              </a:extLst>
            </p:cNvPr>
            <p:cNvSpPr txBox="1"/>
            <p:nvPr/>
          </p:nvSpPr>
          <p:spPr>
            <a:xfrm>
              <a:off x="2998458" y="5900397"/>
              <a:ext cx="870157" cy="338554"/>
            </a:xfrm>
            <a:prstGeom prst="rect">
              <a:avLst/>
            </a:prstGeom>
            <a:noFill/>
          </p:spPr>
          <p:txBody>
            <a:bodyPr wrap="square" rtlCol="0">
              <a:spAutoFit/>
            </a:bodyPr>
            <a:lstStyle/>
            <a:p>
              <a:pPr algn="ctr" defTabSz="914400"/>
              <a:r>
                <a:rPr lang="en-SG" sz="1600" b="1" dirty="0">
                  <a:latin typeface="Calibri"/>
                </a:rPr>
                <a:t>THINK</a:t>
              </a:r>
            </a:p>
          </p:txBody>
        </p:sp>
      </p:grpSp>
      <p:sp>
        <p:nvSpPr>
          <p:cNvPr id="20" name="TextBox 19">
            <a:extLst>
              <a:ext uri="{FF2B5EF4-FFF2-40B4-BE49-F238E27FC236}">
                <a16:creationId xmlns:a16="http://schemas.microsoft.com/office/drawing/2014/main" id="{34A66280-8030-1A4B-990A-364441A9E49B}"/>
              </a:ext>
            </a:extLst>
          </p:cNvPr>
          <p:cNvSpPr txBox="1"/>
          <p:nvPr/>
        </p:nvSpPr>
        <p:spPr>
          <a:xfrm>
            <a:off x="3973561" y="5157612"/>
            <a:ext cx="2118972" cy="584775"/>
          </a:xfrm>
          <a:prstGeom prst="rect">
            <a:avLst/>
          </a:prstGeom>
          <a:noFill/>
        </p:spPr>
        <p:txBody>
          <a:bodyPr wrap="square" rtlCol="0">
            <a:spAutoFit/>
          </a:bodyPr>
          <a:lstStyle/>
          <a:p>
            <a:pPr defTabSz="914400"/>
            <a:r>
              <a:rPr lang="en-SG" sz="1600" i="1" dirty="0">
                <a:solidFill>
                  <a:srgbClr val="C00000"/>
                </a:solidFill>
                <a:latin typeface="Calibri"/>
              </a:rPr>
              <a:t>How would you improve this situation?</a:t>
            </a:r>
          </a:p>
        </p:txBody>
      </p:sp>
      <p:sp>
        <p:nvSpPr>
          <p:cNvPr id="8" name="Slide Number Placeholder 7">
            <a:extLst>
              <a:ext uri="{FF2B5EF4-FFF2-40B4-BE49-F238E27FC236}">
                <a16:creationId xmlns:a16="http://schemas.microsoft.com/office/drawing/2014/main" id="{42F5E186-D5DE-ED4E-9781-D66C1EF0DAA4}"/>
              </a:ext>
            </a:extLst>
          </p:cNvPr>
          <p:cNvSpPr>
            <a:spLocks noGrp="1"/>
          </p:cNvSpPr>
          <p:nvPr>
            <p:ph type="sldNum" sz="quarter" idx="11"/>
          </p:nvPr>
        </p:nvSpPr>
        <p:spPr/>
        <p:txBody>
          <a:bodyPr/>
          <a:lstStyle/>
          <a:p>
            <a:fld id="{8584D53F-AF5E-4723-96CB-40045B6453DE}" type="slidenum">
              <a:rPr lang="en-SG" smtClean="0"/>
              <a:t>13</a:t>
            </a:fld>
            <a:r>
              <a:rPr lang="en-SG"/>
              <a:t> of 20</a:t>
            </a:r>
            <a:endParaRPr lang="en-SG" dirty="0"/>
          </a:p>
        </p:txBody>
      </p:sp>
      <p:pic>
        <p:nvPicPr>
          <p:cNvPr id="5" name="Picture 4">
            <a:extLst>
              <a:ext uri="{FF2B5EF4-FFF2-40B4-BE49-F238E27FC236}">
                <a16:creationId xmlns:a16="http://schemas.microsoft.com/office/drawing/2014/main" id="{9D6D24F1-3337-40D6-A9BE-590E455F0AF5}"/>
              </a:ext>
            </a:extLst>
          </p:cNvPr>
          <p:cNvPicPr>
            <a:picLocks noChangeAspect="1"/>
          </p:cNvPicPr>
          <p:nvPr/>
        </p:nvPicPr>
        <p:blipFill>
          <a:blip r:embed="rId5"/>
          <a:stretch>
            <a:fillRect/>
          </a:stretch>
        </p:blipFill>
        <p:spPr>
          <a:xfrm>
            <a:off x="308137" y="1517627"/>
            <a:ext cx="3038475" cy="2724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939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7838AC-AE75-3442-AF3C-0135A47A8E3B}"/>
              </a:ext>
            </a:extLst>
          </p:cNvPr>
          <p:cNvSpPr txBox="1"/>
          <p:nvPr/>
        </p:nvSpPr>
        <p:spPr>
          <a:xfrm>
            <a:off x="582685" y="319032"/>
            <a:ext cx="4520381" cy="584775"/>
          </a:xfrm>
          <a:prstGeom prst="rect">
            <a:avLst/>
          </a:prstGeom>
          <a:noFill/>
        </p:spPr>
        <p:txBody>
          <a:bodyPr wrap="square" rtlCol="0">
            <a:spAutoFit/>
          </a:bodyPr>
          <a:lstStyle/>
          <a:p>
            <a:r>
              <a:rPr lang="en-SG" sz="3200" b="1" dirty="0"/>
              <a:t>Example 2 </a:t>
            </a:r>
          </a:p>
        </p:txBody>
      </p:sp>
      <p:sp>
        <p:nvSpPr>
          <p:cNvPr id="3" name="Rectangle 2">
            <a:extLst>
              <a:ext uri="{FF2B5EF4-FFF2-40B4-BE49-F238E27FC236}">
                <a16:creationId xmlns:a16="http://schemas.microsoft.com/office/drawing/2014/main" id="{C4C28019-D131-014A-9C89-B274A8F53EA4}"/>
              </a:ext>
            </a:extLst>
          </p:cNvPr>
          <p:cNvSpPr/>
          <p:nvPr/>
        </p:nvSpPr>
        <p:spPr>
          <a:xfrm>
            <a:off x="3729485" y="1752831"/>
            <a:ext cx="5266592" cy="2862322"/>
          </a:xfrm>
          <a:prstGeom prst="rect">
            <a:avLst/>
          </a:prstGeom>
        </p:spPr>
        <p:txBody>
          <a:bodyPr wrap="square">
            <a:spAutoFit/>
          </a:bodyPr>
          <a:lstStyle/>
          <a:p>
            <a:r>
              <a:rPr lang="en-US" sz="1800" i="1" dirty="0">
                <a:solidFill>
                  <a:srgbClr val="5D6367"/>
                </a:solidFill>
              </a:rPr>
              <a:t>A worker uses a circular saw to cut wooden pieces for a door frame. </a:t>
            </a:r>
          </a:p>
          <a:p>
            <a:endParaRPr lang="en-US" sz="1800" i="1" dirty="0">
              <a:solidFill>
                <a:srgbClr val="5D6367"/>
              </a:solidFill>
            </a:endParaRPr>
          </a:p>
          <a:p>
            <a:r>
              <a:rPr lang="en-US" sz="1800" i="1" dirty="0">
                <a:solidFill>
                  <a:srgbClr val="5D6367"/>
                </a:solidFill>
              </a:rPr>
              <a:t>His colleague taps his shoulder, and he turns to face his colleague. </a:t>
            </a:r>
          </a:p>
          <a:p>
            <a:endParaRPr lang="en-US" sz="1800" i="1" dirty="0">
              <a:solidFill>
                <a:schemeClr val="accent6">
                  <a:lumMod val="75000"/>
                </a:schemeClr>
              </a:solidFill>
            </a:endParaRPr>
          </a:p>
          <a:p>
            <a:r>
              <a:rPr lang="en-US" sz="1800" i="1" dirty="0">
                <a:solidFill>
                  <a:schemeClr val="accent6">
                    <a:lumMod val="75000"/>
                  </a:schemeClr>
                </a:solidFill>
              </a:rPr>
              <a:t>His hand slips, a wooden piece drops off and nearly hits his feet.</a:t>
            </a:r>
          </a:p>
          <a:p>
            <a:endParaRPr lang="en-US" sz="1800" i="1" dirty="0">
              <a:solidFill>
                <a:srgbClr val="5D6367"/>
              </a:solidFill>
            </a:endParaRPr>
          </a:p>
          <a:p>
            <a:r>
              <a:rPr lang="en-US" sz="1800" i="1" dirty="0">
                <a:solidFill>
                  <a:srgbClr val="5D6367"/>
                </a:solidFill>
              </a:rPr>
              <a:t>Both workers decide to report the near miss.</a:t>
            </a:r>
          </a:p>
        </p:txBody>
      </p:sp>
      <p:grpSp>
        <p:nvGrpSpPr>
          <p:cNvPr id="7" name="Group 6">
            <a:extLst>
              <a:ext uri="{FF2B5EF4-FFF2-40B4-BE49-F238E27FC236}">
                <a16:creationId xmlns:a16="http://schemas.microsoft.com/office/drawing/2014/main" id="{632221C5-B891-4D44-BD17-4C74D013C17E}"/>
              </a:ext>
            </a:extLst>
          </p:cNvPr>
          <p:cNvGrpSpPr/>
          <p:nvPr/>
        </p:nvGrpSpPr>
        <p:grpSpPr>
          <a:xfrm>
            <a:off x="3050931" y="5067394"/>
            <a:ext cx="870157" cy="998736"/>
            <a:chOff x="2998458" y="5240215"/>
            <a:chExt cx="870157" cy="998736"/>
          </a:xfrm>
        </p:grpSpPr>
        <p:pic>
          <p:nvPicPr>
            <p:cNvPr id="6" name="Graphic 5" descr="Top Hat with solid fill">
              <a:extLst>
                <a:ext uri="{FF2B5EF4-FFF2-40B4-BE49-F238E27FC236}">
                  <a16:creationId xmlns:a16="http://schemas.microsoft.com/office/drawing/2014/main" id="{62DB7C51-2259-EB4A-9A14-16B81084FE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0931" y="5240215"/>
              <a:ext cx="765212" cy="765212"/>
            </a:xfrm>
            <a:prstGeom prst="rect">
              <a:avLst/>
            </a:prstGeom>
          </p:spPr>
        </p:pic>
        <p:sp>
          <p:nvSpPr>
            <p:cNvPr id="19" name="TextBox 18">
              <a:extLst>
                <a:ext uri="{FF2B5EF4-FFF2-40B4-BE49-F238E27FC236}">
                  <a16:creationId xmlns:a16="http://schemas.microsoft.com/office/drawing/2014/main" id="{0BD7445D-71C0-CA43-B37B-7FC7E2E93202}"/>
                </a:ext>
              </a:extLst>
            </p:cNvPr>
            <p:cNvSpPr txBox="1"/>
            <p:nvPr/>
          </p:nvSpPr>
          <p:spPr>
            <a:xfrm>
              <a:off x="2998458" y="5900397"/>
              <a:ext cx="870157" cy="338554"/>
            </a:xfrm>
            <a:prstGeom prst="rect">
              <a:avLst/>
            </a:prstGeom>
            <a:noFill/>
          </p:spPr>
          <p:txBody>
            <a:bodyPr wrap="square" rtlCol="0">
              <a:spAutoFit/>
            </a:bodyPr>
            <a:lstStyle/>
            <a:p>
              <a:pPr algn="ctr" defTabSz="914400"/>
              <a:r>
                <a:rPr lang="en-SG" sz="1600" b="1" dirty="0">
                  <a:latin typeface="Calibri"/>
                </a:rPr>
                <a:t>THINK</a:t>
              </a:r>
            </a:p>
          </p:txBody>
        </p:sp>
      </p:grpSp>
      <p:sp>
        <p:nvSpPr>
          <p:cNvPr id="20" name="TextBox 19">
            <a:extLst>
              <a:ext uri="{FF2B5EF4-FFF2-40B4-BE49-F238E27FC236}">
                <a16:creationId xmlns:a16="http://schemas.microsoft.com/office/drawing/2014/main" id="{34A66280-8030-1A4B-990A-364441A9E49B}"/>
              </a:ext>
            </a:extLst>
          </p:cNvPr>
          <p:cNvSpPr txBox="1"/>
          <p:nvPr/>
        </p:nvSpPr>
        <p:spPr>
          <a:xfrm>
            <a:off x="3973561" y="5157612"/>
            <a:ext cx="2118972" cy="584775"/>
          </a:xfrm>
          <a:prstGeom prst="rect">
            <a:avLst/>
          </a:prstGeom>
          <a:noFill/>
        </p:spPr>
        <p:txBody>
          <a:bodyPr wrap="square" rtlCol="0">
            <a:spAutoFit/>
          </a:bodyPr>
          <a:lstStyle/>
          <a:p>
            <a:pPr defTabSz="914400"/>
            <a:r>
              <a:rPr lang="en-SG" sz="1600" i="1" dirty="0">
                <a:solidFill>
                  <a:srgbClr val="C00000"/>
                </a:solidFill>
                <a:latin typeface="Calibri"/>
              </a:rPr>
              <a:t>How would you improve this situation?</a:t>
            </a:r>
          </a:p>
        </p:txBody>
      </p:sp>
      <p:sp>
        <p:nvSpPr>
          <p:cNvPr id="5" name="Slide Number Placeholder 4">
            <a:extLst>
              <a:ext uri="{FF2B5EF4-FFF2-40B4-BE49-F238E27FC236}">
                <a16:creationId xmlns:a16="http://schemas.microsoft.com/office/drawing/2014/main" id="{1C1C4D1C-37F4-DC4C-A0A4-C59EB254B476}"/>
              </a:ext>
            </a:extLst>
          </p:cNvPr>
          <p:cNvSpPr>
            <a:spLocks noGrp="1"/>
          </p:cNvSpPr>
          <p:nvPr>
            <p:ph type="sldNum" sz="quarter" idx="11"/>
          </p:nvPr>
        </p:nvSpPr>
        <p:spPr/>
        <p:txBody>
          <a:bodyPr/>
          <a:lstStyle/>
          <a:p>
            <a:fld id="{8584D53F-AF5E-4723-96CB-40045B6453DE}" type="slidenum">
              <a:rPr lang="en-SG" smtClean="0"/>
              <a:t>14</a:t>
            </a:fld>
            <a:r>
              <a:rPr lang="en-SG"/>
              <a:t> of 20</a:t>
            </a:r>
            <a:endParaRPr lang="en-SG" dirty="0"/>
          </a:p>
        </p:txBody>
      </p:sp>
      <p:pic>
        <p:nvPicPr>
          <p:cNvPr id="12" name="Picture 2" descr="IMG_5014">
            <a:extLst>
              <a:ext uri="{FF2B5EF4-FFF2-40B4-BE49-F238E27FC236}">
                <a16:creationId xmlns:a16="http://schemas.microsoft.com/office/drawing/2014/main" id="{29926679-0683-42D3-B136-F38718BDE0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85" y="2040470"/>
            <a:ext cx="2466975" cy="1914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216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7838AC-AE75-3442-AF3C-0135A47A8E3B}"/>
              </a:ext>
            </a:extLst>
          </p:cNvPr>
          <p:cNvSpPr txBox="1"/>
          <p:nvPr/>
        </p:nvSpPr>
        <p:spPr>
          <a:xfrm>
            <a:off x="582685" y="319032"/>
            <a:ext cx="4520381" cy="584775"/>
          </a:xfrm>
          <a:prstGeom prst="rect">
            <a:avLst/>
          </a:prstGeom>
          <a:noFill/>
        </p:spPr>
        <p:txBody>
          <a:bodyPr wrap="square" rtlCol="0">
            <a:spAutoFit/>
          </a:bodyPr>
          <a:lstStyle/>
          <a:p>
            <a:r>
              <a:rPr lang="en-SG" sz="3200" b="1" dirty="0"/>
              <a:t>Example 3 </a:t>
            </a:r>
          </a:p>
        </p:txBody>
      </p:sp>
      <p:sp>
        <p:nvSpPr>
          <p:cNvPr id="3" name="Rectangle 2">
            <a:extLst>
              <a:ext uri="{FF2B5EF4-FFF2-40B4-BE49-F238E27FC236}">
                <a16:creationId xmlns:a16="http://schemas.microsoft.com/office/drawing/2014/main" id="{C4C28019-D131-014A-9C89-B274A8F53EA4}"/>
              </a:ext>
            </a:extLst>
          </p:cNvPr>
          <p:cNvSpPr/>
          <p:nvPr/>
        </p:nvSpPr>
        <p:spPr>
          <a:xfrm>
            <a:off x="3921088" y="1563989"/>
            <a:ext cx="5266592" cy="2585323"/>
          </a:xfrm>
          <a:prstGeom prst="rect">
            <a:avLst/>
          </a:prstGeom>
        </p:spPr>
        <p:txBody>
          <a:bodyPr wrap="square">
            <a:spAutoFit/>
          </a:bodyPr>
          <a:lstStyle/>
          <a:p>
            <a:r>
              <a:rPr lang="en-US" sz="1800" i="1" dirty="0">
                <a:solidFill>
                  <a:srgbClr val="5D6367"/>
                </a:solidFill>
              </a:rPr>
              <a:t>A supervisor steps into a puddle of water while walking in the kitchen area. </a:t>
            </a:r>
          </a:p>
          <a:p>
            <a:endParaRPr lang="en-US" sz="1800" i="1" dirty="0">
              <a:solidFill>
                <a:srgbClr val="5D6367"/>
              </a:solidFill>
            </a:endParaRPr>
          </a:p>
          <a:p>
            <a:r>
              <a:rPr lang="en-US" sz="1800" i="1" dirty="0">
                <a:solidFill>
                  <a:schemeClr val="accent6">
                    <a:lumMod val="75000"/>
                  </a:schemeClr>
                </a:solidFill>
              </a:rPr>
              <a:t>He slipped and almost fell.</a:t>
            </a:r>
          </a:p>
          <a:p>
            <a:endParaRPr lang="en-US" sz="1800" i="1" dirty="0">
              <a:solidFill>
                <a:srgbClr val="5D6367"/>
              </a:solidFill>
            </a:endParaRPr>
          </a:p>
          <a:p>
            <a:r>
              <a:rPr lang="en-US" sz="1800" i="1" dirty="0">
                <a:solidFill>
                  <a:srgbClr val="5D6367"/>
                </a:solidFill>
              </a:rPr>
              <a:t>The supervisor looked up and saw a small leak in the overhead piping.</a:t>
            </a:r>
          </a:p>
          <a:p>
            <a:endParaRPr lang="en-US" sz="1800" i="1" dirty="0">
              <a:solidFill>
                <a:srgbClr val="5D6367"/>
              </a:solidFill>
            </a:endParaRPr>
          </a:p>
          <a:p>
            <a:r>
              <a:rPr lang="en-US" sz="1800" i="1" dirty="0">
                <a:solidFill>
                  <a:srgbClr val="5D6367"/>
                </a:solidFill>
              </a:rPr>
              <a:t>He files a near miss report.</a:t>
            </a:r>
          </a:p>
        </p:txBody>
      </p:sp>
      <p:grpSp>
        <p:nvGrpSpPr>
          <p:cNvPr id="7" name="Group 6">
            <a:extLst>
              <a:ext uri="{FF2B5EF4-FFF2-40B4-BE49-F238E27FC236}">
                <a16:creationId xmlns:a16="http://schemas.microsoft.com/office/drawing/2014/main" id="{632221C5-B891-4D44-BD17-4C74D013C17E}"/>
              </a:ext>
            </a:extLst>
          </p:cNvPr>
          <p:cNvGrpSpPr/>
          <p:nvPr/>
        </p:nvGrpSpPr>
        <p:grpSpPr>
          <a:xfrm>
            <a:off x="3050931" y="5067394"/>
            <a:ext cx="870157" cy="998736"/>
            <a:chOff x="2998458" y="5240215"/>
            <a:chExt cx="870157" cy="998736"/>
          </a:xfrm>
        </p:grpSpPr>
        <p:pic>
          <p:nvPicPr>
            <p:cNvPr id="6" name="Graphic 5" descr="Top Hat with solid fill">
              <a:extLst>
                <a:ext uri="{FF2B5EF4-FFF2-40B4-BE49-F238E27FC236}">
                  <a16:creationId xmlns:a16="http://schemas.microsoft.com/office/drawing/2014/main" id="{62DB7C51-2259-EB4A-9A14-16B81084FE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0931" y="5240215"/>
              <a:ext cx="765212" cy="765212"/>
            </a:xfrm>
            <a:prstGeom prst="rect">
              <a:avLst/>
            </a:prstGeom>
          </p:spPr>
        </p:pic>
        <p:sp>
          <p:nvSpPr>
            <p:cNvPr id="19" name="TextBox 18">
              <a:extLst>
                <a:ext uri="{FF2B5EF4-FFF2-40B4-BE49-F238E27FC236}">
                  <a16:creationId xmlns:a16="http://schemas.microsoft.com/office/drawing/2014/main" id="{0BD7445D-71C0-CA43-B37B-7FC7E2E93202}"/>
                </a:ext>
              </a:extLst>
            </p:cNvPr>
            <p:cNvSpPr txBox="1"/>
            <p:nvPr/>
          </p:nvSpPr>
          <p:spPr>
            <a:xfrm>
              <a:off x="2998458" y="5900397"/>
              <a:ext cx="870157" cy="338554"/>
            </a:xfrm>
            <a:prstGeom prst="rect">
              <a:avLst/>
            </a:prstGeom>
            <a:noFill/>
          </p:spPr>
          <p:txBody>
            <a:bodyPr wrap="square" rtlCol="0">
              <a:spAutoFit/>
            </a:bodyPr>
            <a:lstStyle/>
            <a:p>
              <a:pPr algn="ctr" defTabSz="914400"/>
              <a:r>
                <a:rPr lang="en-SG" sz="1600" b="1" dirty="0">
                  <a:latin typeface="Calibri"/>
                </a:rPr>
                <a:t>THINK</a:t>
              </a:r>
            </a:p>
          </p:txBody>
        </p:sp>
      </p:grpSp>
      <p:sp>
        <p:nvSpPr>
          <p:cNvPr id="20" name="TextBox 19">
            <a:extLst>
              <a:ext uri="{FF2B5EF4-FFF2-40B4-BE49-F238E27FC236}">
                <a16:creationId xmlns:a16="http://schemas.microsoft.com/office/drawing/2014/main" id="{34A66280-8030-1A4B-990A-364441A9E49B}"/>
              </a:ext>
            </a:extLst>
          </p:cNvPr>
          <p:cNvSpPr txBox="1"/>
          <p:nvPr/>
        </p:nvSpPr>
        <p:spPr>
          <a:xfrm>
            <a:off x="3973561" y="5157612"/>
            <a:ext cx="2118972" cy="584775"/>
          </a:xfrm>
          <a:prstGeom prst="rect">
            <a:avLst/>
          </a:prstGeom>
          <a:noFill/>
        </p:spPr>
        <p:txBody>
          <a:bodyPr wrap="square" rtlCol="0">
            <a:spAutoFit/>
          </a:bodyPr>
          <a:lstStyle/>
          <a:p>
            <a:pPr defTabSz="914400"/>
            <a:r>
              <a:rPr lang="en-SG" sz="1600" i="1" dirty="0">
                <a:solidFill>
                  <a:srgbClr val="C00000"/>
                </a:solidFill>
                <a:latin typeface="Calibri"/>
              </a:rPr>
              <a:t>How would you improve this situation?</a:t>
            </a:r>
          </a:p>
        </p:txBody>
      </p:sp>
      <p:sp>
        <p:nvSpPr>
          <p:cNvPr id="12" name="Slide Number Placeholder 11">
            <a:extLst>
              <a:ext uri="{FF2B5EF4-FFF2-40B4-BE49-F238E27FC236}">
                <a16:creationId xmlns:a16="http://schemas.microsoft.com/office/drawing/2014/main" id="{BC5BF2AC-CC1B-FE42-82B0-E4047C60BE1C}"/>
              </a:ext>
            </a:extLst>
          </p:cNvPr>
          <p:cNvSpPr>
            <a:spLocks noGrp="1"/>
          </p:cNvSpPr>
          <p:nvPr>
            <p:ph type="sldNum" sz="quarter" idx="11"/>
          </p:nvPr>
        </p:nvSpPr>
        <p:spPr/>
        <p:txBody>
          <a:bodyPr/>
          <a:lstStyle/>
          <a:p>
            <a:fld id="{8584D53F-AF5E-4723-96CB-40045B6453DE}" type="slidenum">
              <a:rPr lang="en-SG" smtClean="0"/>
              <a:t>15</a:t>
            </a:fld>
            <a:r>
              <a:rPr lang="en-SG"/>
              <a:t> of 20</a:t>
            </a:r>
            <a:endParaRPr lang="en-SG" dirty="0"/>
          </a:p>
        </p:txBody>
      </p:sp>
      <p:pic>
        <p:nvPicPr>
          <p:cNvPr id="13" name="Picture 12" descr="C:\@Eugene@\Fatal cases\230815 Swiss-Treats Pte Ltd\IMG_0393.JPG">
            <a:extLst>
              <a:ext uri="{FF2B5EF4-FFF2-40B4-BE49-F238E27FC236}">
                <a16:creationId xmlns:a16="http://schemas.microsoft.com/office/drawing/2014/main" id="{D1D042D3-AA03-4D52-90EB-1DBE7765FFED}"/>
              </a:ext>
            </a:extLst>
          </p:cNvPr>
          <p:cNvPicPr/>
          <p:nvPr/>
        </p:nvPicPr>
        <p:blipFill>
          <a:blip r:embed="rId5" cstate="print"/>
          <a:srcRect r="10408"/>
          <a:stretch>
            <a:fillRect/>
          </a:stretch>
        </p:blipFill>
        <p:spPr bwMode="auto">
          <a:xfrm>
            <a:off x="358690" y="1901168"/>
            <a:ext cx="3260810" cy="2248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735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a:extLst>
              <a:ext uri="{FF2B5EF4-FFF2-40B4-BE49-F238E27FC236}">
                <a16:creationId xmlns:a16="http://schemas.microsoft.com/office/drawing/2014/main" id="{08A13DB7-EB20-C64A-8914-D53050BD0785}"/>
              </a:ext>
            </a:extLst>
          </p:cNvPr>
          <p:cNvPicPr>
            <a:picLocks noChangeAspect="1"/>
          </p:cNvPicPr>
          <p:nvPr/>
        </p:nvPicPr>
        <p:blipFill rotWithShape="1">
          <a:blip r:embed="rId4"/>
          <a:srcRect b="34156"/>
          <a:stretch/>
        </p:blipFill>
        <p:spPr>
          <a:xfrm>
            <a:off x="641522" y="1205134"/>
            <a:ext cx="4876127" cy="4316435"/>
          </a:xfrm>
          <a:prstGeom prst="rect">
            <a:avLst/>
          </a:prstGeom>
        </p:spPr>
      </p:pic>
      <p:sp>
        <p:nvSpPr>
          <p:cNvPr id="7" name="Rectangle 2">
            <a:extLst>
              <a:ext uri="{FF2B5EF4-FFF2-40B4-BE49-F238E27FC236}">
                <a16:creationId xmlns:a16="http://schemas.microsoft.com/office/drawing/2014/main" id="{E5DBD227-2721-C342-9C00-DDDB495C4A97}"/>
              </a:ext>
            </a:extLst>
          </p:cNvPr>
          <p:cNvSpPr txBox="1">
            <a:spLocks noChangeArrowheads="1"/>
          </p:cNvSpPr>
          <p:nvPr/>
        </p:nvSpPr>
        <p:spPr bwMode="auto">
          <a:xfrm>
            <a:off x="641522" y="488348"/>
            <a:ext cx="7412941" cy="519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nSpc>
                <a:spcPct val="80000"/>
              </a:lnSpc>
              <a:spcBef>
                <a:spcPct val="20000"/>
              </a:spcBef>
              <a:defRPr/>
            </a:pPr>
            <a:r>
              <a:rPr lang="en-GB" altLang="ko-KR" sz="3200" b="1" kern="0" dirty="0">
                <a:ea typeface="Gulim" pitchFamily="34" charset="-127"/>
                <a:cs typeface="Arial" pitchFamily="34" charset="0"/>
              </a:rPr>
              <a:t>Activity 2: </a:t>
            </a:r>
            <a:r>
              <a:rPr lang="en-GB" altLang="ko-KR" sz="3200" b="1" kern="0" dirty="0">
                <a:solidFill>
                  <a:schemeClr val="bg1">
                    <a:lumMod val="50000"/>
                  </a:schemeClr>
                </a:solidFill>
                <a:ea typeface="Gulim" pitchFamily="34" charset="-127"/>
                <a:cs typeface="Arial" pitchFamily="34" charset="0"/>
              </a:rPr>
              <a:t>NM Reporting Hands On</a:t>
            </a:r>
            <a:endParaRPr kumimoji="0" lang="en-GB" altLang="ko-KR" sz="3200" i="0" u="none" strike="noStrike" kern="0" cap="none" spc="0" normalizeH="0" baseline="0" noProof="0" dirty="0">
              <a:ln>
                <a:noFill/>
              </a:ln>
              <a:solidFill>
                <a:schemeClr val="bg1">
                  <a:lumMod val="50000"/>
                </a:schemeClr>
              </a:solidFill>
              <a:effectLst/>
              <a:uLnTx/>
              <a:uFillTx/>
              <a:latin typeface="Arial" pitchFamily="34" charset="0"/>
              <a:ea typeface="Gulim" pitchFamily="34" charset="-127"/>
              <a:cs typeface="Arial" pitchFamily="34" charset="0"/>
            </a:endParaRPr>
          </a:p>
        </p:txBody>
      </p:sp>
      <p:sp>
        <p:nvSpPr>
          <p:cNvPr id="8" name="Rectangle 7">
            <a:extLst>
              <a:ext uri="{FF2B5EF4-FFF2-40B4-BE49-F238E27FC236}">
                <a16:creationId xmlns:a16="http://schemas.microsoft.com/office/drawing/2014/main" id="{87D9370F-5D41-0B43-BEA4-339FA6142BAC}"/>
              </a:ext>
            </a:extLst>
          </p:cNvPr>
          <p:cNvSpPr/>
          <p:nvPr/>
        </p:nvSpPr>
        <p:spPr>
          <a:xfrm>
            <a:off x="641522" y="5784495"/>
            <a:ext cx="5187463" cy="307777"/>
          </a:xfrm>
          <a:prstGeom prst="rect">
            <a:avLst/>
          </a:prstGeom>
        </p:spPr>
        <p:txBody>
          <a:bodyPr wrap="square">
            <a:spAutoFit/>
          </a:bodyPr>
          <a:lstStyle/>
          <a:p>
            <a:r>
              <a:rPr lang="en-US" sz="1400" dirty="0">
                <a:solidFill>
                  <a:schemeClr val="bg1">
                    <a:lumMod val="50000"/>
                  </a:schemeClr>
                </a:solidFill>
              </a:rPr>
              <a:t>[Allocated time: 10 mins discussion + 10 min sharing]</a:t>
            </a:r>
          </a:p>
        </p:txBody>
      </p:sp>
      <p:sp>
        <p:nvSpPr>
          <p:cNvPr id="9" name="Rectangle 8">
            <a:extLst>
              <a:ext uri="{FF2B5EF4-FFF2-40B4-BE49-F238E27FC236}">
                <a16:creationId xmlns:a16="http://schemas.microsoft.com/office/drawing/2014/main" id="{C822F1BE-AB48-634E-90CB-E16C35873BF7}"/>
              </a:ext>
            </a:extLst>
          </p:cNvPr>
          <p:cNvSpPr/>
          <p:nvPr/>
        </p:nvSpPr>
        <p:spPr>
          <a:xfrm>
            <a:off x="5653693" y="3890353"/>
            <a:ext cx="3261946" cy="1631216"/>
          </a:xfrm>
          <a:prstGeom prst="rect">
            <a:avLst/>
          </a:prstGeom>
        </p:spPr>
        <p:txBody>
          <a:bodyPr wrap="square">
            <a:spAutoFit/>
          </a:bodyPr>
          <a:lstStyle/>
          <a:p>
            <a:r>
              <a:rPr lang="en-US" sz="2000" dirty="0">
                <a:solidFill>
                  <a:schemeClr val="bg1">
                    <a:lumMod val="50000"/>
                  </a:schemeClr>
                </a:solidFill>
              </a:rPr>
              <a:t>In groups, identify a NM incident you have encountered in your work area and </a:t>
            </a:r>
            <a:r>
              <a:rPr lang="en-US" sz="2000" dirty="0">
                <a:solidFill>
                  <a:srgbClr val="C00000"/>
                </a:solidFill>
              </a:rPr>
              <a:t>practice filing a NM report</a:t>
            </a:r>
            <a:r>
              <a:rPr lang="en-US" sz="2000" dirty="0">
                <a:solidFill>
                  <a:schemeClr val="bg1">
                    <a:lumMod val="50000"/>
                  </a:schemeClr>
                </a:solidFill>
              </a:rPr>
              <a:t>.</a:t>
            </a:r>
          </a:p>
        </p:txBody>
      </p:sp>
      <p:sp>
        <p:nvSpPr>
          <p:cNvPr id="10" name="Slide Number Placeholder 9">
            <a:extLst>
              <a:ext uri="{FF2B5EF4-FFF2-40B4-BE49-F238E27FC236}">
                <a16:creationId xmlns:a16="http://schemas.microsoft.com/office/drawing/2014/main" id="{310EA390-9719-984C-A35B-F356074EDADB}"/>
              </a:ext>
            </a:extLst>
          </p:cNvPr>
          <p:cNvSpPr>
            <a:spLocks noGrp="1"/>
          </p:cNvSpPr>
          <p:nvPr>
            <p:ph type="sldNum" sz="quarter" idx="11"/>
          </p:nvPr>
        </p:nvSpPr>
        <p:spPr/>
        <p:txBody>
          <a:bodyPr/>
          <a:lstStyle/>
          <a:p>
            <a:fld id="{8584D53F-AF5E-4723-96CB-40045B6453DE}" type="slidenum">
              <a:rPr lang="en-SG" smtClean="0"/>
              <a:t>16</a:t>
            </a:fld>
            <a:r>
              <a:rPr lang="en-SG"/>
              <a:t> of 20</a:t>
            </a:r>
            <a:endParaRPr lang="en-SG" dirty="0"/>
          </a:p>
        </p:txBody>
      </p:sp>
    </p:spTree>
    <p:extLst>
      <p:ext uri="{BB962C8B-B14F-4D97-AF65-F5344CB8AC3E}">
        <p14:creationId xmlns:p14="http://schemas.microsoft.com/office/powerpoint/2010/main" val="284614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2" descr="Image result for quote on near miss">
            <a:extLst>
              <a:ext uri="{FF2B5EF4-FFF2-40B4-BE49-F238E27FC236}">
                <a16:creationId xmlns:a16="http://schemas.microsoft.com/office/drawing/2014/main" id="{B1B2AEAC-1653-48A4-AD34-7485E15C2721}"/>
              </a:ext>
            </a:extLst>
          </p:cNvPr>
          <p:cNvPicPr>
            <a:picLocks noChangeAspect="1" noChangeArrowheads="1"/>
          </p:cNvPicPr>
          <p:nvPr/>
        </p:nvPicPr>
        <p:blipFill rotWithShape="1">
          <a:blip r:embed="rId3" cstate="screen">
            <a:alphaModFix/>
            <a:extLst>
              <a:ext uri="{28A0092B-C50C-407E-A947-70E740481C1C}">
                <a14:useLocalDpi xmlns:a14="http://schemas.microsoft.com/office/drawing/2010/main"/>
              </a:ext>
            </a:extLst>
          </a:blip>
          <a:srcRect/>
          <a:stretch/>
        </p:blipFill>
        <p:spPr bwMode="auto">
          <a:xfrm>
            <a:off x="20" y="-5228"/>
            <a:ext cx="6427930" cy="6863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r="25061"/>
          <a:stretch/>
        </p:blipFill>
        <p:spPr>
          <a:xfrm>
            <a:off x="229" y="-5229"/>
            <a:ext cx="9143543" cy="6863229"/>
          </a:xfrm>
          <a:prstGeom prst="rect">
            <a:avLst/>
          </a:prstGeom>
        </p:spPr>
      </p:pic>
      <p:sp>
        <p:nvSpPr>
          <p:cNvPr id="14" name="TextBox 13">
            <a:extLst>
              <a:ext uri="{FF2B5EF4-FFF2-40B4-BE49-F238E27FC236}">
                <a16:creationId xmlns:a16="http://schemas.microsoft.com/office/drawing/2014/main" id="{3738125F-6366-42BC-A668-5351CE6C096A}"/>
              </a:ext>
            </a:extLst>
          </p:cNvPr>
          <p:cNvSpPr txBox="1"/>
          <p:nvPr/>
        </p:nvSpPr>
        <p:spPr>
          <a:xfrm>
            <a:off x="6021665" y="3985463"/>
            <a:ext cx="2986679" cy="2585323"/>
          </a:xfrm>
          <a:prstGeom prst="rect">
            <a:avLst/>
          </a:prstGeom>
          <a:noFill/>
        </p:spPr>
        <p:txBody>
          <a:bodyPr wrap="square" rtlCol="0">
            <a:spAutoFit/>
          </a:bodyPr>
          <a:lstStyle/>
          <a:p>
            <a:pPr algn="ctr" defTabSz="914400"/>
            <a:r>
              <a:rPr lang="en-US" sz="2800" dirty="0">
                <a:solidFill>
                  <a:srgbClr val="002060"/>
                </a:solidFill>
                <a:latin typeface="Calibri"/>
              </a:rPr>
              <a:t>“</a:t>
            </a:r>
            <a:r>
              <a:rPr lang="en-US" b="1" i="1" dirty="0">
                <a:solidFill>
                  <a:srgbClr val="002060"/>
                </a:solidFill>
                <a:latin typeface="Calibri"/>
              </a:rPr>
              <a:t>Every near miss is a potential fatality; every near miss is a potential accident.</a:t>
            </a:r>
            <a:r>
              <a:rPr lang="en-US" sz="2800" dirty="0">
                <a:solidFill>
                  <a:srgbClr val="002060"/>
                </a:solidFill>
                <a:latin typeface="Calibri"/>
              </a:rPr>
              <a:t>” </a:t>
            </a:r>
          </a:p>
          <a:p>
            <a:pPr algn="ctr" defTabSz="914400"/>
            <a:endParaRPr lang="en-US" sz="1800" dirty="0">
              <a:solidFill>
                <a:prstClr val="black"/>
              </a:solidFill>
              <a:latin typeface="Calibri"/>
            </a:endParaRPr>
          </a:p>
          <a:p>
            <a:pPr algn="ctr" defTabSz="914400"/>
            <a:r>
              <a:rPr lang="en-US" sz="1400" i="1" dirty="0" err="1">
                <a:solidFill>
                  <a:schemeClr val="bg1">
                    <a:lumMod val="65000"/>
                  </a:schemeClr>
                </a:solidFill>
                <a:latin typeface="Calibri"/>
              </a:rPr>
              <a:t>Mr</a:t>
            </a:r>
            <a:r>
              <a:rPr lang="en-US" sz="1400" i="1" dirty="0">
                <a:solidFill>
                  <a:schemeClr val="bg1">
                    <a:lumMod val="65000"/>
                  </a:schemeClr>
                </a:solidFill>
                <a:latin typeface="Calibri"/>
              </a:rPr>
              <a:t> Tan Chuan-Jin</a:t>
            </a:r>
          </a:p>
          <a:p>
            <a:pPr algn="ctr" defTabSz="914400"/>
            <a:r>
              <a:rPr lang="en-US" sz="1400" i="1" dirty="0">
                <a:solidFill>
                  <a:schemeClr val="bg1">
                    <a:lumMod val="65000"/>
                  </a:schemeClr>
                </a:solidFill>
                <a:latin typeface="Calibri"/>
              </a:rPr>
              <a:t>Then Minister for Manpower</a:t>
            </a:r>
          </a:p>
          <a:p>
            <a:pPr algn="ctr" defTabSz="914400"/>
            <a:r>
              <a:rPr lang="en-US" sz="1200" i="1" dirty="0">
                <a:solidFill>
                  <a:schemeClr val="bg1">
                    <a:lumMod val="65000"/>
                  </a:schemeClr>
                </a:solidFill>
                <a:latin typeface="Calibri"/>
              </a:rPr>
              <a:t>at launch of National WSH Campaign 2015</a:t>
            </a:r>
          </a:p>
        </p:txBody>
      </p:sp>
      <p:sp>
        <p:nvSpPr>
          <p:cNvPr id="6" name="TextBox 5">
            <a:extLst>
              <a:ext uri="{FF2B5EF4-FFF2-40B4-BE49-F238E27FC236}">
                <a16:creationId xmlns:a16="http://schemas.microsoft.com/office/drawing/2014/main" id="{CA66AD1F-DAAD-F544-ABA1-19915E8D5534}"/>
              </a:ext>
            </a:extLst>
          </p:cNvPr>
          <p:cNvSpPr txBox="1"/>
          <p:nvPr/>
        </p:nvSpPr>
        <p:spPr>
          <a:xfrm>
            <a:off x="5635869" y="287214"/>
            <a:ext cx="3101185" cy="1077218"/>
          </a:xfrm>
          <a:prstGeom prst="rect">
            <a:avLst/>
          </a:prstGeom>
          <a:noFill/>
        </p:spPr>
        <p:txBody>
          <a:bodyPr wrap="square" rtlCol="0">
            <a:spAutoFit/>
          </a:bodyPr>
          <a:lstStyle/>
          <a:p>
            <a:pPr algn="r"/>
            <a:r>
              <a:rPr lang="en-SG" sz="3200" b="1" dirty="0"/>
              <a:t>Concluding Thoughts </a:t>
            </a:r>
          </a:p>
        </p:txBody>
      </p:sp>
      <p:sp>
        <p:nvSpPr>
          <p:cNvPr id="2" name="Slide Number Placeholder 1">
            <a:extLst>
              <a:ext uri="{FF2B5EF4-FFF2-40B4-BE49-F238E27FC236}">
                <a16:creationId xmlns:a16="http://schemas.microsoft.com/office/drawing/2014/main" id="{F13D09F8-C5A1-7841-9650-2E3DF99929D2}"/>
              </a:ext>
            </a:extLst>
          </p:cNvPr>
          <p:cNvSpPr>
            <a:spLocks noGrp="1"/>
          </p:cNvSpPr>
          <p:nvPr>
            <p:ph type="sldNum" sz="quarter" idx="11"/>
          </p:nvPr>
        </p:nvSpPr>
        <p:spPr/>
        <p:txBody>
          <a:bodyPr/>
          <a:lstStyle/>
          <a:p>
            <a:fld id="{8584D53F-AF5E-4723-96CB-40045B6453DE}" type="slidenum">
              <a:rPr lang="en-SG" smtClean="0"/>
              <a:t>17</a:t>
            </a:fld>
            <a:r>
              <a:rPr lang="en-SG"/>
              <a:t> of 20</a:t>
            </a:r>
            <a:endParaRPr lang="en-SG" dirty="0"/>
          </a:p>
        </p:txBody>
      </p:sp>
    </p:spTree>
    <p:extLst>
      <p:ext uri="{BB962C8B-B14F-4D97-AF65-F5344CB8AC3E}">
        <p14:creationId xmlns:p14="http://schemas.microsoft.com/office/powerpoint/2010/main" val="24761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097FA703-A24D-E347-BCA1-220F4999D2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492602">
            <a:off x="4974007" y="791889"/>
            <a:ext cx="3514810" cy="5035938"/>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133478D0-F73F-954F-B51D-477F2A475517}"/>
              </a:ext>
            </a:extLst>
          </p:cNvPr>
          <p:cNvSpPr txBox="1"/>
          <p:nvPr/>
        </p:nvSpPr>
        <p:spPr>
          <a:xfrm>
            <a:off x="5340350" y="6122176"/>
            <a:ext cx="2508250" cy="338554"/>
          </a:xfrm>
          <a:prstGeom prst="rect">
            <a:avLst/>
          </a:prstGeom>
          <a:noFill/>
        </p:spPr>
        <p:txBody>
          <a:bodyPr wrap="square" rtlCol="0">
            <a:spAutoFit/>
          </a:bodyPr>
          <a:lstStyle/>
          <a:p>
            <a:r>
              <a:rPr lang="en-SG" sz="1600" dirty="0">
                <a:solidFill>
                  <a:schemeClr val="bg1"/>
                </a:solidFill>
              </a:rPr>
              <a:t>Download: </a:t>
            </a:r>
            <a:r>
              <a:rPr lang="en-SG" sz="1600" dirty="0">
                <a:hlinkClick r:id="rId4"/>
              </a:rPr>
              <a:t>www.wshc.sg </a:t>
            </a:r>
            <a:endParaRPr lang="en-SG" sz="1600" dirty="0"/>
          </a:p>
        </p:txBody>
      </p:sp>
      <p:graphicFrame>
        <p:nvGraphicFramePr>
          <p:cNvPr id="9" name="Table 8">
            <a:extLst>
              <a:ext uri="{FF2B5EF4-FFF2-40B4-BE49-F238E27FC236}">
                <a16:creationId xmlns:a16="http://schemas.microsoft.com/office/drawing/2014/main" id="{76E1146E-49BA-1A41-BFD7-61790BA5B43F}"/>
              </a:ext>
            </a:extLst>
          </p:cNvPr>
          <p:cNvGraphicFramePr>
            <a:graphicFrameLocks noGrp="1"/>
          </p:cNvGraphicFramePr>
          <p:nvPr/>
        </p:nvGraphicFramePr>
        <p:xfrm>
          <a:off x="313622" y="1597885"/>
          <a:ext cx="4258378" cy="1097280"/>
        </p:xfrm>
        <a:graphic>
          <a:graphicData uri="http://schemas.openxmlformats.org/drawingml/2006/table">
            <a:tbl>
              <a:tblPr/>
              <a:tblGrid>
                <a:gridCol w="4258378">
                  <a:extLst>
                    <a:ext uri="{9D8B030D-6E8A-4147-A177-3AD203B41FA5}">
                      <a16:colId xmlns:a16="http://schemas.microsoft.com/office/drawing/2014/main" val="20000"/>
                    </a:ext>
                  </a:extLst>
                </a:gridCol>
              </a:tblGrid>
              <a:tr h="758825">
                <a:tc>
                  <a:txBody>
                    <a:bodyPr/>
                    <a:lstStyle>
                      <a:lvl1pPr marL="0" algn="l" defTabSz="457189" rtl="0" eaLnBrk="1" latinLnBrk="0" hangingPunct="1">
                        <a:defRPr sz="1800" kern="1200">
                          <a:solidFill>
                            <a:schemeClr val="tx1"/>
                          </a:solidFill>
                          <a:latin typeface="Myriad Pro"/>
                          <a:cs typeface="Arial"/>
                        </a:defRPr>
                      </a:lvl1pPr>
                      <a:lvl2pPr marL="457189" algn="l" defTabSz="457189" rtl="0" eaLnBrk="1" latinLnBrk="0" hangingPunct="1">
                        <a:defRPr sz="1800" kern="1200">
                          <a:solidFill>
                            <a:schemeClr val="tx1"/>
                          </a:solidFill>
                          <a:latin typeface="Myriad Pro"/>
                          <a:cs typeface="Arial"/>
                        </a:defRPr>
                      </a:lvl2pPr>
                      <a:lvl3pPr marL="914377" algn="l" defTabSz="457189" rtl="0" eaLnBrk="1" latinLnBrk="0" hangingPunct="1">
                        <a:defRPr sz="1800" kern="1200">
                          <a:solidFill>
                            <a:schemeClr val="tx1"/>
                          </a:solidFill>
                          <a:latin typeface="Myriad Pro"/>
                          <a:cs typeface="Arial"/>
                        </a:defRPr>
                      </a:lvl3pPr>
                      <a:lvl4pPr marL="1371566" algn="l" defTabSz="457189" rtl="0" eaLnBrk="1" latinLnBrk="0" hangingPunct="1">
                        <a:defRPr sz="1800" kern="1200">
                          <a:solidFill>
                            <a:schemeClr val="tx1"/>
                          </a:solidFill>
                          <a:latin typeface="Myriad Pro"/>
                          <a:cs typeface="Arial"/>
                        </a:defRPr>
                      </a:lvl4pPr>
                      <a:lvl5pPr marL="1828754" algn="l" defTabSz="457189" rtl="0" eaLnBrk="1" latinLnBrk="0" hangingPunct="1">
                        <a:defRPr sz="1800" kern="1200">
                          <a:solidFill>
                            <a:schemeClr val="tx1"/>
                          </a:solidFill>
                          <a:latin typeface="Myriad Pro"/>
                          <a:cs typeface="Arial"/>
                        </a:defRPr>
                      </a:lvl5pPr>
                      <a:lvl6pPr marL="2285943" algn="l" defTabSz="457189" rtl="0" eaLnBrk="1" latinLnBrk="0" hangingPunct="1">
                        <a:defRPr sz="1800" kern="1200">
                          <a:solidFill>
                            <a:schemeClr val="tx1"/>
                          </a:solidFill>
                          <a:latin typeface="Myriad Pro"/>
                          <a:cs typeface="Arial"/>
                        </a:defRPr>
                      </a:lvl6pPr>
                      <a:lvl7pPr marL="2743131" algn="l" defTabSz="457189" rtl="0" eaLnBrk="1" latinLnBrk="0" hangingPunct="1">
                        <a:defRPr sz="1800" kern="1200">
                          <a:solidFill>
                            <a:schemeClr val="tx1"/>
                          </a:solidFill>
                          <a:latin typeface="Myriad Pro"/>
                          <a:cs typeface="Arial"/>
                        </a:defRPr>
                      </a:lvl7pPr>
                      <a:lvl8pPr marL="3200320" algn="l" defTabSz="457189" rtl="0" eaLnBrk="1" latinLnBrk="0" hangingPunct="1">
                        <a:defRPr sz="1800" kern="1200">
                          <a:solidFill>
                            <a:schemeClr val="tx1"/>
                          </a:solidFill>
                          <a:latin typeface="Myriad Pro"/>
                          <a:cs typeface="Arial"/>
                        </a:defRPr>
                      </a:lvl8pPr>
                      <a:lvl9pPr marL="3657509" algn="l" defTabSz="457189" rtl="0" eaLnBrk="1" latinLnBrk="0" hangingPunct="1">
                        <a:defRPr sz="1800" kern="1200">
                          <a:solidFill>
                            <a:schemeClr val="tx1"/>
                          </a:solidFill>
                          <a:latin typeface="Myriad Pro"/>
                          <a:cs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chemeClr val="bg1"/>
                          </a:solidFill>
                          <a:effectLst/>
                          <a:latin typeface="Impact" pitchFamily="34" charset="0"/>
                          <a:ea typeface="SimSun" pitchFamily="2" charset="-122"/>
                          <a:cs typeface="Arial" pitchFamily="34" charset="0"/>
                        </a:rPr>
                        <a:t>Thank you</a:t>
                      </a:r>
                    </a:p>
                  </a:txBody>
                  <a:tcPr marL="118745" marR="118745" marT="182880" marB="18288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379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E4939C5-6C78-41A4-9F3F-96A004D27AAA}"/>
              </a:ext>
            </a:extLst>
          </p:cNvPr>
          <p:cNvSpPr txBox="1">
            <a:spLocks noChangeArrowheads="1"/>
          </p:cNvSpPr>
          <p:nvPr/>
        </p:nvSpPr>
        <p:spPr bwMode="auto">
          <a:xfrm>
            <a:off x="770834" y="1823159"/>
            <a:ext cx="7602331" cy="3592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4400" b="1" kern="0" dirty="0">
                <a:cs typeface="Arial" pitchFamily="34" charset="0"/>
              </a:rPr>
              <a:t>What is a Near Miss?</a:t>
            </a:r>
          </a:p>
          <a:p>
            <a:pPr indent="4763" defTabSz="914400" fontAlgn="base">
              <a:lnSpc>
                <a:spcPct val="80000"/>
              </a:lnSpc>
              <a:spcBef>
                <a:spcPct val="20000"/>
              </a:spcBef>
              <a:spcAft>
                <a:spcPct val="0"/>
              </a:spcAft>
              <a:defRPr/>
            </a:pPr>
            <a:endParaRPr lang="en-GB" altLang="ko-KR" sz="2800" kern="0" dirty="0">
              <a:solidFill>
                <a:srgbClr val="000000"/>
              </a:solidFill>
              <a:cs typeface="Arial" pitchFamily="34" charset="0"/>
            </a:endParaRPr>
          </a:p>
          <a:p>
            <a:pPr indent="4763" algn="ctr" defTabSz="914400" fontAlgn="base">
              <a:lnSpc>
                <a:spcPct val="80000"/>
              </a:lnSpc>
              <a:spcBef>
                <a:spcPct val="20000"/>
              </a:spcBef>
              <a:spcAft>
                <a:spcPct val="0"/>
              </a:spcAft>
              <a:defRPr/>
            </a:pPr>
            <a:r>
              <a:rPr lang="en-SG" altLang="ko-KR" sz="2800" i="1" kern="0" dirty="0">
                <a:solidFill>
                  <a:schemeClr val="accent2"/>
                </a:solidFill>
                <a:cs typeface="Arial" pitchFamily="34" charset="0"/>
              </a:rPr>
              <a:t>An incident where no injury and ill health occurs, but has the potential to do so – may also referred to as ‘near hit’ or ‘close call’.</a:t>
            </a:r>
            <a:endParaRPr lang="en-SG" altLang="ko-KR" sz="2800" kern="0" dirty="0">
              <a:solidFill>
                <a:schemeClr val="tx2">
                  <a:lumMod val="50000"/>
                </a:schemeClr>
              </a:solidFill>
              <a:cs typeface="Arial" pitchFamily="34" charset="0"/>
            </a:endParaRPr>
          </a:p>
          <a:p>
            <a:pPr indent="4763" defTabSz="914400" fontAlgn="base">
              <a:lnSpc>
                <a:spcPct val="80000"/>
              </a:lnSpc>
              <a:spcBef>
                <a:spcPct val="20000"/>
              </a:spcBef>
              <a:spcAft>
                <a:spcPct val="0"/>
              </a:spcAft>
              <a:defRPr/>
            </a:pPr>
            <a:endParaRPr lang="en-SG" altLang="ko-KR" sz="2800" kern="0" dirty="0">
              <a:solidFill>
                <a:srgbClr val="000000"/>
              </a:solidFill>
              <a:cs typeface="Arial" pitchFamily="34" charset="0"/>
            </a:endParaRPr>
          </a:p>
        </p:txBody>
      </p:sp>
      <p:sp>
        <p:nvSpPr>
          <p:cNvPr id="8" name="Rectangle 2">
            <a:extLst>
              <a:ext uri="{FF2B5EF4-FFF2-40B4-BE49-F238E27FC236}">
                <a16:creationId xmlns:a16="http://schemas.microsoft.com/office/drawing/2014/main" id="{4CC0C0FB-2887-49FF-AA64-D74676D2FF41}"/>
              </a:ext>
            </a:extLst>
          </p:cNvPr>
          <p:cNvSpPr txBox="1">
            <a:spLocks noChangeArrowheads="1"/>
          </p:cNvSpPr>
          <p:nvPr/>
        </p:nvSpPr>
        <p:spPr bwMode="auto">
          <a:xfrm>
            <a:off x="4152725" y="4365579"/>
            <a:ext cx="4220440" cy="584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defTabSz="914400" fontAlgn="base">
              <a:lnSpc>
                <a:spcPct val="80000"/>
              </a:lnSpc>
              <a:spcBef>
                <a:spcPct val="20000"/>
              </a:spcBef>
              <a:spcAft>
                <a:spcPct val="0"/>
              </a:spcAft>
              <a:defRPr/>
            </a:pPr>
            <a:r>
              <a:rPr lang="en-GB" altLang="ko-KR" sz="1600" i="1" kern="0" dirty="0">
                <a:solidFill>
                  <a:schemeClr val="bg1">
                    <a:lumMod val="65000"/>
                  </a:schemeClr>
                </a:solidFill>
                <a:cs typeface="Arial" pitchFamily="34" charset="0"/>
              </a:rPr>
              <a:t>Source: SS ISO45001:2018</a:t>
            </a:r>
          </a:p>
        </p:txBody>
      </p:sp>
      <p:pic>
        <p:nvPicPr>
          <p:cNvPr id="5" name="Picture 4">
            <a:extLst>
              <a:ext uri="{FF2B5EF4-FFF2-40B4-BE49-F238E27FC236}">
                <a16:creationId xmlns:a16="http://schemas.microsoft.com/office/drawing/2014/main" id="{435D11A5-9DB4-4171-8D3A-F9815191EF37}"/>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blip>
          <a:stretch>
            <a:fillRect/>
          </a:stretch>
        </p:blipFill>
        <p:spPr>
          <a:xfrm>
            <a:off x="4881440" y="5154100"/>
            <a:ext cx="3447070" cy="1562056"/>
          </a:xfrm>
          <a:prstGeom prst="rect">
            <a:avLst/>
          </a:prstGeom>
        </p:spPr>
      </p:pic>
      <p:sp>
        <p:nvSpPr>
          <p:cNvPr id="2" name="Slide Number Placeholder 1">
            <a:extLst>
              <a:ext uri="{FF2B5EF4-FFF2-40B4-BE49-F238E27FC236}">
                <a16:creationId xmlns:a16="http://schemas.microsoft.com/office/drawing/2014/main" id="{39A09CB4-79BF-5B4E-842B-50A7EC56AE17}"/>
              </a:ext>
            </a:extLst>
          </p:cNvPr>
          <p:cNvSpPr>
            <a:spLocks noGrp="1"/>
          </p:cNvSpPr>
          <p:nvPr>
            <p:ph type="sldNum" sz="quarter" idx="11"/>
          </p:nvPr>
        </p:nvSpPr>
        <p:spPr/>
        <p:txBody>
          <a:bodyPr/>
          <a:lstStyle/>
          <a:p>
            <a:fld id="{8584D53F-AF5E-4723-96CB-40045B6453DE}" type="slidenum">
              <a:rPr lang="en-SG" smtClean="0"/>
              <a:t>2</a:t>
            </a:fld>
            <a:r>
              <a:rPr lang="en-SG"/>
              <a:t> of 20</a:t>
            </a:r>
            <a:endParaRPr lang="en-SG" dirty="0"/>
          </a:p>
        </p:txBody>
      </p:sp>
    </p:spTree>
    <p:extLst>
      <p:ext uri="{BB962C8B-B14F-4D97-AF65-F5344CB8AC3E}">
        <p14:creationId xmlns:p14="http://schemas.microsoft.com/office/powerpoint/2010/main" val="186326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F9330F7-A288-4BEE-BC21-C6757C4F0C23}"/>
              </a:ext>
            </a:extLst>
          </p:cNvPr>
          <p:cNvSpPr txBox="1">
            <a:spLocks noChangeArrowheads="1"/>
          </p:cNvSpPr>
          <p:nvPr/>
        </p:nvSpPr>
        <p:spPr bwMode="auto">
          <a:xfrm>
            <a:off x="641522" y="488348"/>
            <a:ext cx="7412941" cy="519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nSpc>
                <a:spcPct val="80000"/>
              </a:lnSpc>
              <a:spcBef>
                <a:spcPct val="20000"/>
              </a:spcBef>
              <a:defRPr/>
            </a:pPr>
            <a:r>
              <a:rPr lang="en-GB" altLang="ko-KR" sz="3200" b="1" kern="0" dirty="0">
                <a:ea typeface="Gulim" pitchFamily="34" charset="-127"/>
                <a:cs typeface="Arial" pitchFamily="34" charset="0"/>
              </a:rPr>
              <a:t>Activity 1: </a:t>
            </a:r>
            <a:r>
              <a:rPr lang="en-GB" altLang="ko-KR" sz="3200" b="1" kern="0" dirty="0">
                <a:solidFill>
                  <a:schemeClr val="bg1">
                    <a:lumMod val="50000"/>
                  </a:schemeClr>
                </a:solidFill>
                <a:ea typeface="Gulim" pitchFamily="34" charset="-127"/>
                <a:cs typeface="Arial" pitchFamily="34" charset="0"/>
              </a:rPr>
              <a:t>Near Miss </a:t>
            </a:r>
            <a:r>
              <a:rPr kumimoji="0" lang="en-GB" altLang="ko-KR" sz="3200" b="1" i="0" u="none" strike="noStrike" kern="0" cap="none" spc="0" normalizeH="0" baseline="0" noProof="0" dirty="0">
                <a:ln>
                  <a:noFill/>
                </a:ln>
                <a:solidFill>
                  <a:schemeClr val="bg1">
                    <a:lumMod val="50000"/>
                  </a:schemeClr>
                </a:solidFill>
                <a:effectLst/>
                <a:uLnTx/>
                <a:uFillTx/>
                <a:latin typeface="Arial" pitchFamily="34" charset="0"/>
                <a:ea typeface="Gulim" pitchFamily="34" charset="-127"/>
                <a:cs typeface="Arial" pitchFamily="34" charset="0"/>
              </a:rPr>
              <a:t>vs </a:t>
            </a:r>
            <a:r>
              <a:rPr lang="en-GB" altLang="ko-KR" sz="3200" b="1" kern="0" dirty="0">
                <a:solidFill>
                  <a:schemeClr val="bg1">
                    <a:lumMod val="50000"/>
                  </a:schemeClr>
                </a:solidFill>
                <a:ea typeface="Gulim" pitchFamily="34" charset="-127"/>
                <a:cs typeface="Arial" pitchFamily="34" charset="0"/>
              </a:rPr>
              <a:t>Accident</a:t>
            </a:r>
            <a:endParaRPr kumimoji="0" lang="en-GB" altLang="ko-KR" sz="3200" i="0" u="none" strike="noStrike" kern="0" cap="none" spc="0" normalizeH="0" baseline="0" noProof="0" dirty="0">
              <a:ln>
                <a:noFill/>
              </a:ln>
              <a:solidFill>
                <a:schemeClr val="bg1">
                  <a:lumMod val="50000"/>
                </a:schemeClr>
              </a:solidFill>
              <a:effectLst/>
              <a:uLnTx/>
              <a:uFillTx/>
              <a:latin typeface="Arial" pitchFamily="34" charset="0"/>
              <a:ea typeface="Gulim" pitchFamily="34" charset="-127"/>
              <a:cs typeface="Arial" pitchFamily="34" charset="0"/>
            </a:endParaRPr>
          </a:p>
        </p:txBody>
      </p:sp>
      <p:sp>
        <p:nvSpPr>
          <p:cNvPr id="2" name="Rectangle 1">
            <a:extLst>
              <a:ext uri="{FF2B5EF4-FFF2-40B4-BE49-F238E27FC236}">
                <a16:creationId xmlns:a16="http://schemas.microsoft.com/office/drawing/2014/main" id="{46C9C9A6-70F0-0342-805A-579117889389}"/>
              </a:ext>
            </a:extLst>
          </p:cNvPr>
          <p:cNvSpPr/>
          <p:nvPr/>
        </p:nvSpPr>
        <p:spPr>
          <a:xfrm>
            <a:off x="729760" y="1669148"/>
            <a:ext cx="6550269" cy="2308324"/>
          </a:xfrm>
          <a:prstGeom prst="rect">
            <a:avLst/>
          </a:prstGeom>
        </p:spPr>
        <p:txBody>
          <a:bodyPr wrap="square">
            <a:spAutoFit/>
          </a:bodyPr>
          <a:lstStyle/>
          <a:p>
            <a:r>
              <a:rPr lang="en-US" dirty="0">
                <a:solidFill>
                  <a:schemeClr val="bg1">
                    <a:lumMod val="50000"/>
                  </a:schemeClr>
                </a:solidFill>
              </a:rPr>
              <a:t>Explain the difference between:</a:t>
            </a:r>
          </a:p>
          <a:p>
            <a:endParaRPr lang="en-US" dirty="0">
              <a:solidFill>
                <a:schemeClr val="bg1">
                  <a:lumMod val="50000"/>
                </a:schemeClr>
              </a:solidFill>
            </a:endParaRPr>
          </a:p>
          <a:p>
            <a:pPr marL="342900" indent="-342900">
              <a:buFont typeface="Arial" panose="020B0604020202020204" pitchFamily="34" charset="0"/>
              <a:buChar char="•"/>
            </a:pPr>
            <a:r>
              <a:rPr lang="en-US" dirty="0">
                <a:solidFill>
                  <a:srgbClr val="C00000"/>
                </a:solidFill>
              </a:rPr>
              <a:t>Unsafe Condition</a:t>
            </a:r>
          </a:p>
          <a:p>
            <a:pPr marL="342900" indent="-342900">
              <a:buFont typeface="Arial" panose="020B0604020202020204" pitchFamily="34" charset="0"/>
              <a:buChar char="•"/>
            </a:pPr>
            <a:r>
              <a:rPr lang="en-US" dirty="0">
                <a:solidFill>
                  <a:srgbClr val="C00000"/>
                </a:solidFill>
              </a:rPr>
              <a:t>Unsafe Act</a:t>
            </a:r>
          </a:p>
          <a:p>
            <a:pPr marL="342900" indent="-342900">
              <a:buFont typeface="Arial" panose="020B0604020202020204" pitchFamily="34" charset="0"/>
              <a:buChar char="•"/>
            </a:pPr>
            <a:r>
              <a:rPr lang="en-US" dirty="0">
                <a:solidFill>
                  <a:srgbClr val="C00000"/>
                </a:solidFill>
              </a:rPr>
              <a:t>Near Miss </a:t>
            </a:r>
          </a:p>
          <a:p>
            <a:pPr marL="342900" indent="-342900">
              <a:buFont typeface="Arial" panose="020B0604020202020204" pitchFamily="34" charset="0"/>
              <a:buChar char="•"/>
            </a:pPr>
            <a:r>
              <a:rPr lang="en-US" dirty="0">
                <a:solidFill>
                  <a:srgbClr val="C00000"/>
                </a:solidFill>
              </a:rPr>
              <a:t>Accident</a:t>
            </a:r>
          </a:p>
        </p:txBody>
      </p:sp>
      <p:sp>
        <p:nvSpPr>
          <p:cNvPr id="10" name="Rectangle 9">
            <a:extLst>
              <a:ext uri="{FF2B5EF4-FFF2-40B4-BE49-F238E27FC236}">
                <a16:creationId xmlns:a16="http://schemas.microsoft.com/office/drawing/2014/main" id="{D03AED13-4158-C94D-A1E2-53F96AE3FCF1}"/>
              </a:ext>
            </a:extLst>
          </p:cNvPr>
          <p:cNvSpPr/>
          <p:nvPr/>
        </p:nvSpPr>
        <p:spPr>
          <a:xfrm>
            <a:off x="729760" y="5665838"/>
            <a:ext cx="5187463" cy="307777"/>
          </a:xfrm>
          <a:prstGeom prst="rect">
            <a:avLst/>
          </a:prstGeom>
        </p:spPr>
        <p:txBody>
          <a:bodyPr wrap="square">
            <a:spAutoFit/>
          </a:bodyPr>
          <a:lstStyle/>
          <a:p>
            <a:r>
              <a:rPr lang="en-US" sz="1400" dirty="0">
                <a:solidFill>
                  <a:schemeClr val="bg1">
                    <a:lumMod val="50000"/>
                  </a:schemeClr>
                </a:solidFill>
              </a:rPr>
              <a:t>[Allocated time: 10 mins discussion + 10 min presentation]</a:t>
            </a:r>
          </a:p>
        </p:txBody>
      </p:sp>
      <p:sp>
        <p:nvSpPr>
          <p:cNvPr id="3" name="Slide Number Placeholder 2">
            <a:extLst>
              <a:ext uri="{FF2B5EF4-FFF2-40B4-BE49-F238E27FC236}">
                <a16:creationId xmlns:a16="http://schemas.microsoft.com/office/drawing/2014/main" id="{D08332AE-F52C-E245-B28C-91BAE7393454}"/>
              </a:ext>
            </a:extLst>
          </p:cNvPr>
          <p:cNvSpPr>
            <a:spLocks noGrp="1"/>
          </p:cNvSpPr>
          <p:nvPr>
            <p:ph type="sldNum" sz="quarter" idx="11"/>
          </p:nvPr>
        </p:nvSpPr>
        <p:spPr/>
        <p:txBody>
          <a:bodyPr/>
          <a:lstStyle/>
          <a:p>
            <a:fld id="{8584D53F-AF5E-4723-96CB-40045B6453DE}" type="slidenum">
              <a:rPr lang="en-SG" smtClean="0"/>
              <a:t>3</a:t>
            </a:fld>
            <a:r>
              <a:rPr lang="en-SG"/>
              <a:t> of 20</a:t>
            </a:r>
            <a:endParaRPr lang="en-SG" dirty="0"/>
          </a:p>
        </p:txBody>
      </p:sp>
    </p:spTree>
    <p:extLst>
      <p:ext uri="{BB962C8B-B14F-4D97-AF65-F5344CB8AC3E}">
        <p14:creationId xmlns:p14="http://schemas.microsoft.com/office/powerpoint/2010/main" val="149734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7C95-23C8-4C2E-A0CC-15F297C178AC}"/>
              </a:ext>
            </a:extLst>
          </p:cNvPr>
          <p:cNvSpPr>
            <a:spLocks noGrp="1"/>
          </p:cNvSpPr>
          <p:nvPr>
            <p:ph type="title"/>
          </p:nvPr>
        </p:nvSpPr>
        <p:spPr/>
        <p:txBody>
          <a:bodyPr/>
          <a:lstStyle/>
          <a:p>
            <a:r>
              <a:rPr lang="en-SG" dirty="0"/>
              <a:t>Video - Meet Chef Chan</a:t>
            </a:r>
          </a:p>
        </p:txBody>
      </p:sp>
      <p:pic>
        <p:nvPicPr>
          <p:cNvPr id="7" name="Picture 2">
            <a:hlinkClick r:id="rId3"/>
            <a:extLst>
              <a:ext uri="{FF2B5EF4-FFF2-40B4-BE49-F238E27FC236}">
                <a16:creationId xmlns:a16="http://schemas.microsoft.com/office/drawing/2014/main" id="{513C1A1C-CA47-4BC3-A82C-8B403CC5AEC7}"/>
              </a:ext>
            </a:extLst>
          </p:cNvPr>
          <p:cNvPicPr>
            <a:picLocks noChangeAspect="1" noChangeArrowheads="1"/>
          </p:cNvPicPr>
          <p:nvPr/>
        </p:nvPicPr>
        <p:blipFill>
          <a:blip r:embed="rId4" cstate="screen"/>
          <a:srcRect/>
          <a:stretch>
            <a:fillRect/>
          </a:stretch>
        </p:blipFill>
        <p:spPr bwMode="auto">
          <a:xfrm>
            <a:off x="894396" y="1283110"/>
            <a:ext cx="7407633" cy="4008161"/>
          </a:xfrm>
          <a:prstGeom prst="rect">
            <a:avLst/>
          </a:prstGeom>
          <a:noFill/>
          <a:ln w="9525">
            <a:noFill/>
            <a:miter lim="800000"/>
            <a:headEnd/>
            <a:tailEnd/>
          </a:ln>
        </p:spPr>
      </p:pic>
      <p:sp>
        <p:nvSpPr>
          <p:cNvPr id="8" name="Text Placeholder 5">
            <a:extLst>
              <a:ext uri="{FF2B5EF4-FFF2-40B4-BE49-F238E27FC236}">
                <a16:creationId xmlns:a16="http://schemas.microsoft.com/office/drawing/2014/main" id="{AEC22BB2-A8E4-1F44-8AF3-6B3EB02DDBFC}"/>
              </a:ext>
            </a:extLst>
          </p:cNvPr>
          <p:cNvSpPr>
            <a:spLocks noGrp="1"/>
          </p:cNvSpPr>
          <p:nvPr>
            <p:ph type="body" sz="quarter" idx="10"/>
          </p:nvPr>
        </p:nvSpPr>
        <p:spPr>
          <a:xfrm>
            <a:off x="894396" y="1896533"/>
            <a:ext cx="7407634" cy="4013200"/>
          </a:xfrm>
        </p:spPr>
        <p:txBody>
          <a:bodyPr/>
          <a:lstStyle/>
          <a:p>
            <a:endParaRPr lang="en-SG" dirty="0"/>
          </a:p>
          <a:p>
            <a:endParaRPr lang="en-SG" dirty="0"/>
          </a:p>
          <a:p>
            <a:endParaRPr lang="en-SG" dirty="0"/>
          </a:p>
          <a:p>
            <a:endParaRPr lang="en-SG" dirty="0"/>
          </a:p>
          <a:p>
            <a:endParaRPr lang="en-SG" dirty="0"/>
          </a:p>
          <a:p>
            <a:endParaRPr lang="en-SG" dirty="0"/>
          </a:p>
          <a:p>
            <a:endParaRPr lang="en-SG" dirty="0"/>
          </a:p>
          <a:p>
            <a:pPr marL="0" indent="0">
              <a:buNone/>
            </a:pPr>
            <a:endParaRPr lang="en-SG" dirty="0"/>
          </a:p>
          <a:p>
            <a:pPr marL="0" indent="0" algn="r">
              <a:buNone/>
            </a:pPr>
            <a:r>
              <a:rPr lang="en-GB" altLang="ko-KR" sz="1100" kern="0" dirty="0">
                <a:solidFill>
                  <a:schemeClr val="bg1">
                    <a:lumMod val="65000"/>
                  </a:schemeClr>
                </a:solidFill>
                <a:ea typeface="Gulim" pitchFamily="34" charset="-127"/>
                <a:cs typeface="Arial" pitchFamily="34" charset="0"/>
              </a:rPr>
              <a:t>         </a:t>
            </a:r>
            <a:r>
              <a:rPr lang="en-GB" altLang="ko-KR" sz="1100" i="1" kern="0" dirty="0">
                <a:solidFill>
                  <a:schemeClr val="bg1">
                    <a:lumMod val="65000"/>
                  </a:schemeClr>
                </a:solidFill>
                <a:ea typeface="Gulim" pitchFamily="34" charset="-127"/>
                <a:cs typeface="Arial" pitchFamily="34" charset="0"/>
              </a:rPr>
              <a:t>Source: YouTube - </a:t>
            </a:r>
            <a:r>
              <a:rPr lang="en-GB" altLang="ko-KR" sz="1100" i="1" kern="0" dirty="0">
                <a:solidFill>
                  <a:schemeClr val="bg1">
                    <a:lumMod val="65000"/>
                  </a:schemeClr>
                </a:solidFill>
                <a:ea typeface="Gulim" pitchFamily="34" charset="-127"/>
                <a:cs typeface="Arial" pitchFamily="34" charset="0"/>
                <a:hlinkClick r:id="rId3">
                  <a:extLst>
                    <a:ext uri="{A12FA001-AC4F-418D-AE19-62706E023703}">
                      <ahyp:hlinkClr xmlns:ahyp="http://schemas.microsoft.com/office/drawing/2018/hyperlinkcolor" val="tx"/>
                    </a:ext>
                  </a:extLst>
                </a:hlinkClick>
              </a:rPr>
              <a:t>Ying Yang Twins</a:t>
            </a:r>
            <a:r>
              <a:rPr lang="en-GB" altLang="ko-KR" sz="1100" i="1" kern="0" dirty="0">
                <a:solidFill>
                  <a:schemeClr val="bg1">
                    <a:lumMod val="65000"/>
                  </a:schemeClr>
                </a:solidFill>
                <a:ea typeface="Gulim" pitchFamily="34" charset="-127"/>
                <a:cs typeface="Arial" pitchFamily="34" charset="0"/>
              </a:rPr>
              <a:t> by WSH Council</a:t>
            </a:r>
          </a:p>
          <a:p>
            <a:endParaRPr lang="en-SG" dirty="0"/>
          </a:p>
        </p:txBody>
      </p:sp>
      <p:sp>
        <p:nvSpPr>
          <p:cNvPr id="9" name="Slide Number Placeholder 8">
            <a:extLst>
              <a:ext uri="{FF2B5EF4-FFF2-40B4-BE49-F238E27FC236}">
                <a16:creationId xmlns:a16="http://schemas.microsoft.com/office/drawing/2014/main" id="{F2D0E558-DE19-644D-A792-EC10C7C3A247}"/>
              </a:ext>
            </a:extLst>
          </p:cNvPr>
          <p:cNvSpPr>
            <a:spLocks noGrp="1"/>
          </p:cNvSpPr>
          <p:nvPr>
            <p:ph type="sldNum" sz="quarter" idx="11"/>
          </p:nvPr>
        </p:nvSpPr>
        <p:spPr/>
        <p:txBody>
          <a:bodyPr/>
          <a:lstStyle/>
          <a:p>
            <a:fld id="{8584D53F-AF5E-4723-96CB-40045B6453DE}" type="slidenum">
              <a:rPr lang="en-SG" smtClean="0"/>
              <a:t>4</a:t>
            </a:fld>
            <a:r>
              <a:rPr lang="en-SG"/>
              <a:t> of 20</a:t>
            </a:r>
            <a:endParaRPr lang="en-SG" dirty="0"/>
          </a:p>
        </p:txBody>
      </p:sp>
    </p:spTree>
    <p:extLst>
      <p:ext uri="{BB962C8B-B14F-4D97-AF65-F5344CB8AC3E}">
        <p14:creationId xmlns:p14="http://schemas.microsoft.com/office/powerpoint/2010/main" val="409533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F9330F7-A288-4BEE-BC21-C6757C4F0C23}"/>
              </a:ext>
            </a:extLst>
          </p:cNvPr>
          <p:cNvSpPr txBox="1">
            <a:spLocks noChangeArrowheads="1"/>
          </p:cNvSpPr>
          <p:nvPr/>
        </p:nvSpPr>
        <p:spPr bwMode="auto">
          <a:xfrm>
            <a:off x="529354" y="461971"/>
            <a:ext cx="5750917" cy="519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nSpc>
                <a:spcPct val="80000"/>
              </a:lnSpc>
              <a:spcBef>
                <a:spcPct val="20000"/>
              </a:spcBef>
              <a:defRPr/>
            </a:pPr>
            <a:r>
              <a:rPr lang="en-GB" altLang="ko-KR" sz="3200" b="1" kern="0" dirty="0">
                <a:solidFill>
                  <a:schemeClr val="bg1">
                    <a:lumMod val="50000"/>
                  </a:schemeClr>
                </a:solidFill>
                <a:ea typeface="Gulim" pitchFamily="34" charset="-127"/>
                <a:cs typeface="Arial" pitchFamily="34" charset="0"/>
              </a:rPr>
              <a:t>Why Track </a:t>
            </a:r>
            <a:r>
              <a:rPr lang="en-GB" altLang="ko-KR" sz="3200" b="1" kern="0" dirty="0">
                <a:ea typeface="Gulim" pitchFamily="34" charset="-127"/>
                <a:cs typeface="Arial" pitchFamily="34" charset="0"/>
              </a:rPr>
              <a:t>Near Misses?</a:t>
            </a:r>
            <a:endParaRPr kumimoji="0" lang="en-GB" altLang="ko-KR" sz="3200" i="0" u="none" strike="noStrike" kern="0" cap="none" spc="0" normalizeH="0" baseline="0" noProof="0" dirty="0">
              <a:ln>
                <a:noFill/>
              </a:ln>
              <a:effectLst/>
              <a:uLnTx/>
              <a:uFillTx/>
              <a:latin typeface="Arial" pitchFamily="34" charset="0"/>
              <a:ea typeface="Gulim" pitchFamily="34" charset="-127"/>
              <a:cs typeface="Arial" pitchFamily="34" charset="0"/>
            </a:endParaRPr>
          </a:p>
        </p:txBody>
      </p:sp>
      <p:graphicFrame>
        <p:nvGraphicFramePr>
          <p:cNvPr id="30" name="Diagram 29">
            <a:extLst>
              <a:ext uri="{FF2B5EF4-FFF2-40B4-BE49-F238E27FC236}">
                <a16:creationId xmlns:a16="http://schemas.microsoft.com/office/drawing/2014/main" id="{512F85FD-876A-4B25-99EC-33403789141B}"/>
              </a:ext>
            </a:extLst>
          </p:cNvPr>
          <p:cNvGraphicFramePr/>
          <p:nvPr>
            <p:extLst>
              <p:ext uri="{D42A27DB-BD31-4B8C-83A1-F6EECF244321}">
                <p14:modId xmlns:p14="http://schemas.microsoft.com/office/powerpoint/2010/main" val="3519679251"/>
              </p:ext>
            </p:extLst>
          </p:nvPr>
        </p:nvGraphicFramePr>
        <p:xfrm>
          <a:off x="1554998" y="1080655"/>
          <a:ext cx="5074402" cy="5038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5" name="AutoShape 6">
            <a:extLst>
              <a:ext uri="{FF2B5EF4-FFF2-40B4-BE49-F238E27FC236}">
                <a16:creationId xmlns:a16="http://schemas.microsoft.com/office/drawing/2014/main" id="{5985A13A-D70A-47BE-B5FE-1F23D7065B20}"/>
              </a:ext>
            </a:extLst>
          </p:cNvPr>
          <p:cNvCxnSpPr>
            <a:cxnSpLocks noChangeShapeType="1"/>
          </p:cNvCxnSpPr>
          <p:nvPr/>
        </p:nvCxnSpPr>
        <p:spPr bwMode="auto">
          <a:xfrm>
            <a:off x="1869827" y="5207838"/>
            <a:ext cx="4654064" cy="0"/>
          </a:xfrm>
          <a:prstGeom prst="straightConnector1">
            <a:avLst/>
          </a:prstGeom>
          <a:noFill/>
          <a:ln w="25400">
            <a:solidFill>
              <a:srgbClr val="000000"/>
            </a:solidFill>
            <a:prstDash val="dash"/>
            <a:round/>
            <a:headEnd/>
            <a:tailEnd/>
          </a:ln>
        </p:spPr>
      </p:cxnSp>
      <p:sp>
        <p:nvSpPr>
          <p:cNvPr id="37" name="Rectangle 36">
            <a:extLst>
              <a:ext uri="{FF2B5EF4-FFF2-40B4-BE49-F238E27FC236}">
                <a16:creationId xmlns:a16="http://schemas.microsoft.com/office/drawing/2014/main" id="{916F5F9C-35E4-4079-B631-3445BAAC72F9}"/>
              </a:ext>
            </a:extLst>
          </p:cNvPr>
          <p:cNvSpPr/>
          <p:nvPr/>
        </p:nvSpPr>
        <p:spPr>
          <a:xfrm>
            <a:off x="1554998" y="6246549"/>
            <a:ext cx="4284130" cy="430887"/>
          </a:xfrm>
          <a:prstGeom prst="rect">
            <a:avLst/>
          </a:prstGeom>
        </p:spPr>
        <p:txBody>
          <a:bodyPr wrap="square">
            <a:spAutoFit/>
          </a:bodyPr>
          <a:lstStyle/>
          <a:p>
            <a:pPr defTabSz="914400" fontAlgn="base">
              <a:spcBef>
                <a:spcPct val="0"/>
              </a:spcBef>
              <a:spcAft>
                <a:spcPct val="0"/>
              </a:spcAft>
            </a:pPr>
            <a:r>
              <a:rPr lang="en-GB" sz="1100" dirty="0">
                <a:solidFill>
                  <a:schemeClr val="bg1">
                    <a:lumMod val="65000"/>
                  </a:schemeClr>
                </a:solidFill>
                <a:cs typeface="Arial"/>
              </a:rPr>
              <a:t>Modified injury pyramid  based on </a:t>
            </a:r>
          </a:p>
          <a:p>
            <a:pPr defTabSz="914400" fontAlgn="base">
              <a:spcBef>
                <a:spcPct val="0"/>
              </a:spcBef>
              <a:spcAft>
                <a:spcPct val="0"/>
              </a:spcAft>
            </a:pPr>
            <a:r>
              <a:rPr lang="en-GB" sz="1100" dirty="0">
                <a:solidFill>
                  <a:schemeClr val="bg1">
                    <a:lumMod val="65000"/>
                  </a:schemeClr>
                </a:solidFill>
                <a:cs typeface="Arial"/>
              </a:rPr>
              <a:t>Heinrich’s Accident Triangle</a:t>
            </a:r>
          </a:p>
        </p:txBody>
      </p:sp>
      <p:sp>
        <p:nvSpPr>
          <p:cNvPr id="38" name="Rectangle 37">
            <a:extLst>
              <a:ext uri="{FF2B5EF4-FFF2-40B4-BE49-F238E27FC236}">
                <a16:creationId xmlns:a16="http://schemas.microsoft.com/office/drawing/2014/main" id="{E71317AF-CE02-4D62-A0EB-3D1B2F6CE3C6}"/>
              </a:ext>
            </a:extLst>
          </p:cNvPr>
          <p:cNvSpPr/>
          <p:nvPr/>
        </p:nvSpPr>
        <p:spPr>
          <a:xfrm>
            <a:off x="6812736" y="5107776"/>
            <a:ext cx="2006598" cy="1569660"/>
          </a:xfrm>
          <a:prstGeom prst="rect">
            <a:avLst/>
          </a:prstGeom>
        </p:spPr>
        <p:txBody>
          <a:bodyPr wrap="square">
            <a:spAutoFit/>
          </a:bodyPr>
          <a:lstStyle/>
          <a:p>
            <a:pPr defTabSz="914400" fontAlgn="base">
              <a:spcBef>
                <a:spcPct val="0"/>
              </a:spcBef>
              <a:spcAft>
                <a:spcPct val="0"/>
              </a:spcAft>
            </a:pPr>
            <a:r>
              <a:rPr lang="en-GB" b="1" dirty="0">
                <a:solidFill>
                  <a:schemeClr val="bg1">
                    <a:lumMod val="50000"/>
                  </a:schemeClr>
                </a:solidFill>
                <a:cs typeface="Arial"/>
              </a:rPr>
              <a:t>Proactive way to </a:t>
            </a:r>
            <a:r>
              <a:rPr lang="en-GB" b="1" dirty="0">
                <a:solidFill>
                  <a:srgbClr val="C00000"/>
                </a:solidFill>
                <a:cs typeface="Arial"/>
              </a:rPr>
              <a:t>prevent accidents</a:t>
            </a:r>
          </a:p>
        </p:txBody>
      </p:sp>
      <p:grpSp>
        <p:nvGrpSpPr>
          <p:cNvPr id="15" name="Group 14">
            <a:extLst>
              <a:ext uri="{FF2B5EF4-FFF2-40B4-BE49-F238E27FC236}">
                <a16:creationId xmlns:a16="http://schemas.microsoft.com/office/drawing/2014/main" id="{C1714D27-BDE9-124A-B29A-A075EF8C782D}"/>
              </a:ext>
            </a:extLst>
          </p:cNvPr>
          <p:cNvGrpSpPr/>
          <p:nvPr/>
        </p:nvGrpSpPr>
        <p:grpSpPr>
          <a:xfrm>
            <a:off x="6575570" y="1099343"/>
            <a:ext cx="1741486" cy="4122085"/>
            <a:chOff x="5988579" y="564093"/>
            <a:chExt cx="1741486" cy="3990975"/>
          </a:xfrm>
        </p:grpSpPr>
        <p:sp>
          <p:nvSpPr>
            <p:cNvPr id="16" name="Right Brace 4">
              <a:extLst>
                <a:ext uri="{FF2B5EF4-FFF2-40B4-BE49-F238E27FC236}">
                  <a16:creationId xmlns:a16="http://schemas.microsoft.com/office/drawing/2014/main" id="{1A150FC2-D8C9-4C46-88D0-530F52492C27}"/>
                </a:ext>
              </a:extLst>
            </p:cNvPr>
            <p:cNvSpPr>
              <a:spLocks/>
            </p:cNvSpPr>
            <p:nvPr/>
          </p:nvSpPr>
          <p:spPr bwMode="auto">
            <a:xfrm>
              <a:off x="5988579" y="564093"/>
              <a:ext cx="181710" cy="3990975"/>
            </a:xfrm>
            <a:prstGeom prst="rightBrace">
              <a:avLst>
                <a:gd name="adj1" fmla="val 0"/>
                <a:gd name="adj2" fmla="val 50000"/>
              </a:avLst>
            </a:prstGeom>
            <a:noFill/>
            <a:ln w="31750">
              <a:solidFill>
                <a:srgbClr val="C00000"/>
              </a:solidFill>
              <a:round/>
              <a:headEnd/>
              <a:tailEnd/>
            </a:ln>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GB" sz="1800">
                <a:solidFill>
                  <a:srgbClr val="000000"/>
                </a:solidFill>
                <a:cs typeface="Arial"/>
              </a:endParaRPr>
            </a:p>
          </p:txBody>
        </p:sp>
        <p:sp>
          <p:nvSpPr>
            <p:cNvPr id="17" name="Text Box 4">
              <a:extLst>
                <a:ext uri="{FF2B5EF4-FFF2-40B4-BE49-F238E27FC236}">
                  <a16:creationId xmlns:a16="http://schemas.microsoft.com/office/drawing/2014/main" id="{5E6E21A3-7B0F-1941-8840-941D7183C401}"/>
                </a:ext>
              </a:extLst>
            </p:cNvPr>
            <p:cNvSpPr txBox="1">
              <a:spLocks noChangeArrowheads="1"/>
            </p:cNvSpPr>
            <p:nvPr/>
          </p:nvSpPr>
          <p:spPr bwMode="auto">
            <a:xfrm>
              <a:off x="6229376" y="2277536"/>
              <a:ext cx="1500689" cy="57118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defTabSz="914400" fontAlgn="base">
                <a:spcBef>
                  <a:spcPct val="0"/>
                </a:spcBef>
              </a:pPr>
              <a:r>
                <a:rPr lang="en-GB" altLang="zh-CN" sz="2000" b="1" dirty="0">
                  <a:solidFill>
                    <a:srgbClr val="000000"/>
                  </a:solidFill>
                  <a:latin typeface="Calibri" pitchFamily="34" charset="0"/>
                  <a:ea typeface="SimSun" pitchFamily="2" charset="-122"/>
                  <a:cs typeface="Arial" pitchFamily="34" charset="0"/>
                </a:rPr>
                <a:t>Accidents</a:t>
              </a:r>
              <a:endParaRPr lang="en-US" sz="4400" b="1" dirty="0">
                <a:solidFill>
                  <a:srgbClr val="000000"/>
                </a:solidFill>
                <a:cs typeface="Arial" pitchFamily="34" charset="0"/>
              </a:endParaRPr>
            </a:p>
          </p:txBody>
        </p:sp>
      </p:grpSp>
      <p:sp>
        <p:nvSpPr>
          <p:cNvPr id="3" name="Slide Number Placeholder 2">
            <a:extLst>
              <a:ext uri="{FF2B5EF4-FFF2-40B4-BE49-F238E27FC236}">
                <a16:creationId xmlns:a16="http://schemas.microsoft.com/office/drawing/2014/main" id="{F5D240FD-B2FE-E64E-91A5-80500960BC05}"/>
              </a:ext>
            </a:extLst>
          </p:cNvPr>
          <p:cNvSpPr>
            <a:spLocks noGrp="1"/>
          </p:cNvSpPr>
          <p:nvPr>
            <p:ph type="sldNum" sz="quarter" idx="11"/>
          </p:nvPr>
        </p:nvSpPr>
        <p:spPr/>
        <p:txBody>
          <a:bodyPr/>
          <a:lstStyle/>
          <a:p>
            <a:fld id="{8584D53F-AF5E-4723-96CB-40045B6453DE}" type="slidenum">
              <a:rPr lang="en-SG" smtClean="0"/>
              <a:t>5</a:t>
            </a:fld>
            <a:r>
              <a:rPr lang="en-SG"/>
              <a:t> of 20</a:t>
            </a:r>
            <a:endParaRPr lang="en-SG" dirty="0"/>
          </a:p>
        </p:txBody>
      </p:sp>
    </p:spTree>
    <p:extLst>
      <p:ext uri="{BB962C8B-B14F-4D97-AF65-F5344CB8AC3E}">
        <p14:creationId xmlns:p14="http://schemas.microsoft.com/office/powerpoint/2010/main" val="156204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8010B-6C55-43AD-A5E4-16192D250B10}"/>
              </a:ext>
            </a:extLst>
          </p:cNvPr>
          <p:cNvSpPr>
            <a:spLocks noGrp="1"/>
          </p:cNvSpPr>
          <p:nvPr>
            <p:ph type="body" sz="quarter" idx="10"/>
          </p:nvPr>
        </p:nvSpPr>
        <p:spPr>
          <a:xfrm>
            <a:off x="633548" y="1987061"/>
            <a:ext cx="7517674" cy="3700021"/>
          </a:xfrm>
        </p:spPr>
        <p:txBody>
          <a:bodyPr/>
          <a:lstStyle/>
          <a:p>
            <a:pPr marL="0" indent="0" algn="ctr">
              <a:buNone/>
            </a:pPr>
            <a:r>
              <a:rPr lang="en-US" sz="2800" dirty="0"/>
              <a:t>“</a:t>
            </a:r>
            <a:r>
              <a:rPr lang="en-US" sz="2800" i="1" dirty="0"/>
              <a:t>Companies should </a:t>
            </a:r>
            <a:r>
              <a:rPr lang="en-US" sz="2800" i="1" dirty="0">
                <a:solidFill>
                  <a:srgbClr val="C00000"/>
                </a:solidFill>
              </a:rPr>
              <a:t>report near misses </a:t>
            </a:r>
            <a:r>
              <a:rPr lang="en-US" sz="2800" i="1" dirty="0"/>
              <a:t>to </a:t>
            </a:r>
            <a:r>
              <a:rPr lang="en-US" sz="2800" i="1" u="sng" dirty="0"/>
              <a:t>bring down industrial accident rate</a:t>
            </a:r>
            <a:r>
              <a:rPr lang="en-US" sz="2800" i="1" dirty="0"/>
              <a:t>.”</a:t>
            </a:r>
          </a:p>
          <a:p>
            <a:pPr marL="0" indent="0" algn="ctr">
              <a:buNone/>
            </a:pPr>
            <a:endParaRPr lang="en-US" sz="2800" i="1" dirty="0"/>
          </a:p>
          <a:p>
            <a:pPr marL="0" indent="0" algn="ctr">
              <a:buNone/>
            </a:pPr>
            <a:endParaRPr lang="en-US" dirty="0"/>
          </a:p>
          <a:p>
            <a:pPr marL="0" indent="0" algn="ctr">
              <a:buNone/>
            </a:pPr>
            <a:r>
              <a:rPr lang="en-US" sz="1400" i="1" dirty="0">
                <a:solidFill>
                  <a:schemeClr val="bg1">
                    <a:lumMod val="65000"/>
                  </a:schemeClr>
                </a:solidFill>
              </a:rPr>
              <a:t>Minister of State for Manpower and National Development, </a:t>
            </a:r>
            <a:r>
              <a:rPr lang="en-US" sz="1400" i="1" dirty="0" err="1">
                <a:solidFill>
                  <a:schemeClr val="bg1">
                    <a:lumMod val="65000"/>
                  </a:schemeClr>
                </a:solidFill>
              </a:rPr>
              <a:t>Zaqy</a:t>
            </a:r>
            <a:r>
              <a:rPr lang="en-US" sz="1400" i="1" dirty="0">
                <a:solidFill>
                  <a:schemeClr val="bg1">
                    <a:lumMod val="65000"/>
                  </a:schemeClr>
                </a:solidFill>
              </a:rPr>
              <a:t> Mohamad </a:t>
            </a:r>
          </a:p>
          <a:p>
            <a:pPr marL="0" indent="0" algn="ctr">
              <a:buNone/>
            </a:pPr>
            <a:r>
              <a:rPr lang="en-US" sz="1400" i="1" dirty="0">
                <a:solidFill>
                  <a:schemeClr val="bg1">
                    <a:lumMod val="65000"/>
                  </a:schemeClr>
                </a:solidFill>
              </a:rPr>
              <a:t>during launch of Safe Hands Campaign 2019 (Source: </a:t>
            </a:r>
            <a:r>
              <a:rPr lang="en-US" sz="1400" i="1" dirty="0">
                <a:solidFill>
                  <a:schemeClr val="bg1">
                    <a:lumMod val="65000"/>
                  </a:schemeClr>
                </a:solidFill>
                <a:hlinkClick r:id="rId3">
                  <a:extLst>
                    <a:ext uri="{A12FA001-AC4F-418D-AE19-62706E023703}">
                      <ahyp:hlinkClr xmlns:ahyp="http://schemas.microsoft.com/office/drawing/2018/hyperlinkcolor" val="tx"/>
                    </a:ext>
                  </a:extLst>
                </a:hlinkClick>
              </a:rPr>
              <a:t>Straits Times</a:t>
            </a:r>
            <a:r>
              <a:rPr lang="en-US" sz="1400" i="1" dirty="0">
                <a:solidFill>
                  <a:schemeClr val="bg1">
                    <a:lumMod val="65000"/>
                  </a:schemeClr>
                </a:solidFill>
              </a:rPr>
              <a:t>)</a:t>
            </a:r>
          </a:p>
          <a:p>
            <a:endParaRPr lang="en-US" dirty="0"/>
          </a:p>
          <a:p>
            <a:endParaRPr lang="en-SG" dirty="0"/>
          </a:p>
        </p:txBody>
      </p:sp>
      <p:sp>
        <p:nvSpPr>
          <p:cNvPr id="2" name="Slide Number Placeholder 1">
            <a:extLst>
              <a:ext uri="{FF2B5EF4-FFF2-40B4-BE49-F238E27FC236}">
                <a16:creationId xmlns:a16="http://schemas.microsoft.com/office/drawing/2014/main" id="{B9B679CA-E7EE-4540-A941-38F97B33FC21}"/>
              </a:ext>
            </a:extLst>
          </p:cNvPr>
          <p:cNvSpPr>
            <a:spLocks noGrp="1"/>
          </p:cNvSpPr>
          <p:nvPr>
            <p:ph type="sldNum" sz="quarter" idx="11"/>
          </p:nvPr>
        </p:nvSpPr>
        <p:spPr/>
        <p:txBody>
          <a:bodyPr/>
          <a:lstStyle/>
          <a:p>
            <a:fld id="{8584D53F-AF5E-4723-96CB-40045B6453DE}" type="slidenum">
              <a:rPr lang="en-SG" smtClean="0"/>
              <a:t>6</a:t>
            </a:fld>
            <a:r>
              <a:rPr lang="en-SG"/>
              <a:t> of 20</a:t>
            </a:r>
            <a:endParaRPr lang="en-SG" dirty="0"/>
          </a:p>
        </p:txBody>
      </p:sp>
    </p:spTree>
    <p:extLst>
      <p:ext uri="{BB962C8B-B14F-4D97-AF65-F5344CB8AC3E}">
        <p14:creationId xmlns:p14="http://schemas.microsoft.com/office/powerpoint/2010/main" val="370518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F9330F7-A288-4BEE-BC21-C6757C4F0C23}"/>
              </a:ext>
            </a:extLst>
          </p:cNvPr>
          <p:cNvSpPr txBox="1">
            <a:spLocks noChangeArrowheads="1"/>
          </p:cNvSpPr>
          <p:nvPr/>
        </p:nvSpPr>
        <p:spPr bwMode="auto">
          <a:xfrm>
            <a:off x="2899541" y="2618863"/>
            <a:ext cx="3047250" cy="937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a:lnSpc>
                <a:spcPct val="80000"/>
              </a:lnSpc>
              <a:spcBef>
                <a:spcPct val="20000"/>
              </a:spcBef>
              <a:defRPr/>
            </a:pPr>
            <a:r>
              <a:rPr lang="en-GB" altLang="ko-KR" sz="3200" b="1" kern="0" dirty="0">
                <a:solidFill>
                  <a:schemeClr val="bg1">
                    <a:lumMod val="50000"/>
                  </a:schemeClr>
                </a:solidFill>
                <a:ea typeface="Gulim" pitchFamily="34" charset="-127"/>
                <a:cs typeface="Arial" pitchFamily="34" charset="0"/>
              </a:rPr>
              <a:t>Why Track </a:t>
            </a:r>
          </a:p>
          <a:p>
            <a:pPr indent="4763" algn="ctr">
              <a:lnSpc>
                <a:spcPct val="80000"/>
              </a:lnSpc>
              <a:spcBef>
                <a:spcPct val="20000"/>
              </a:spcBef>
              <a:defRPr/>
            </a:pPr>
            <a:r>
              <a:rPr lang="en-GB" altLang="ko-KR" sz="3200" b="1" kern="0" dirty="0">
                <a:ea typeface="Gulim" pitchFamily="34" charset="-127"/>
                <a:cs typeface="Arial" pitchFamily="34" charset="0"/>
              </a:rPr>
              <a:t>Near Misses?</a:t>
            </a:r>
            <a:endParaRPr kumimoji="0" lang="en-GB" altLang="ko-KR" sz="3200" i="0" u="none" strike="noStrike" kern="0" cap="none" spc="0" normalizeH="0" baseline="0" noProof="0" dirty="0">
              <a:ln>
                <a:noFill/>
              </a:ln>
              <a:effectLst/>
              <a:uLnTx/>
              <a:uFillTx/>
              <a:latin typeface="Arial" pitchFamily="34" charset="0"/>
              <a:ea typeface="Gulim" pitchFamily="34" charset="-127"/>
              <a:cs typeface="Arial" pitchFamily="34" charset="0"/>
            </a:endParaRPr>
          </a:p>
        </p:txBody>
      </p:sp>
      <p:sp>
        <p:nvSpPr>
          <p:cNvPr id="25" name="Rectangle 2">
            <a:extLst>
              <a:ext uri="{FF2B5EF4-FFF2-40B4-BE49-F238E27FC236}">
                <a16:creationId xmlns:a16="http://schemas.microsoft.com/office/drawing/2014/main" id="{3F53F290-017D-4825-B117-443B57065EE3}"/>
              </a:ext>
            </a:extLst>
          </p:cNvPr>
          <p:cNvSpPr txBox="1">
            <a:spLocks noChangeArrowheads="1"/>
          </p:cNvSpPr>
          <p:nvPr/>
        </p:nvSpPr>
        <p:spPr>
          <a:xfrm>
            <a:off x="2979352" y="4856478"/>
            <a:ext cx="2090738" cy="531813"/>
          </a:xfrm>
          <a:prstGeom prst="rect">
            <a:avLst/>
          </a:prstGeom>
        </p:spPr>
        <p:txBody>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4763" algn="ctr">
              <a:lnSpc>
                <a:spcPct val="80000"/>
              </a:lnSpc>
              <a:buFontTx/>
              <a:buNone/>
            </a:pPr>
            <a:r>
              <a:rPr lang="en-GB" altLang="ko-KR" sz="2800" b="1" dirty="0">
                <a:solidFill>
                  <a:srgbClr val="000000"/>
                </a:solidFill>
                <a:latin typeface="Arial" pitchFamily="34" charset="0"/>
                <a:ea typeface="Gulim" pitchFamily="34" charset="-127"/>
                <a:cs typeface="Arial" pitchFamily="34" charset="0"/>
              </a:rPr>
              <a:t>Uncover and arrest hazards</a:t>
            </a:r>
          </a:p>
        </p:txBody>
      </p:sp>
      <p:sp>
        <p:nvSpPr>
          <p:cNvPr id="27" name="Rectangle 2">
            <a:extLst>
              <a:ext uri="{FF2B5EF4-FFF2-40B4-BE49-F238E27FC236}">
                <a16:creationId xmlns:a16="http://schemas.microsoft.com/office/drawing/2014/main" id="{4384B6FB-2DC8-44A7-9726-885147A95541}"/>
              </a:ext>
            </a:extLst>
          </p:cNvPr>
          <p:cNvSpPr txBox="1">
            <a:spLocks noChangeArrowheads="1"/>
          </p:cNvSpPr>
          <p:nvPr/>
        </p:nvSpPr>
        <p:spPr bwMode="auto">
          <a:xfrm>
            <a:off x="527309" y="2713065"/>
            <a:ext cx="1862666" cy="700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Leading indicator</a:t>
            </a:r>
          </a:p>
        </p:txBody>
      </p:sp>
      <p:sp>
        <p:nvSpPr>
          <p:cNvPr id="28" name="Rectangle 2">
            <a:extLst>
              <a:ext uri="{FF2B5EF4-FFF2-40B4-BE49-F238E27FC236}">
                <a16:creationId xmlns:a16="http://schemas.microsoft.com/office/drawing/2014/main" id="{D45A1C93-D749-443C-8F06-E80335720C6C}"/>
              </a:ext>
            </a:extLst>
          </p:cNvPr>
          <p:cNvSpPr txBox="1">
            <a:spLocks noChangeArrowheads="1"/>
          </p:cNvSpPr>
          <p:nvPr/>
        </p:nvSpPr>
        <p:spPr bwMode="auto">
          <a:xfrm>
            <a:off x="1882656" y="1016532"/>
            <a:ext cx="1862667" cy="1154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Boost to WSH journey</a:t>
            </a:r>
          </a:p>
        </p:txBody>
      </p:sp>
      <p:sp>
        <p:nvSpPr>
          <p:cNvPr id="29" name="Rectangle 2">
            <a:extLst>
              <a:ext uri="{FF2B5EF4-FFF2-40B4-BE49-F238E27FC236}">
                <a16:creationId xmlns:a16="http://schemas.microsoft.com/office/drawing/2014/main" id="{BCB01EB3-2439-4A84-A23E-FECFD9231180}"/>
              </a:ext>
            </a:extLst>
          </p:cNvPr>
          <p:cNvSpPr txBox="1">
            <a:spLocks noChangeArrowheads="1"/>
          </p:cNvSpPr>
          <p:nvPr/>
        </p:nvSpPr>
        <p:spPr bwMode="auto">
          <a:xfrm>
            <a:off x="6237558" y="2713066"/>
            <a:ext cx="2379133" cy="700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Worker engagement</a:t>
            </a:r>
          </a:p>
        </p:txBody>
      </p:sp>
      <p:sp>
        <p:nvSpPr>
          <p:cNvPr id="34" name="Rectangle 2">
            <a:extLst>
              <a:ext uri="{FF2B5EF4-FFF2-40B4-BE49-F238E27FC236}">
                <a16:creationId xmlns:a16="http://schemas.microsoft.com/office/drawing/2014/main" id="{2F79E19F-95F3-4528-960F-AF10986B7D97}"/>
              </a:ext>
            </a:extLst>
          </p:cNvPr>
          <p:cNvSpPr txBox="1">
            <a:spLocks noChangeArrowheads="1"/>
          </p:cNvSpPr>
          <p:nvPr/>
        </p:nvSpPr>
        <p:spPr bwMode="auto">
          <a:xfrm>
            <a:off x="1083676" y="4003577"/>
            <a:ext cx="2091267" cy="76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Zero-cost lesson</a:t>
            </a:r>
          </a:p>
        </p:txBody>
      </p:sp>
      <p:sp>
        <p:nvSpPr>
          <p:cNvPr id="44" name="Rectangle 2">
            <a:extLst>
              <a:ext uri="{FF2B5EF4-FFF2-40B4-BE49-F238E27FC236}">
                <a16:creationId xmlns:a16="http://schemas.microsoft.com/office/drawing/2014/main" id="{6682E8EE-B4DB-45C7-AB4A-579B3865CD4A}"/>
              </a:ext>
            </a:extLst>
          </p:cNvPr>
          <p:cNvSpPr txBox="1">
            <a:spLocks noChangeArrowheads="1"/>
          </p:cNvSpPr>
          <p:nvPr/>
        </p:nvSpPr>
        <p:spPr bwMode="auto">
          <a:xfrm>
            <a:off x="5473220" y="4192381"/>
            <a:ext cx="2175933" cy="700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Protect workers from harm</a:t>
            </a:r>
          </a:p>
        </p:txBody>
      </p:sp>
      <p:sp>
        <p:nvSpPr>
          <p:cNvPr id="45" name="Rectangle 2">
            <a:extLst>
              <a:ext uri="{FF2B5EF4-FFF2-40B4-BE49-F238E27FC236}">
                <a16:creationId xmlns:a16="http://schemas.microsoft.com/office/drawing/2014/main" id="{B2505EF4-1C1E-4E12-84CA-4F564C130C00}"/>
              </a:ext>
            </a:extLst>
          </p:cNvPr>
          <p:cNvSpPr txBox="1">
            <a:spLocks noChangeArrowheads="1"/>
          </p:cNvSpPr>
          <p:nvPr/>
        </p:nvSpPr>
        <p:spPr bwMode="auto">
          <a:xfrm>
            <a:off x="4882211" y="1300615"/>
            <a:ext cx="2379133" cy="700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WSH culture building</a:t>
            </a:r>
          </a:p>
        </p:txBody>
      </p:sp>
      <p:sp>
        <p:nvSpPr>
          <p:cNvPr id="2" name="Slide Number Placeholder 1">
            <a:extLst>
              <a:ext uri="{FF2B5EF4-FFF2-40B4-BE49-F238E27FC236}">
                <a16:creationId xmlns:a16="http://schemas.microsoft.com/office/drawing/2014/main" id="{86F188DE-37AE-1D4C-A305-09876275E29A}"/>
              </a:ext>
            </a:extLst>
          </p:cNvPr>
          <p:cNvSpPr>
            <a:spLocks noGrp="1"/>
          </p:cNvSpPr>
          <p:nvPr>
            <p:ph type="sldNum" sz="quarter" idx="11"/>
          </p:nvPr>
        </p:nvSpPr>
        <p:spPr/>
        <p:txBody>
          <a:bodyPr/>
          <a:lstStyle/>
          <a:p>
            <a:fld id="{8584D53F-AF5E-4723-96CB-40045B6453DE}" type="slidenum">
              <a:rPr lang="en-SG" smtClean="0"/>
              <a:t>7</a:t>
            </a:fld>
            <a:r>
              <a:rPr lang="en-SG"/>
              <a:t> of 20</a:t>
            </a:r>
            <a:endParaRPr lang="en-SG" dirty="0"/>
          </a:p>
        </p:txBody>
      </p:sp>
    </p:spTree>
    <p:extLst>
      <p:ext uri="{BB962C8B-B14F-4D97-AF65-F5344CB8AC3E}">
        <p14:creationId xmlns:p14="http://schemas.microsoft.com/office/powerpoint/2010/main" val="39455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4"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F9330F7-A288-4BEE-BC21-C6757C4F0C23}"/>
              </a:ext>
            </a:extLst>
          </p:cNvPr>
          <p:cNvSpPr txBox="1">
            <a:spLocks noChangeArrowheads="1"/>
          </p:cNvSpPr>
          <p:nvPr/>
        </p:nvSpPr>
        <p:spPr bwMode="auto">
          <a:xfrm>
            <a:off x="3131189" y="2775883"/>
            <a:ext cx="3047250" cy="937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a:lnSpc>
                <a:spcPct val="80000"/>
              </a:lnSpc>
              <a:spcBef>
                <a:spcPct val="20000"/>
              </a:spcBef>
              <a:defRPr/>
            </a:pPr>
            <a:r>
              <a:rPr lang="en-GB" altLang="ko-KR" sz="3200" b="1" kern="0" dirty="0">
                <a:solidFill>
                  <a:schemeClr val="bg1">
                    <a:lumMod val="50000"/>
                  </a:schemeClr>
                </a:solidFill>
                <a:ea typeface="Gulim" pitchFamily="34" charset="-127"/>
                <a:cs typeface="Arial" pitchFamily="34" charset="0"/>
              </a:rPr>
              <a:t>Encouraging</a:t>
            </a:r>
          </a:p>
          <a:p>
            <a:pPr indent="4763" algn="ctr">
              <a:lnSpc>
                <a:spcPct val="80000"/>
              </a:lnSpc>
              <a:spcBef>
                <a:spcPct val="20000"/>
              </a:spcBef>
              <a:defRPr/>
            </a:pPr>
            <a:r>
              <a:rPr lang="en-GB" altLang="ko-KR" sz="3200" b="1" kern="0" dirty="0">
                <a:ea typeface="Gulim" pitchFamily="34" charset="-127"/>
                <a:cs typeface="Arial" pitchFamily="34" charset="0"/>
              </a:rPr>
              <a:t>NM Reporting</a:t>
            </a:r>
            <a:endParaRPr kumimoji="0" lang="en-GB" altLang="ko-KR" sz="3200" i="0" u="none" strike="noStrike" kern="0" cap="none" spc="0" normalizeH="0" baseline="0" noProof="0" dirty="0">
              <a:ln>
                <a:noFill/>
              </a:ln>
              <a:effectLst/>
              <a:uLnTx/>
              <a:uFillTx/>
              <a:latin typeface="Arial" pitchFamily="34" charset="0"/>
              <a:ea typeface="Gulim" pitchFamily="34" charset="-127"/>
              <a:cs typeface="Arial" pitchFamily="34" charset="0"/>
            </a:endParaRPr>
          </a:p>
        </p:txBody>
      </p:sp>
      <p:sp>
        <p:nvSpPr>
          <p:cNvPr id="25" name="Rectangle 2">
            <a:extLst>
              <a:ext uri="{FF2B5EF4-FFF2-40B4-BE49-F238E27FC236}">
                <a16:creationId xmlns:a16="http://schemas.microsoft.com/office/drawing/2014/main" id="{3F53F290-017D-4825-B117-443B57065EE3}"/>
              </a:ext>
            </a:extLst>
          </p:cNvPr>
          <p:cNvSpPr txBox="1">
            <a:spLocks noChangeArrowheads="1"/>
          </p:cNvSpPr>
          <p:nvPr/>
        </p:nvSpPr>
        <p:spPr>
          <a:xfrm>
            <a:off x="3591283" y="5232240"/>
            <a:ext cx="2090738" cy="885627"/>
          </a:xfrm>
          <a:prstGeom prst="rect">
            <a:avLst/>
          </a:prstGeom>
        </p:spPr>
        <p:txBody>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4763" algn="ctr">
              <a:lnSpc>
                <a:spcPct val="80000"/>
              </a:lnSpc>
              <a:buFontTx/>
              <a:buNone/>
            </a:pPr>
            <a:r>
              <a:rPr lang="en-GB" altLang="ko-KR" sz="2800" b="1" dirty="0">
                <a:solidFill>
                  <a:srgbClr val="C00000"/>
                </a:solidFill>
                <a:latin typeface="Arial" pitchFamily="34" charset="0"/>
                <a:ea typeface="Gulim" pitchFamily="34" charset="-127"/>
                <a:cs typeface="Arial" pitchFamily="34" charset="0"/>
              </a:rPr>
              <a:t>Care. Trust. Prevention.</a:t>
            </a:r>
          </a:p>
        </p:txBody>
      </p:sp>
      <p:sp>
        <p:nvSpPr>
          <p:cNvPr id="27" name="Rectangle 2">
            <a:extLst>
              <a:ext uri="{FF2B5EF4-FFF2-40B4-BE49-F238E27FC236}">
                <a16:creationId xmlns:a16="http://schemas.microsoft.com/office/drawing/2014/main" id="{4384B6FB-2DC8-44A7-9726-885147A95541}"/>
              </a:ext>
            </a:extLst>
          </p:cNvPr>
          <p:cNvSpPr txBox="1">
            <a:spLocks noChangeArrowheads="1"/>
          </p:cNvSpPr>
          <p:nvPr/>
        </p:nvSpPr>
        <p:spPr bwMode="auto">
          <a:xfrm>
            <a:off x="316558" y="3251116"/>
            <a:ext cx="2647635" cy="700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Employee empowerment</a:t>
            </a:r>
          </a:p>
        </p:txBody>
      </p:sp>
      <p:sp>
        <p:nvSpPr>
          <p:cNvPr id="28" name="Rectangle 2">
            <a:extLst>
              <a:ext uri="{FF2B5EF4-FFF2-40B4-BE49-F238E27FC236}">
                <a16:creationId xmlns:a16="http://schemas.microsoft.com/office/drawing/2014/main" id="{D45A1C93-D749-443C-8F06-E80335720C6C}"/>
              </a:ext>
            </a:extLst>
          </p:cNvPr>
          <p:cNvSpPr txBox="1">
            <a:spLocks noChangeArrowheads="1"/>
          </p:cNvSpPr>
          <p:nvPr/>
        </p:nvSpPr>
        <p:spPr bwMode="auto">
          <a:xfrm>
            <a:off x="757741" y="2116654"/>
            <a:ext cx="2379133" cy="937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Employee training</a:t>
            </a:r>
          </a:p>
        </p:txBody>
      </p:sp>
      <p:sp>
        <p:nvSpPr>
          <p:cNvPr id="29" name="Rectangle 2">
            <a:extLst>
              <a:ext uri="{FF2B5EF4-FFF2-40B4-BE49-F238E27FC236}">
                <a16:creationId xmlns:a16="http://schemas.microsoft.com/office/drawing/2014/main" id="{BCB01EB3-2439-4A84-A23E-FECFD9231180}"/>
              </a:ext>
            </a:extLst>
          </p:cNvPr>
          <p:cNvSpPr txBox="1">
            <a:spLocks noChangeArrowheads="1"/>
          </p:cNvSpPr>
          <p:nvPr/>
        </p:nvSpPr>
        <p:spPr bwMode="auto">
          <a:xfrm>
            <a:off x="6180111" y="2977669"/>
            <a:ext cx="2379133" cy="700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Open sharing</a:t>
            </a:r>
          </a:p>
        </p:txBody>
      </p:sp>
      <p:sp>
        <p:nvSpPr>
          <p:cNvPr id="34" name="Rectangle 2">
            <a:extLst>
              <a:ext uri="{FF2B5EF4-FFF2-40B4-BE49-F238E27FC236}">
                <a16:creationId xmlns:a16="http://schemas.microsoft.com/office/drawing/2014/main" id="{2F79E19F-95F3-4528-960F-AF10986B7D97}"/>
              </a:ext>
            </a:extLst>
          </p:cNvPr>
          <p:cNvSpPr txBox="1">
            <a:spLocks noChangeArrowheads="1"/>
          </p:cNvSpPr>
          <p:nvPr/>
        </p:nvSpPr>
        <p:spPr bwMode="auto">
          <a:xfrm>
            <a:off x="1072251" y="4370752"/>
            <a:ext cx="2647635" cy="76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No blame culture</a:t>
            </a:r>
          </a:p>
        </p:txBody>
      </p:sp>
      <p:sp>
        <p:nvSpPr>
          <p:cNvPr id="45" name="Rectangle 2">
            <a:extLst>
              <a:ext uri="{FF2B5EF4-FFF2-40B4-BE49-F238E27FC236}">
                <a16:creationId xmlns:a16="http://schemas.microsoft.com/office/drawing/2014/main" id="{B2505EF4-1C1E-4E12-84CA-4F564C130C00}"/>
              </a:ext>
            </a:extLst>
          </p:cNvPr>
          <p:cNvSpPr txBox="1">
            <a:spLocks noChangeArrowheads="1"/>
          </p:cNvSpPr>
          <p:nvPr/>
        </p:nvSpPr>
        <p:spPr bwMode="auto">
          <a:xfrm>
            <a:off x="5739982" y="1738970"/>
            <a:ext cx="2379133" cy="700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defTabSz="914400" fontAlgn="base">
              <a:lnSpc>
                <a:spcPct val="80000"/>
              </a:lnSpc>
              <a:spcBef>
                <a:spcPct val="20000"/>
              </a:spcBef>
              <a:spcAft>
                <a:spcPct val="0"/>
              </a:spcAft>
              <a:defRPr/>
            </a:pPr>
            <a:r>
              <a:rPr lang="en-GB" altLang="ko-KR" sz="2800" b="1" kern="0" dirty="0">
                <a:solidFill>
                  <a:srgbClr val="000000"/>
                </a:solidFill>
                <a:cs typeface="Arial" pitchFamily="34" charset="0"/>
              </a:rPr>
              <a:t>Offer incentives</a:t>
            </a:r>
          </a:p>
        </p:txBody>
      </p:sp>
      <p:sp>
        <p:nvSpPr>
          <p:cNvPr id="12" name="Rectangle 2">
            <a:extLst>
              <a:ext uri="{FF2B5EF4-FFF2-40B4-BE49-F238E27FC236}">
                <a16:creationId xmlns:a16="http://schemas.microsoft.com/office/drawing/2014/main" id="{B983ED17-EF4A-45E8-895D-898F6C851A82}"/>
              </a:ext>
            </a:extLst>
          </p:cNvPr>
          <p:cNvSpPr txBox="1">
            <a:spLocks noChangeArrowheads="1"/>
          </p:cNvSpPr>
          <p:nvPr/>
        </p:nvSpPr>
        <p:spPr>
          <a:xfrm>
            <a:off x="5450502" y="4401013"/>
            <a:ext cx="2526292" cy="885627"/>
          </a:xfrm>
          <a:prstGeom prst="rect">
            <a:avLst/>
          </a:prstGeom>
        </p:spPr>
        <p:txBody>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4763" algn="ctr">
              <a:lnSpc>
                <a:spcPct val="80000"/>
              </a:lnSpc>
              <a:buFontTx/>
              <a:buNone/>
            </a:pPr>
            <a:r>
              <a:rPr lang="en-GB" altLang="ko-KR" sz="2800" b="1" dirty="0">
                <a:solidFill>
                  <a:srgbClr val="000000"/>
                </a:solidFill>
                <a:latin typeface="Arial" pitchFamily="34" charset="0"/>
                <a:ea typeface="Gulim" pitchFamily="34" charset="-127"/>
                <a:cs typeface="Arial" pitchFamily="34" charset="0"/>
              </a:rPr>
              <a:t>Close every report</a:t>
            </a:r>
          </a:p>
        </p:txBody>
      </p:sp>
      <p:sp>
        <p:nvSpPr>
          <p:cNvPr id="13" name="Rectangle 2">
            <a:extLst>
              <a:ext uri="{FF2B5EF4-FFF2-40B4-BE49-F238E27FC236}">
                <a16:creationId xmlns:a16="http://schemas.microsoft.com/office/drawing/2014/main" id="{7D0A9BA1-79BA-4560-97B4-80401F7096C5}"/>
              </a:ext>
            </a:extLst>
          </p:cNvPr>
          <p:cNvSpPr txBox="1">
            <a:spLocks noChangeArrowheads="1"/>
          </p:cNvSpPr>
          <p:nvPr/>
        </p:nvSpPr>
        <p:spPr>
          <a:xfrm>
            <a:off x="4325427" y="977000"/>
            <a:ext cx="2090738" cy="885627"/>
          </a:xfrm>
          <a:prstGeom prst="rect">
            <a:avLst/>
          </a:prstGeom>
        </p:spPr>
        <p:txBody>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4763" algn="ctr">
              <a:lnSpc>
                <a:spcPct val="80000"/>
              </a:lnSpc>
              <a:buFontTx/>
              <a:buNone/>
            </a:pPr>
            <a:r>
              <a:rPr lang="en-GB" altLang="ko-KR" sz="2800" b="1" dirty="0">
                <a:solidFill>
                  <a:srgbClr val="000000"/>
                </a:solidFill>
                <a:latin typeface="Arial" pitchFamily="34" charset="0"/>
                <a:ea typeface="Gulim" pitchFamily="34" charset="-127"/>
                <a:cs typeface="Arial" pitchFamily="34" charset="0"/>
              </a:rPr>
              <a:t>Simple process</a:t>
            </a:r>
          </a:p>
        </p:txBody>
      </p:sp>
      <p:sp>
        <p:nvSpPr>
          <p:cNvPr id="14" name="Rectangle 2">
            <a:extLst>
              <a:ext uri="{FF2B5EF4-FFF2-40B4-BE49-F238E27FC236}">
                <a16:creationId xmlns:a16="http://schemas.microsoft.com/office/drawing/2014/main" id="{2CA0A31C-A887-4878-B3FC-A549DAA25935}"/>
              </a:ext>
            </a:extLst>
          </p:cNvPr>
          <p:cNvSpPr txBox="1">
            <a:spLocks noChangeArrowheads="1"/>
          </p:cNvSpPr>
          <p:nvPr/>
        </p:nvSpPr>
        <p:spPr>
          <a:xfrm>
            <a:off x="2150369" y="799926"/>
            <a:ext cx="2090738" cy="885627"/>
          </a:xfrm>
          <a:prstGeom prst="rect">
            <a:avLst/>
          </a:prstGeom>
        </p:spPr>
        <p:txBody>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4763" algn="ctr">
              <a:lnSpc>
                <a:spcPct val="80000"/>
              </a:lnSpc>
              <a:buFontTx/>
              <a:buNone/>
            </a:pPr>
            <a:r>
              <a:rPr lang="en-GB" altLang="ko-KR" sz="2800" b="1" dirty="0">
                <a:solidFill>
                  <a:srgbClr val="000000"/>
                </a:solidFill>
                <a:latin typeface="Arial" pitchFamily="34" charset="0"/>
                <a:ea typeface="Gulim" pitchFamily="34" charset="-127"/>
                <a:cs typeface="Arial" pitchFamily="34" charset="0"/>
              </a:rPr>
              <a:t>Include in company policy</a:t>
            </a:r>
          </a:p>
        </p:txBody>
      </p:sp>
      <p:pic>
        <p:nvPicPr>
          <p:cNvPr id="2" name="Picture 1">
            <a:extLst>
              <a:ext uri="{FF2B5EF4-FFF2-40B4-BE49-F238E27FC236}">
                <a16:creationId xmlns:a16="http://schemas.microsoft.com/office/drawing/2014/main" id="{0396BCCE-9244-413E-829A-CA4F16471AC2}"/>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blip>
          <a:stretch>
            <a:fillRect/>
          </a:stretch>
        </p:blipFill>
        <p:spPr>
          <a:xfrm>
            <a:off x="7504123" y="4602003"/>
            <a:ext cx="1024885" cy="2255997"/>
          </a:xfrm>
          <a:prstGeom prst="rect">
            <a:avLst/>
          </a:prstGeom>
        </p:spPr>
      </p:pic>
      <p:sp>
        <p:nvSpPr>
          <p:cNvPr id="3" name="Slide Number Placeholder 2">
            <a:extLst>
              <a:ext uri="{FF2B5EF4-FFF2-40B4-BE49-F238E27FC236}">
                <a16:creationId xmlns:a16="http://schemas.microsoft.com/office/drawing/2014/main" id="{C2837AB1-30BD-B144-BD48-ED09550840F0}"/>
              </a:ext>
            </a:extLst>
          </p:cNvPr>
          <p:cNvSpPr>
            <a:spLocks noGrp="1"/>
          </p:cNvSpPr>
          <p:nvPr>
            <p:ph type="sldNum" sz="quarter" idx="11"/>
          </p:nvPr>
        </p:nvSpPr>
        <p:spPr/>
        <p:txBody>
          <a:bodyPr/>
          <a:lstStyle/>
          <a:p>
            <a:fld id="{8584D53F-AF5E-4723-96CB-40045B6453DE}" type="slidenum">
              <a:rPr lang="en-SG" smtClean="0"/>
              <a:t>8</a:t>
            </a:fld>
            <a:r>
              <a:rPr lang="en-SG"/>
              <a:t> of 20</a:t>
            </a:r>
            <a:endParaRPr lang="en-SG" dirty="0"/>
          </a:p>
        </p:txBody>
      </p:sp>
    </p:spTree>
    <p:extLst>
      <p:ext uri="{BB962C8B-B14F-4D97-AF65-F5344CB8AC3E}">
        <p14:creationId xmlns:p14="http://schemas.microsoft.com/office/powerpoint/2010/main" val="11182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4" grpId="0"/>
      <p:bldP spid="45"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F9330F7-A288-4BEE-BC21-C6757C4F0C23}"/>
              </a:ext>
            </a:extLst>
          </p:cNvPr>
          <p:cNvSpPr txBox="1">
            <a:spLocks noChangeArrowheads="1"/>
          </p:cNvSpPr>
          <p:nvPr/>
        </p:nvSpPr>
        <p:spPr bwMode="auto">
          <a:xfrm>
            <a:off x="1219200" y="1808554"/>
            <a:ext cx="6410036" cy="14358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763" algn="ctr">
              <a:lnSpc>
                <a:spcPct val="80000"/>
              </a:lnSpc>
              <a:spcBef>
                <a:spcPct val="20000"/>
              </a:spcBef>
              <a:defRPr/>
            </a:pPr>
            <a:r>
              <a:rPr lang="en-GB" altLang="ko-KR" sz="3200" b="1" kern="0">
                <a:solidFill>
                  <a:schemeClr val="bg1">
                    <a:lumMod val="50000"/>
                  </a:schemeClr>
                </a:solidFill>
                <a:ea typeface="Gulim" pitchFamily="34" charset="-127"/>
                <a:cs typeface="Arial" pitchFamily="34" charset="0"/>
              </a:rPr>
              <a:t>Question</a:t>
            </a:r>
          </a:p>
          <a:p>
            <a:pPr indent="4763" algn="ctr">
              <a:lnSpc>
                <a:spcPct val="80000"/>
              </a:lnSpc>
              <a:spcBef>
                <a:spcPct val="20000"/>
              </a:spcBef>
              <a:defRPr/>
            </a:pPr>
            <a:r>
              <a:rPr lang="en-GB" altLang="ko-KR" sz="3200" b="1" kern="0">
                <a:ea typeface="Gulim" pitchFamily="34" charset="-127"/>
                <a:cs typeface="Arial" pitchFamily="34" charset="0"/>
              </a:rPr>
              <a:t>Should companies set a </a:t>
            </a:r>
            <a:r>
              <a:rPr lang="en-GB" altLang="ko-KR" sz="3200" b="1" u="sng" kern="0">
                <a:ea typeface="Gulim" pitchFamily="34" charset="-127"/>
                <a:cs typeface="Arial" pitchFamily="34" charset="0"/>
              </a:rPr>
              <a:t>quota</a:t>
            </a:r>
            <a:r>
              <a:rPr lang="en-GB" altLang="ko-KR" sz="3200" b="1" kern="0">
                <a:ea typeface="Gulim" pitchFamily="34" charset="-127"/>
                <a:cs typeface="Arial" pitchFamily="34" charset="0"/>
              </a:rPr>
              <a:t> for NM reports?</a:t>
            </a:r>
            <a:endParaRPr kumimoji="0" lang="en-GB" altLang="ko-KR" sz="3200" i="0" u="none" strike="noStrike" kern="0" cap="none" spc="0" normalizeH="0" baseline="0" noProof="0" dirty="0">
              <a:ln>
                <a:noFill/>
              </a:ln>
              <a:effectLst/>
              <a:uLnTx/>
              <a:uFillTx/>
              <a:latin typeface="Arial" pitchFamily="34" charset="0"/>
              <a:ea typeface="Gulim" pitchFamily="34" charset="-127"/>
              <a:cs typeface="Arial" pitchFamily="34" charset="0"/>
            </a:endParaRPr>
          </a:p>
        </p:txBody>
      </p:sp>
      <p:pic>
        <p:nvPicPr>
          <p:cNvPr id="3" name="Picture 2">
            <a:extLst>
              <a:ext uri="{FF2B5EF4-FFF2-40B4-BE49-F238E27FC236}">
                <a16:creationId xmlns:a16="http://schemas.microsoft.com/office/drawing/2014/main" id="{802468D5-4705-414B-AA2F-1C343D4E8237}"/>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blip>
          <a:stretch>
            <a:fillRect/>
          </a:stretch>
        </p:blipFill>
        <p:spPr>
          <a:xfrm>
            <a:off x="5255491" y="4662893"/>
            <a:ext cx="2373745" cy="2089138"/>
          </a:xfrm>
          <a:prstGeom prst="rect">
            <a:avLst/>
          </a:prstGeom>
        </p:spPr>
      </p:pic>
      <p:sp>
        <p:nvSpPr>
          <p:cNvPr id="2" name="Slide Number Placeholder 1">
            <a:extLst>
              <a:ext uri="{FF2B5EF4-FFF2-40B4-BE49-F238E27FC236}">
                <a16:creationId xmlns:a16="http://schemas.microsoft.com/office/drawing/2014/main" id="{EB0AEDFF-29B5-2449-8F24-338232C9F8DD}"/>
              </a:ext>
            </a:extLst>
          </p:cNvPr>
          <p:cNvSpPr>
            <a:spLocks noGrp="1"/>
          </p:cNvSpPr>
          <p:nvPr>
            <p:ph type="sldNum" sz="quarter" idx="11"/>
          </p:nvPr>
        </p:nvSpPr>
        <p:spPr/>
        <p:txBody>
          <a:bodyPr/>
          <a:lstStyle/>
          <a:p>
            <a:fld id="{8584D53F-AF5E-4723-96CB-40045B6453DE}" type="slidenum">
              <a:rPr lang="en-SG" smtClean="0"/>
              <a:t>9</a:t>
            </a:fld>
            <a:r>
              <a:rPr lang="en-SG"/>
              <a:t> of 20</a:t>
            </a:r>
            <a:endParaRPr lang="en-SG" dirty="0"/>
          </a:p>
        </p:txBody>
      </p:sp>
    </p:spTree>
    <p:extLst>
      <p:ext uri="{BB962C8B-B14F-4D97-AF65-F5344CB8AC3E}">
        <p14:creationId xmlns:p14="http://schemas.microsoft.com/office/powerpoint/2010/main" val="2121221526"/>
      </p:ext>
    </p:extLst>
  </p:cSld>
  <p:clrMapOvr>
    <a:masterClrMapping/>
  </p:clrMapOvr>
</p:sld>
</file>

<file path=ppt/theme/theme1.xml><?xml version="1.0" encoding="utf-8"?>
<a:theme xmlns:a="http://schemas.openxmlformats.org/drawingml/2006/main" name="Office Theme">
  <a:themeElements>
    <a:clrScheme name="WSH PPT Theme">
      <a:dk1>
        <a:srgbClr val="9CC840"/>
      </a:dk1>
      <a:lt1>
        <a:srgbClr val="FFFFFF"/>
      </a:lt1>
      <a:dk2>
        <a:srgbClr val="5D6367"/>
      </a:dk2>
      <a:lt2>
        <a:srgbClr val="00ADC4"/>
      </a:lt2>
      <a:accent1>
        <a:srgbClr val="F9C511"/>
      </a:accent1>
      <a:accent2>
        <a:srgbClr val="F7901D"/>
      </a:accent2>
      <a:accent3>
        <a:srgbClr val="919194"/>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8AFCB11100F84CA7E055284FA8E9E8" ma:contentTypeVersion="13" ma:contentTypeDescription="Create a new document." ma:contentTypeScope="" ma:versionID="9957003c23a1ad4ca72797392a7ff750">
  <xsd:schema xmlns:xsd="http://www.w3.org/2001/XMLSchema" xmlns:xs="http://www.w3.org/2001/XMLSchema" xmlns:p="http://schemas.microsoft.com/office/2006/metadata/properties" xmlns:ns3="c329c5f7-4117-49e7-a223-282d1e3e0fb7" xmlns:ns4="2c195b5a-8b80-4993-89d2-3092ab6195c9" targetNamespace="http://schemas.microsoft.com/office/2006/metadata/properties" ma:root="true" ma:fieldsID="d7e252d08d9695eae01aae16f9350c1f" ns3:_="" ns4:_="">
    <xsd:import namespace="c329c5f7-4117-49e7-a223-282d1e3e0fb7"/>
    <xsd:import namespace="2c195b5a-8b80-4993-89d2-3092ab6195c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29c5f7-4117-49e7-a223-282d1e3e0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95b5a-8b80-4993-89d2-3092ab6195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www.w3.org/XML/1998/namespace"/>
    <ds:schemaRef ds:uri="http://purl.org/dc/dcmitype/"/>
    <ds:schemaRef ds:uri="http://schemas.microsoft.com/office/2006/metadata/properties"/>
    <ds:schemaRef ds:uri="http://purl.org/dc/elements/1.1/"/>
    <ds:schemaRef ds:uri="2c195b5a-8b80-4993-89d2-3092ab6195c9"/>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c329c5f7-4117-49e7-a223-282d1e3e0fb7"/>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16EA5D24-D6CD-4BE5-8C8E-6D4C8005B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29c5f7-4117-49e7-a223-282d1e3e0fb7"/>
    <ds:schemaRef ds:uri="2c195b5a-8b80-4993-89d2-3092ab6195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7337</TotalTime>
  <Words>1977</Words>
  <Application>Microsoft Office PowerPoint</Application>
  <PresentationFormat>On-screen Show (4:3)</PresentationFormat>
  <Paragraphs>277</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System Font Regular</vt:lpstr>
      <vt:lpstr>Arial</vt:lpstr>
      <vt:lpstr>Calibri</vt:lpstr>
      <vt:lpstr>Impact</vt:lpstr>
      <vt:lpstr>Wingdings</vt:lpstr>
      <vt:lpstr>Office Theme</vt:lpstr>
      <vt:lpstr>Accident Prevention through Near Miss Reporting</vt:lpstr>
      <vt:lpstr>PowerPoint Presentation</vt:lpstr>
      <vt:lpstr>PowerPoint Presentation</vt:lpstr>
      <vt:lpstr>Video - Meet Chef Chan</vt:lpstr>
      <vt:lpstr>PowerPoint Presentation</vt:lpstr>
      <vt:lpstr>PowerPoint Presentation</vt:lpstr>
      <vt:lpstr>PowerPoint Presentation</vt:lpstr>
      <vt:lpstr>PowerPoint Presentation</vt:lpstr>
      <vt:lpstr>PowerPoint Presentation</vt:lpstr>
      <vt:lpstr>NM Reporting: Key Components  </vt:lpstr>
      <vt:lpstr>Step 1 – Identify  </vt:lpstr>
      <vt:lpstr>Step 2 – Report </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Prevention through Near Miss Reporting</dc:title>
  <dc:subject/>
  <dc:creator>Geofrey SIAW</dc:creator>
  <cp:keywords/>
  <dc:description/>
  <cp:lastModifiedBy>Josephine LOO</cp:lastModifiedBy>
  <cp:revision>131</cp:revision>
  <dcterms:created xsi:type="dcterms:W3CDTF">2020-12-10T05:58:11Z</dcterms:created>
  <dcterms:modified xsi:type="dcterms:W3CDTF">2021-06-23T09:17:50Z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0x0101009D8AFCB11100F84CA7E055284FA8E9E8</vt:lpwstr>
  </property>
  <property fmtid="{D5CDD505-2E9C-101B-9397-08002B2CF9AE}" pid="3" name="MSIP_Label_0a227bd3-9d09-4bf6-822e-f7fb85733b0b_Enabled">
    <vt:lpwstr>true</vt:lpwstr>
  </property>
  <property fmtid="{D5CDD505-2E9C-101B-9397-08002B2CF9AE}" pid="4" name="MSIP_Label_0a227bd3-9d09-4bf6-822e-f7fb85733b0b_SetDate">
    <vt:lpwstr>2021-05-05T03:30:30Z</vt:lpwstr>
  </property>
  <property fmtid="{D5CDD505-2E9C-101B-9397-08002B2CF9AE}" pid="5" name="MSIP_Label_0a227bd3-9d09-4bf6-822e-f7fb85733b0b_Method">
    <vt:lpwstr>Standard</vt:lpwstr>
  </property>
  <property fmtid="{D5CDD505-2E9C-101B-9397-08002B2CF9AE}" pid="6" name="MSIP_Label_0a227bd3-9d09-4bf6-822e-f7fb85733b0b_Name">
    <vt:lpwstr>SENSITIVE NORMAL</vt:lpwstr>
  </property>
  <property fmtid="{D5CDD505-2E9C-101B-9397-08002B2CF9AE}" pid="7" name="MSIP_Label_0a227bd3-9d09-4bf6-822e-f7fb85733b0b_SiteId">
    <vt:lpwstr>0af12b50-8f19-4092-8ace-4dce8f8253e0</vt:lpwstr>
  </property>
  <property fmtid="{D5CDD505-2E9C-101B-9397-08002B2CF9AE}" pid="8" name="MSIP_Label_0a227bd3-9d09-4bf6-822e-f7fb85733b0b_ActionId">
    <vt:lpwstr>ebfa7b52-2777-4c40-8cd7-e4d9e82a6355</vt:lpwstr>
  </property>
  <property fmtid="{D5CDD505-2E9C-101B-9397-08002B2CF9AE}" pid="9" name="MSIP_Label_0a227bd3-9d09-4bf6-822e-f7fb85733b0b_ContentBits">
    <vt:lpwstr>0</vt:lpwstr>
  </property>
</Properties>
</file>